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Introduce ourselves - approx 15 secs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ffb93f952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ffb93f952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10ab328d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10ab328d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ffb93f9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ffb93f9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GB" sz="1200">
                <a:solidFill>
                  <a:srgbClr val="595959"/>
                </a:solidFill>
              </a:rPr>
              <a:t>Jamie</a:t>
            </a:r>
            <a:endParaRPr sz="1200">
              <a:solidFill>
                <a:srgbClr val="595959"/>
              </a:solidFill>
            </a:endParaRPr>
          </a:p>
          <a:p>
            <a:pPr indent="0" lvl="0" marL="0" rtl="0" algn="l">
              <a:spcBef>
                <a:spcPts val="1000"/>
              </a:spcBef>
              <a:spcAft>
                <a:spcPts val="0"/>
              </a:spcAft>
              <a:buNone/>
            </a:pPr>
            <a:r>
              <a:t/>
            </a:r>
            <a:endParaRPr sz="1200">
              <a:solidFill>
                <a:srgbClr val="595959"/>
              </a:solidFill>
            </a:endParaRPr>
          </a:p>
          <a:p>
            <a:pPr indent="0" lvl="0" marL="0" rtl="0" algn="l">
              <a:spcBef>
                <a:spcPts val="1000"/>
              </a:spcBef>
              <a:spcAft>
                <a:spcPts val="1000"/>
              </a:spcAft>
              <a:buNone/>
            </a:pPr>
            <a:r>
              <a:rPr lang="en-GB" sz="1200">
                <a:solidFill>
                  <a:srgbClr val="595959"/>
                </a:solidFill>
              </a:rPr>
              <a:t>Firstly I’ll explain the challenge we were set and the dataset we were working with. The data comes from a survey conducted in 2018 for the </a:t>
            </a:r>
            <a:r>
              <a:rPr lang="en-GB" sz="1200">
                <a:solidFill>
                  <a:srgbClr val="595959"/>
                </a:solidFill>
              </a:rPr>
              <a:t>Programme for International Student Assessment (PISA). The survey questioned students, teachers, and parents on a variety of topics such as education and lifestyle. The data we worked with was a subset of this, using 20 countries. Each country had its’ own database which was being continuously updated to mimic real-time submissions. We were tasked with extracting and transforming some relevant information so that it could be displayed on a dashboard, which we’re going to walk you through in the next slide.</a:t>
            </a:r>
            <a:endParaRPr sz="12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ffb93f95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ffb93f95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Jamie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ffb93f95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ffb93f95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GB" sz="1200">
                <a:solidFill>
                  <a:srgbClr val="595959"/>
                </a:solidFill>
              </a:rPr>
              <a:t>Approx. time - 1 min 40secs</a:t>
            </a:r>
            <a:endParaRPr sz="1200">
              <a:solidFill>
                <a:srgbClr val="595959"/>
              </a:solidFill>
            </a:endParaRPr>
          </a:p>
          <a:p>
            <a:pPr indent="0" lvl="0" marL="0" rtl="0" algn="l">
              <a:spcBef>
                <a:spcPts val="1000"/>
              </a:spcBef>
              <a:spcAft>
                <a:spcPts val="0"/>
              </a:spcAft>
              <a:buNone/>
            </a:pPr>
            <a:r>
              <a:rPr lang="en-GB" sz="1200">
                <a:solidFill>
                  <a:srgbClr val="595959"/>
                </a:solidFill>
              </a:rPr>
              <a:t>Jenny</a:t>
            </a:r>
            <a:endParaRPr sz="1200">
              <a:solidFill>
                <a:srgbClr val="595959"/>
              </a:solidFill>
            </a:endParaRPr>
          </a:p>
          <a:p>
            <a:pPr indent="0" lvl="0" marL="0" rtl="0" algn="l">
              <a:spcBef>
                <a:spcPts val="1000"/>
              </a:spcBef>
              <a:spcAft>
                <a:spcPts val="0"/>
              </a:spcAft>
              <a:buNone/>
            </a:pPr>
            <a:r>
              <a:t/>
            </a:r>
            <a:endParaRPr sz="1200">
              <a:solidFill>
                <a:srgbClr val="595959"/>
              </a:solidFill>
            </a:endParaRPr>
          </a:p>
          <a:p>
            <a:pPr indent="0" lvl="0" marL="0" rtl="0" algn="l">
              <a:spcBef>
                <a:spcPts val="1000"/>
              </a:spcBef>
              <a:spcAft>
                <a:spcPts val="0"/>
              </a:spcAft>
              <a:buNone/>
            </a:pPr>
            <a:r>
              <a:t/>
            </a:r>
            <a:endParaRPr sz="1200">
              <a:solidFill>
                <a:srgbClr val="595959"/>
              </a:solidFill>
            </a:endParaRPr>
          </a:p>
          <a:p>
            <a:pPr indent="0" lvl="0" marL="0" rtl="0" algn="l">
              <a:spcBef>
                <a:spcPts val="1000"/>
              </a:spcBef>
              <a:spcAft>
                <a:spcPts val="0"/>
              </a:spcAft>
              <a:buNone/>
            </a:pPr>
            <a:r>
              <a:rPr lang="en-GB" sz="1200">
                <a:solidFill>
                  <a:srgbClr val="595959"/>
                </a:solidFill>
              </a:rPr>
              <a:t>Flow chart Explanation:</a:t>
            </a:r>
            <a:endParaRPr sz="1200">
              <a:solidFill>
                <a:srgbClr val="595959"/>
              </a:solidFill>
            </a:endParaRPr>
          </a:p>
          <a:p>
            <a:pPr indent="0" lvl="0" marL="0" rtl="0" algn="l">
              <a:spcBef>
                <a:spcPts val="1000"/>
              </a:spcBef>
              <a:spcAft>
                <a:spcPts val="0"/>
              </a:spcAft>
              <a:buNone/>
            </a:pPr>
            <a:r>
              <a:rPr lang="en-GB" sz="1200">
                <a:solidFill>
                  <a:srgbClr val="595959"/>
                </a:solidFill>
              </a:rPr>
              <a:t>Each chart we just saw on the </a:t>
            </a:r>
            <a:r>
              <a:rPr lang="en-GB" sz="1200">
                <a:solidFill>
                  <a:srgbClr val="595959"/>
                </a:solidFill>
              </a:rPr>
              <a:t>dashboard</a:t>
            </a:r>
            <a:r>
              <a:rPr lang="en-GB" sz="1200">
                <a:solidFill>
                  <a:srgbClr val="595959"/>
                </a:solidFill>
              </a:rPr>
              <a:t> has a flow chart like this apart from one that is more complicated, more on that in a minute. </a:t>
            </a:r>
            <a:endParaRPr sz="1200">
              <a:solidFill>
                <a:srgbClr val="595959"/>
              </a:solidFill>
            </a:endParaRPr>
          </a:p>
          <a:p>
            <a:pPr indent="0" lvl="0" marL="0" rtl="0" algn="l">
              <a:spcBef>
                <a:spcPts val="1000"/>
              </a:spcBef>
              <a:spcAft>
                <a:spcPts val="0"/>
              </a:spcAft>
              <a:buNone/>
            </a:pPr>
            <a:r>
              <a:rPr lang="en-GB" sz="1200">
                <a:solidFill>
                  <a:srgbClr val="595959"/>
                </a:solidFill>
              </a:rPr>
              <a:t>The charts are on the left and the dashboard is the only piece that isn’t an AWS service. </a:t>
            </a:r>
            <a:endParaRPr sz="1200">
              <a:solidFill>
                <a:srgbClr val="595959"/>
              </a:solidFill>
            </a:endParaRPr>
          </a:p>
          <a:p>
            <a:pPr indent="-304800" lvl="0" marL="457200" rtl="0" algn="l">
              <a:spcBef>
                <a:spcPts val="1000"/>
              </a:spcBef>
              <a:spcAft>
                <a:spcPts val="0"/>
              </a:spcAft>
              <a:buClr>
                <a:srgbClr val="595959"/>
              </a:buClr>
              <a:buSzPts val="1200"/>
              <a:buAutoNum type="arabicParenR"/>
            </a:pPr>
            <a:r>
              <a:rPr lang="en-GB" sz="1200">
                <a:solidFill>
                  <a:srgbClr val="595959"/>
                </a:solidFill>
              </a:rPr>
              <a:t>Every second each chart on the dashboard tries to get data from the URL we input.</a:t>
            </a:r>
            <a:endParaRPr sz="1200">
              <a:solidFill>
                <a:srgbClr val="595959"/>
              </a:solidFill>
            </a:endParaRPr>
          </a:p>
          <a:p>
            <a:pPr indent="-304800" lvl="0" marL="457200" rtl="0" algn="l">
              <a:spcBef>
                <a:spcPts val="0"/>
              </a:spcBef>
              <a:spcAft>
                <a:spcPts val="0"/>
              </a:spcAft>
              <a:buClr>
                <a:srgbClr val="595959"/>
              </a:buClr>
              <a:buSzPts val="1200"/>
              <a:buAutoNum type="arabicParenR"/>
            </a:pPr>
            <a:r>
              <a:rPr lang="en-GB" sz="1200">
                <a:solidFill>
                  <a:srgbClr val="595959"/>
                </a:solidFill>
              </a:rPr>
              <a:t>When this happens our code is triggered to run to retrieve this data, our data processing code is in the lambda</a:t>
            </a:r>
            <a:endParaRPr sz="1200">
              <a:solidFill>
                <a:srgbClr val="595959"/>
              </a:solidFill>
            </a:endParaRPr>
          </a:p>
          <a:p>
            <a:pPr indent="-304800" lvl="0" marL="457200" rtl="0" algn="l">
              <a:spcBef>
                <a:spcPts val="0"/>
              </a:spcBef>
              <a:spcAft>
                <a:spcPts val="0"/>
              </a:spcAft>
              <a:buClr>
                <a:srgbClr val="595959"/>
              </a:buClr>
              <a:buSzPts val="1200"/>
              <a:buAutoNum type="arabicParenR"/>
            </a:pPr>
            <a:r>
              <a:rPr lang="en-GB" sz="1200">
                <a:solidFill>
                  <a:srgbClr val="595959"/>
                </a:solidFill>
              </a:rPr>
              <a:t>The lambda function connects to each of the</a:t>
            </a:r>
            <a:r>
              <a:rPr lang="en-GB" sz="1200">
                <a:solidFill>
                  <a:srgbClr val="595959"/>
                </a:solidFill>
              </a:rPr>
              <a:t> databases and extracts data for each country. Examples albania to spain. RDS is a service that stores the databases on amazon servers. The code can further manipulate this data.</a:t>
            </a:r>
            <a:endParaRPr sz="1200">
              <a:solidFill>
                <a:srgbClr val="595959"/>
              </a:solidFill>
            </a:endParaRPr>
          </a:p>
          <a:p>
            <a:pPr indent="-304800" lvl="0" marL="457200" rtl="0" algn="l">
              <a:spcBef>
                <a:spcPts val="0"/>
              </a:spcBef>
              <a:spcAft>
                <a:spcPts val="0"/>
              </a:spcAft>
              <a:buClr>
                <a:srgbClr val="595959"/>
              </a:buClr>
              <a:buSzPts val="1200"/>
              <a:buAutoNum type="arabicParenR"/>
            </a:pPr>
            <a:r>
              <a:rPr lang="en-GB" sz="1200">
                <a:solidFill>
                  <a:srgbClr val="595959"/>
                </a:solidFill>
              </a:rPr>
              <a:t>The lambda function returns the data in json form to the URL</a:t>
            </a:r>
            <a:endParaRPr sz="1200">
              <a:solidFill>
                <a:srgbClr val="595959"/>
              </a:solidFill>
            </a:endParaRPr>
          </a:p>
          <a:p>
            <a:pPr indent="-304800" lvl="0" marL="457200" rtl="0" algn="l">
              <a:spcBef>
                <a:spcPts val="0"/>
              </a:spcBef>
              <a:spcAft>
                <a:spcPts val="0"/>
              </a:spcAft>
              <a:buClr>
                <a:srgbClr val="595959"/>
              </a:buClr>
              <a:buSzPts val="1200"/>
              <a:buAutoNum type="arabicParenR"/>
            </a:pPr>
            <a:r>
              <a:rPr lang="en-GB" sz="1200">
                <a:solidFill>
                  <a:srgbClr val="595959"/>
                </a:solidFill>
              </a:rPr>
              <a:t>The dashboard can now collect that data and display a chart</a:t>
            </a:r>
            <a:endParaRPr sz="1200">
              <a:solidFill>
                <a:srgbClr val="595959"/>
              </a:solidFill>
            </a:endParaRPr>
          </a:p>
          <a:p>
            <a:pPr indent="0" lvl="0" marL="0" rtl="0" algn="l">
              <a:spcBef>
                <a:spcPts val="1000"/>
              </a:spcBef>
              <a:spcAft>
                <a:spcPts val="0"/>
              </a:spcAft>
              <a:buNone/>
            </a:pPr>
            <a:r>
              <a:rPr lang="en-GB" sz="1200">
                <a:solidFill>
                  <a:srgbClr val="595959"/>
                </a:solidFill>
              </a:rPr>
              <a:t>Total time varies from chart to chart but is approx. 2 secs</a:t>
            </a:r>
            <a:endParaRPr sz="1200">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ffb93f952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ffb93f952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hourly submissions chart we needed a more complex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we only wanted to update every hour with the new number for that hour we didn’t want to go through the databases every second.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did this a different way using an additional function to update a summary database which the data could be drawn from each second.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ffb93f95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ffb93f95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Approx. 1 min 30 secs </a:t>
            </a:r>
            <a:endParaRPr/>
          </a:p>
          <a:p>
            <a:pPr indent="0" lvl="0" marL="0" rtl="0" algn="l">
              <a:spcBef>
                <a:spcPts val="0"/>
              </a:spcBef>
              <a:spcAft>
                <a:spcPts val="0"/>
              </a:spcAft>
              <a:buNone/>
            </a:pPr>
            <a:r>
              <a:rPr lang="en-GB"/>
              <a:t>Ilhaam</a:t>
            </a:r>
            <a:endParaRPr/>
          </a:p>
          <a:p>
            <a:pPr indent="0" lvl="0" marL="0" rtl="0" algn="l">
              <a:spcBef>
                <a:spcPts val="0"/>
              </a:spcBef>
              <a:spcAft>
                <a:spcPts val="0"/>
              </a:spcAft>
              <a:buNone/>
            </a:pPr>
            <a:r>
              <a:rPr lang="en-GB"/>
              <a:t>AWS Lambda:</a:t>
            </a:r>
            <a:endParaRPr/>
          </a:p>
          <a:p>
            <a:pPr indent="-298450" lvl="0" marL="457200" rtl="0" algn="l">
              <a:spcBef>
                <a:spcPts val="0"/>
              </a:spcBef>
              <a:spcAft>
                <a:spcPts val="0"/>
              </a:spcAft>
              <a:buSzPts val="1100"/>
              <a:buChar char="-"/>
            </a:pPr>
            <a:r>
              <a:rPr lang="en-GB"/>
              <a:t>After doing some group discussions and research on what the best approach would be, we decided to go with Lambda. We were </a:t>
            </a:r>
            <a:r>
              <a:rPr lang="en-GB"/>
              <a:t>looking for simplicity in setup and maintenance, and with Lambda you can easily run simple jobs that do what you want.</a:t>
            </a:r>
            <a:endParaRPr/>
          </a:p>
          <a:p>
            <a:pPr indent="-298450" lvl="0" marL="457200" rtl="0" algn="l">
              <a:spcBef>
                <a:spcPts val="0"/>
              </a:spcBef>
              <a:spcAft>
                <a:spcPts val="0"/>
              </a:spcAft>
              <a:buSzPts val="1100"/>
              <a:buChar char="-"/>
            </a:pPr>
            <a:r>
              <a:rPr lang="en-GB"/>
              <a:t>A Lambda function in AWS is a piece of code that is executed in response to an event. In our case the event was a request to an API endpoint.</a:t>
            </a:r>
            <a:endParaRPr/>
          </a:p>
          <a:p>
            <a:pPr indent="-298450" lvl="0" marL="457200" rtl="0" algn="l">
              <a:spcBef>
                <a:spcPts val="0"/>
              </a:spcBef>
              <a:spcAft>
                <a:spcPts val="0"/>
              </a:spcAft>
              <a:buSzPts val="1100"/>
              <a:buChar char="-"/>
            </a:pPr>
            <a:r>
              <a:rPr lang="en-GB"/>
              <a:t>We chose Lambda as it’s serverless, easily scalable and it integrates with API Gateway.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API Gateway:</a:t>
            </a:r>
            <a:endParaRPr/>
          </a:p>
          <a:p>
            <a:pPr indent="-298450" lvl="0" marL="457200" rtl="0" algn="l">
              <a:spcBef>
                <a:spcPts val="0"/>
              </a:spcBef>
              <a:spcAft>
                <a:spcPts val="0"/>
              </a:spcAft>
              <a:buSzPts val="1100"/>
              <a:buChar char="-"/>
            </a:pPr>
            <a:r>
              <a:rPr lang="en-GB"/>
              <a:t>We added API Gateway triggers to each of our Lambda functions in order to create APIs with HTTP endpoints. </a:t>
            </a:r>
            <a:endParaRPr/>
          </a:p>
          <a:p>
            <a:pPr indent="-298450" lvl="0" marL="457200" rtl="0" algn="l">
              <a:spcBef>
                <a:spcPts val="0"/>
              </a:spcBef>
              <a:spcAft>
                <a:spcPts val="0"/>
              </a:spcAft>
              <a:buSzPts val="1100"/>
              <a:buChar char="-"/>
            </a:pPr>
            <a:r>
              <a:rPr lang="en-GB"/>
              <a:t>This allowed us to get URLs that can be accessed in our Forage dashboard. API Gateway is designed to provide low latency for API requests, this just means that the data in our dashboard will be seen in real-time, which was the goal of our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EventBridge (CloudWatch Events):</a:t>
            </a:r>
            <a:endParaRPr/>
          </a:p>
          <a:p>
            <a:pPr indent="-298450" lvl="0" marL="457200" rtl="0" algn="l">
              <a:spcBef>
                <a:spcPts val="0"/>
              </a:spcBef>
              <a:spcAft>
                <a:spcPts val="0"/>
              </a:spcAft>
              <a:buSzPts val="1100"/>
              <a:buChar char="-"/>
            </a:pPr>
            <a:r>
              <a:rPr lang="en-GB"/>
              <a:t>One of our charts requested a count of hourly submissions, so we used EvmentBridge to trigger our Lambda function each hour and send an hourly submission count to one of our databases. This allowed us to efficiently automate this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NON-TECHNICAL EXPLANATION: </a:t>
            </a:r>
            <a:endParaRPr>
              <a:solidFill>
                <a:schemeClr val="dk1"/>
              </a:solidFill>
            </a:endParaRPr>
          </a:p>
          <a:p>
            <a:pPr indent="0" lvl="0" marL="0" rtl="0" algn="l">
              <a:spcBef>
                <a:spcPts val="0"/>
              </a:spcBef>
              <a:spcAft>
                <a:spcPts val="0"/>
              </a:spcAft>
              <a:buNone/>
            </a:pPr>
            <a:r>
              <a:rPr lang="en-GB">
                <a:solidFill>
                  <a:schemeClr val="dk1"/>
                </a:solidFill>
              </a:rPr>
              <a:t>An easier way to understand this approach is: If you think of AWS Lambda as a team of automatic data fetchers. They gather the latest information from our different data sources and pass the result to our dashboard. This ensures that the dashboard is always showing real-time data without us having to manage loads of complicated systems.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ffb93f952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ffb93f952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Jamie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After our initial meeting where we decided on our AWS based approach w</a:t>
            </a:r>
            <a:r>
              <a:rPr lang="en-GB">
                <a:solidFill>
                  <a:schemeClr val="dk1"/>
                </a:solidFill>
              </a:rPr>
              <a:t>e then worked as a trio to complete the first two charts. This worked well</a:t>
            </a:r>
            <a:r>
              <a:rPr lang="en-GB">
                <a:solidFill>
                  <a:schemeClr val="dk1"/>
                </a:solidFill>
              </a:rPr>
              <a:t> as we were figuring out and learning what was required together. </a:t>
            </a:r>
            <a:r>
              <a:rPr lang="en-GB">
                <a:solidFill>
                  <a:schemeClr val="dk1"/>
                </a:solidFill>
              </a:rPr>
              <a:t>While working in this way w</a:t>
            </a:r>
            <a:r>
              <a:rPr lang="en-GB">
                <a:solidFill>
                  <a:schemeClr val="dk1"/>
                </a:solidFill>
              </a:rPr>
              <a:t>e were able to create a constructive </a:t>
            </a:r>
            <a:r>
              <a:rPr lang="en-GB">
                <a:solidFill>
                  <a:schemeClr val="dk1"/>
                </a:solidFill>
              </a:rPr>
              <a:t>environment where we all felt comfortable putting ideas forward. This meant</a:t>
            </a:r>
            <a:r>
              <a:rPr lang="en-GB">
                <a:solidFill>
                  <a:schemeClr val="dk1"/>
                </a:solidFill>
              </a:rPr>
              <a:t> when we ran into problems, as a team we were able to come up with a few different potential solutions and we were never stuck for long. We then split off to work on the remaining three charts separately but even during this ‘solo’ time we would come together to work through any issues we encountered.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ffb93f952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ffb93f952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Jenny</a:t>
            </a:r>
            <a:endParaRPr>
              <a:solidFill>
                <a:schemeClr val="dk1"/>
              </a:solidFill>
            </a:endParaRPr>
          </a:p>
          <a:p>
            <a:pPr indent="0" lvl="0" marL="0" rtl="0" algn="l">
              <a:lnSpc>
                <a:spcPct val="115000"/>
              </a:lnSpc>
              <a:spcBef>
                <a:spcPts val="0"/>
              </a:spcBef>
              <a:spcAft>
                <a:spcPts val="0"/>
              </a:spcAft>
              <a:buNone/>
            </a:pPr>
            <a:r>
              <a:rPr lang="en-GB">
                <a:solidFill>
                  <a:schemeClr val="dk1"/>
                </a:solidFill>
              </a:rPr>
              <a:t>Approx. time - 35 secs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huge number of data columns made it difficult to find which information was relevant. -&gt; We had to be flexible and have open minds to different ways of working, keep checking back with the information given. At first we tried to summarise all the columns but realised this wasn’t time efficient and switched tactic.</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spcBef>
                <a:spcPts val="1000"/>
              </a:spcBef>
              <a:spcAft>
                <a:spcPts val="0"/>
              </a:spcAft>
              <a:buClr>
                <a:schemeClr val="dk1"/>
              </a:buClr>
              <a:buSzPts val="1100"/>
              <a:buChar char="-"/>
            </a:pPr>
            <a:r>
              <a:rPr lang="en-GB" sz="1200">
                <a:solidFill>
                  <a:srgbClr val="595959"/>
                </a:solidFill>
              </a:rPr>
              <a:t>We used table plus to look at and run SQL queries on the RDS databases as we were working to check we were getting the desired results. </a:t>
            </a:r>
            <a:endParaRPr sz="1200">
              <a:solidFill>
                <a:srgbClr val="595959"/>
              </a:solidFill>
            </a:endParaRPr>
          </a:p>
          <a:p>
            <a:pPr indent="0" lvl="0" marL="457200" rtl="0" algn="l">
              <a:spcBef>
                <a:spcPts val="1000"/>
              </a:spcBef>
              <a:spcAft>
                <a:spcPts val="0"/>
              </a:spcAft>
              <a:buNone/>
            </a:pPr>
            <a:r>
              <a:t/>
            </a:r>
            <a:endParaRPr sz="1200">
              <a:solidFill>
                <a:srgbClr val="595959"/>
              </a:solidFill>
            </a:endParaRPr>
          </a:p>
          <a:p>
            <a:pPr indent="-298450" lvl="0" marL="457200" rtl="0" algn="l">
              <a:lnSpc>
                <a:spcPct val="115000"/>
              </a:lnSpc>
              <a:spcBef>
                <a:spcPts val="1000"/>
              </a:spcBef>
              <a:spcAft>
                <a:spcPts val="0"/>
              </a:spcAft>
              <a:buClr>
                <a:schemeClr val="dk1"/>
              </a:buClr>
              <a:buSzPts val="1100"/>
              <a:buChar char="-"/>
            </a:pPr>
            <a:r>
              <a:rPr lang="en-GB">
                <a:solidFill>
                  <a:schemeClr val="dk1"/>
                </a:solidFill>
              </a:rPr>
              <a:t>There was a lot of work figuring out all of the links to various</a:t>
            </a:r>
            <a:r>
              <a:rPr lang="en-GB">
                <a:solidFill>
                  <a:schemeClr val="dk1"/>
                </a:solidFill>
              </a:rPr>
              <a:t> AWS</a:t>
            </a:r>
            <a:r>
              <a:rPr lang="en-GB">
                <a:solidFill>
                  <a:schemeClr val="dk1"/>
                </a:solidFill>
              </a:rPr>
              <a:t> services and the settings required, there was a lot of information to learn so that we could apply it. -&gt; We researched with a different number of people depending on how much of a blocker the issue was and pooled information, looking at the documentation and talking through our understanding.</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Overall, the initial approach we chose was good and the services are designed to work </a:t>
            </a:r>
            <a:r>
              <a:rPr lang="en-GB">
                <a:solidFill>
                  <a:schemeClr val="dk1"/>
                </a:solidFill>
              </a:rPr>
              <a:t>together</a:t>
            </a:r>
            <a:r>
              <a:rPr lang="en-GB">
                <a:solidFill>
                  <a:schemeClr val="dk1"/>
                </a:solidFill>
              </a:rPr>
              <a:t> so once we really got started the problems were solved quickly.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ffb93f952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ffb93f952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Ilhaam</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Approx. time - 30 secs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In this project we learnt a lot about AWS and how it’s different services work together.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All three of us have used some of these services previously on the course so in this project we were able to build on our knowledge, as well as learn new things, for example with the use of API gateways and other services. This gave us a lot more confidence with AWS.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But mostly we learnt how to use efficient data engineering pipelines to enable seamless data transformation and processing.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We also learnt the importance of making informed data engineering decisions. For example, the specification for one of our charts asked that the sense of belonging values be standardised from 0 to 50. But after trying this </a:t>
            </a:r>
            <a:r>
              <a:rPr lang="en-GB" sz="1200">
                <a:solidFill>
                  <a:schemeClr val="dk1"/>
                </a:solidFill>
              </a:rPr>
              <a:t>approach</a:t>
            </a:r>
            <a:r>
              <a:rPr lang="en-GB" sz="1200">
                <a:solidFill>
                  <a:schemeClr val="dk1"/>
                </a:solidFill>
              </a:rPr>
              <a:t> we quickly realised it would make more sense to calculate an average instead.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As Jenny mentioned the dataset we used was very large and updating constantly, so it was a great learning opportunity for the three of us to work with this dataset.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Note: Course Objectives</a:t>
            </a:r>
            <a:endParaRPr sz="1200">
              <a:solidFill>
                <a:schemeClr val="dk1"/>
              </a:solidFill>
            </a:endParaRPr>
          </a:p>
          <a:p>
            <a:pPr indent="-304800" lvl="0" marL="457200" rtl="0" algn="l">
              <a:lnSpc>
                <a:spcPct val="115000"/>
              </a:lnSpc>
              <a:spcBef>
                <a:spcPts val="1200"/>
              </a:spcBef>
              <a:spcAft>
                <a:spcPts val="0"/>
              </a:spcAft>
              <a:buClr>
                <a:srgbClr val="FF0000"/>
              </a:buClr>
              <a:buSzPts val="1200"/>
              <a:buChar char="-"/>
            </a:pPr>
            <a:r>
              <a:rPr lang="en-GB">
                <a:solidFill>
                  <a:srgbClr val="FF0000"/>
                </a:solidFill>
              </a:rPr>
              <a:t>Ability to operate at any point in the data life cycle, with special focus on the storage and processing of data</a:t>
            </a:r>
            <a:endParaRPr>
              <a:solidFill>
                <a:srgbClr val="FF0000"/>
              </a:solidFill>
            </a:endParaRPr>
          </a:p>
          <a:p>
            <a:pPr indent="-304800" lvl="0" marL="457200" rtl="0" algn="l">
              <a:lnSpc>
                <a:spcPct val="115000"/>
              </a:lnSpc>
              <a:spcBef>
                <a:spcPts val="0"/>
              </a:spcBef>
              <a:spcAft>
                <a:spcPts val="0"/>
              </a:spcAft>
              <a:buClr>
                <a:srgbClr val="FF0000"/>
              </a:buClr>
              <a:buSzPts val="1200"/>
              <a:buChar char="-"/>
            </a:pPr>
            <a:r>
              <a:rPr lang="en-GB">
                <a:solidFill>
                  <a:srgbClr val="FF0000"/>
                </a:solidFill>
              </a:rPr>
              <a:t>Applied skills in secure, tested data storage, batch, and stream processing</a:t>
            </a:r>
            <a:endParaRPr>
              <a:solidFill>
                <a:srgbClr val="FF0000"/>
              </a:solidFill>
            </a:endParaRPr>
          </a:p>
          <a:p>
            <a:pPr indent="-304800" lvl="0" marL="457200" rtl="0" algn="l">
              <a:lnSpc>
                <a:spcPct val="115000"/>
              </a:lnSpc>
              <a:spcBef>
                <a:spcPts val="0"/>
              </a:spcBef>
              <a:spcAft>
                <a:spcPts val="0"/>
              </a:spcAft>
              <a:buClr>
                <a:srgbClr val="FF0000"/>
              </a:buClr>
              <a:buSzPts val="1200"/>
              <a:buChar char="-"/>
            </a:pPr>
            <a:r>
              <a:rPr lang="en-GB">
                <a:solidFill>
                  <a:srgbClr val="FF0000"/>
                </a:solidFill>
              </a:rPr>
              <a:t>Applied skills in the management and monitoring of data pipelines</a:t>
            </a:r>
            <a:endParaRPr>
              <a:solidFill>
                <a:srgbClr val="FF0000"/>
              </a:solidFill>
            </a:endParaRPr>
          </a:p>
          <a:p>
            <a:pPr indent="-304800" lvl="0" marL="457200" rtl="0" algn="l">
              <a:lnSpc>
                <a:spcPct val="115000"/>
              </a:lnSpc>
              <a:spcBef>
                <a:spcPts val="0"/>
              </a:spcBef>
              <a:spcAft>
                <a:spcPts val="0"/>
              </a:spcAft>
              <a:buClr>
                <a:srgbClr val="FF0000"/>
              </a:buClr>
              <a:buSzPts val="1200"/>
              <a:buChar char="-"/>
            </a:pPr>
            <a:r>
              <a:rPr lang="en-GB">
                <a:solidFill>
                  <a:srgbClr val="FF0000"/>
                </a:solidFill>
              </a:rPr>
              <a:t>Facility with modern Cloud technologies such as AWS</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Z-ccf1E2TD9qYTp30IcGpL90NH5CAjCJ/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Blue Team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Ilhaam Ahmed, Jennifer Wark &amp; Jamie Young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a:t>
            </a:r>
            <a:endParaRPr/>
          </a:p>
        </p:txBody>
      </p:sp>
      <p:pic>
        <p:nvPicPr>
          <p:cNvPr id="147" name="Google Shape;147;p22"/>
          <p:cNvPicPr preferRelativeResize="0"/>
          <p:nvPr/>
        </p:nvPicPr>
        <p:blipFill>
          <a:blip r:embed="rId3">
            <a:alphaModFix/>
          </a:blip>
          <a:stretch>
            <a:fillRect/>
          </a:stretch>
        </p:blipFill>
        <p:spPr>
          <a:xfrm>
            <a:off x="1920972" y="1313888"/>
            <a:ext cx="5302051" cy="2515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a:t>
            </a:r>
            <a:endParaRPr/>
          </a:p>
        </p:txBody>
      </p:sp>
      <p:pic>
        <p:nvPicPr>
          <p:cNvPr id="92" name="Google Shape;92;p14"/>
          <p:cNvPicPr preferRelativeResize="0"/>
          <p:nvPr/>
        </p:nvPicPr>
        <p:blipFill rotWithShape="1">
          <a:blip r:embed="rId3">
            <a:alphaModFix/>
          </a:blip>
          <a:srcRect b="0" l="37822" r="0" t="0"/>
          <a:stretch/>
        </p:blipFill>
        <p:spPr>
          <a:xfrm>
            <a:off x="0" y="3196650"/>
            <a:ext cx="1676050" cy="1695450"/>
          </a:xfrm>
          <a:prstGeom prst="rect">
            <a:avLst/>
          </a:prstGeom>
          <a:noFill/>
          <a:ln>
            <a:noFill/>
          </a:ln>
        </p:spPr>
      </p:pic>
      <p:sp>
        <p:nvSpPr>
          <p:cNvPr id="93" name="Google Shape;93;p14"/>
          <p:cNvSpPr txBox="1"/>
          <p:nvPr/>
        </p:nvSpPr>
        <p:spPr>
          <a:xfrm>
            <a:off x="846400" y="1106825"/>
            <a:ext cx="7454700" cy="2001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20 databases </a:t>
            </a:r>
            <a:endParaRPr sz="1600">
              <a:solidFill>
                <a:schemeClr val="dk2"/>
              </a:solidFill>
              <a:latin typeface="Roboto"/>
              <a:ea typeface="Roboto"/>
              <a:cs typeface="Roboto"/>
              <a:sym typeface="Roboto"/>
            </a:endParaRPr>
          </a:p>
          <a:p>
            <a:pPr indent="0" lvl="0" marL="0" rtl="0" algn="l">
              <a:spcBef>
                <a:spcPts val="120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120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Data Transformation</a:t>
            </a:r>
            <a:endParaRPr sz="16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title="My Movie.mp4">
            <a:hlinkClick r:id="rId3"/>
          </p:cNvPr>
          <p:cNvPicPr preferRelativeResize="0"/>
          <p:nvPr/>
        </p:nvPicPr>
        <p:blipFill>
          <a:blip r:embed="rId4">
            <a:alphaModFix/>
          </a:blip>
          <a:stretch>
            <a:fillRect/>
          </a:stretch>
        </p:blipFill>
        <p:spPr>
          <a:xfrm>
            <a:off x="1142991" y="-33425"/>
            <a:ext cx="685801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pic>
        <p:nvPicPr>
          <p:cNvPr id="104" name="Google Shape;104;p16"/>
          <p:cNvPicPr preferRelativeResize="0"/>
          <p:nvPr/>
        </p:nvPicPr>
        <p:blipFill rotWithShape="1">
          <a:blip r:embed="rId3">
            <a:alphaModFix/>
          </a:blip>
          <a:srcRect b="8105" l="0" r="0" t="0"/>
          <a:stretch/>
        </p:blipFill>
        <p:spPr>
          <a:xfrm>
            <a:off x="-2624" y="186178"/>
            <a:ext cx="9144003" cy="47062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381672" y="214700"/>
            <a:ext cx="8380652" cy="4714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311700" y="1152475"/>
            <a:ext cx="8520600" cy="335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t>AWS Lambda:</a:t>
            </a:r>
            <a:endParaRPr sz="1600"/>
          </a:p>
          <a:p>
            <a:pPr indent="-330200" lvl="0" marL="457200" rtl="0" algn="l">
              <a:lnSpc>
                <a:spcPct val="115000"/>
              </a:lnSpc>
              <a:spcBef>
                <a:spcPts val="1200"/>
              </a:spcBef>
              <a:spcAft>
                <a:spcPts val="0"/>
              </a:spcAft>
              <a:buSzPts val="1600"/>
              <a:buChar char="●"/>
            </a:pPr>
            <a:r>
              <a:rPr lang="en-GB" sz="1600"/>
              <a:t>Data manipulation</a:t>
            </a:r>
            <a:endParaRPr sz="1600"/>
          </a:p>
          <a:p>
            <a:pPr indent="0" lvl="0" marL="0" rtl="0" algn="l">
              <a:lnSpc>
                <a:spcPct val="115000"/>
              </a:lnSpc>
              <a:spcBef>
                <a:spcPts val="1200"/>
              </a:spcBef>
              <a:spcAft>
                <a:spcPts val="0"/>
              </a:spcAft>
              <a:buNone/>
            </a:pPr>
            <a:r>
              <a:rPr lang="en-GB" sz="1600"/>
              <a:t>API Gateway:</a:t>
            </a:r>
            <a:endParaRPr sz="1600"/>
          </a:p>
          <a:p>
            <a:pPr indent="-330200" lvl="0" marL="457200" rtl="0" algn="l">
              <a:lnSpc>
                <a:spcPct val="115000"/>
              </a:lnSpc>
              <a:spcBef>
                <a:spcPts val="1200"/>
              </a:spcBef>
              <a:spcAft>
                <a:spcPts val="0"/>
              </a:spcAft>
              <a:buSzPts val="1600"/>
              <a:buChar char="●"/>
            </a:pPr>
            <a:r>
              <a:rPr lang="en-GB" sz="1600"/>
              <a:t>Provides API access</a:t>
            </a:r>
            <a:endParaRPr sz="1600"/>
          </a:p>
          <a:p>
            <a:pPr indent="0" lvl="0" marL="0" rtl="0" algn="l">
              <a:lnSpc>
                <a:spcPct val="115000"/>
              </a:lnSpc>
              <a:spcBef>
                <a:spcPts val="1200"/>
              </a:spcBef>
              <a:spcAft>
                <a:spcPts val="0"/>
              </a:spcAft>
              <a:buNone/>
            </a:pPr>
            <a:r>
              <a:rPr lang="en-GB" sz="1600"/>
              <a:t>EventBridge (CloudWatch Events):</a:t>
            </a:r>
            <a:endParaRPr sz="1600"/>
          </a:p>
          <a:p>
            <a:pPr indent="-330200" lvl="0" marL="457200" rtl="0" algn="l">
              <a:lnSpc>
                <a:spcPct val="115000"/>
              </a:lnSpc>
              <a:spcBef>
                <a:spcPts val="1200"/>
              </a:spcBef>
              <a:spcAft>
                <a:spcPts val="0"/>
              </a:spcAft>
              <a:buSzPts val="1600"/>
              <a:buChar char="●"/>
            </a:pPr>
            <a:r>
              <a:rPr lang="en-GB" sz="1600"/>
              <a:t>Allows automation</a:t>
            </a:r>
            <a:endParaRPr sz="1600"/>
          </a:p>
        </p:txBody>
      </p:sp>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GB" sz="2500"/>
              <a:t>Why did we choose our approach?</a:t>
            </a:r>
            <a:endParaRPr sz="2500"/>
          </a:p>
        </p:txBody>
      </p:sp>
      <p:pic>
        <p:nvPicPr>
          <p:cNvPr id="116" name="Google Shape;116;p18"/>
          <p:cNvPicPr preferRelativeResize="0"/>
          <p:nvPr/>
        </p:nvPicPr>
        <p:blipFill rotWithShape="1">
          <a:blip r:embed="rId3">
            <a:alphaModFix/>
          </a:blip>
          <a:srcRect b="0" l="7722" r="1738" t="0"/>
          <a:stretch/>
        </p:blipFill>
        <p:spPr>
          <a:xfrm>
            <a:off x="7613925" y="0"/>
            <a:ext cx="1218375" cy="1345650"/>
          </a:xfrm>
          <a:prstGeom prst="rect">
            <a:avLst/>
          </a:prstGeom>
          <a:noFill/>
          <a:ln>
            <a:noFill/>
          </a:ln>
        </p:spPr>
      </p:pic>
      <p:pic>
        <p:nvPicPr>
          <p:cNvPr id="117" name="Google Shape;117;p18"/>
          <p:cNvPicPr preferRelativeResize="0"/>
          <p:nvPr/>
        </p:nvPicPr>
        <p:blipFill>
          <a:blip r:embed="rId4">
            <a:alphaModFix/>
          </a:blip>
          <a:stretch>
            <a:fillRect/>
          </a:stretch>
        </p:blipFill>
        <p:spPr>
          <a:xfrm>
            <a:off x="7654200" y="1456575"/>
            <a:ext cx="1137825" cy="1137825"/>
          </a:xfrm>
          <a:prstGeom prst="rect">
            <a:avLst/>
          </a:prstGeom>
          <a:noFill/>
          <a:ln>
            <a:noFill/>
          </a:ln>
        </p:spPr>
      </p:pic>
      <p:pic>
        <p:nvPicPr>
          <p:cNvPr id="118" name="Google Shape;118;p18"/>
          <p:cNvPicPr preferRelativeResize="0"/>
          <p:nvPr/>
        </p:nvPicPr>
        <p:blipFill>
          <a:blip r:embed="rId5">
            <a:alphaModFix/>
          </a:blip>
          <a:stretch>
            <a:fillRect/>
          </a:stretch>
        </p:blipFill>
        <p:spPr>
          <a:xfrm>
            <a:off x="7654200" y="2849950"/>
            <a:ext cx="1137825" cy="113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Working Together</a:t>
            </a:r>
            <a:endParaRPr/>
          </a:p>
        </p:txBody>
      </p:sp>
      <p:sp>
        <p:nvSpPr>
          <p:cNvPr id="124" name="Google Shape;124;p19"/>
          <p:cNvSpPr txBox="1"/>
          <p:nvPr>
            <p:ph idx="1" type="body"/>
          </p:nvPr>
        </p:nvSpPr>
        <p:spPr>
          <a:xfrm>
            <a:off x="311700" y="1296925"/>
            <a:ext cx="5501100" cy="327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Open Communication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Problem Solving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Adaptability</a:t>
            </a:r>
            <a:endParaRPr/>
          </a:p>
        </p:txBody>
      </p:sp>
      <p:pic>
        <p:nvPicPr>
          <p:cNvPr id="125" name="Google Shape;125;p19"/>
          <p:cNvPicPr preferRelativeResize="0"/>
          <p:nvPr/>
        </p:nvPicPr>
        <p:blipFill rotWithShape="1">
          <a:blip r:embed="rId3">
            <a:alphaModFix/>
          </a:blip>
          <a:srcRect b="3827" l="0" r="0" t="0"/>
          <a:stretch/>
        </p:blipFill>
        <p:spPr>
          <a:xfrm>
            <a:off x="3102324" y="2434325"/>
            <a:ext cx="2602150" cy="2447425"/>
          </a:xfrm>
          <a:prstGeom prst="rect">
            <a:avLst/>
          </a:prstGeom>
          <a:noFill/>
          <a:ln>
            <a:noFill/>
          </a:ln>
        </p:spPr>
      </p:pic>
      <p:pic>
        <p:nvPicPr>
          <p:cNvPr id="126" name="Google Shape;126;p19"/>
          <p:cNvPicPr preferRelativeResize="0"/>
          <p:nvPr/>
        </p:nvPicPr>
        <p:blipFill rotWithShape="1">
          <a:blip r:embed="rId4">
            <a:alphaModFix/>
          </a:blip>
          <a:srcRect b="4049" l="60633" r="8197" t="0"/>
          <a:stretch/>
        </p:blipFill>
        <p:spPr>
          <a:xfrm>
            <a:off x="6413025" y="0"/>
            <a:ext cx="1494199" cy="263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3">
            <a:alphaModFix/>
          </a:blip>
          <a:srcRect b="24709" l="7615" r="7953" t="10300"/>
          <a:stretch/>
        </p:blipFill>
        <p:spPr>
          <a:xfrm>
            <a:off x="4971924" y="1017800"/>
            <a:ext cx="3784175" cy="2272124"/>
          </a:xfrm>
          <a:prstGeom prst="rect">
            <a:avLst/>
          </a:prstGeom>
          <a:noFill/>
          <a:ln>
            <a:noFill/>
          </a:ln>
        </p:spPr>
      </p:pic>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Overcoming Problems</a:t>
            </a:r>
            <a:endParaRPr/>
          </a:p>
        </p:txBody>
      </p:sp>
      <p:sp>
        <p:nvSpPr>
          <p:cNvPr id="133" name="Google Shape;133;p20"/>
          <p:cNvSpPr txBox="1"/>
          <p:nvPr>
            <p:ph idx="1" type="body"/>
          </p:nvPr>
        </p:nvSpPr>
        <p:spPr>
          <a:xfrm>
            <a:off x="311700" y="1229875"/>
            <a:ext cx="5000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Large dataset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Links between services</a:t>
            </a:r>
            <a:endParaRPr/>
          </a:p>
        </p:txBody>
      </p:sp>
      <p:pic>
        <p:nvPicPr>
          <p:cNvPr id="134" name="Google Shape;134;p20"/>
          <p:cNvPicPr preferRelativeResize="0"/>
          <p:nvPr/>
        </p:nvPicPr>
        <p:blipFill>
          <a:blip r:embed="rId4">
            <a:alphaModFix/>
          </a:blip>
          <a:stretch>
            <a:fillRect/>
          </a:stretch>
        </p:blipFill>
        <p:spPr>
          <a:xfrm>
            <a:off x="0" y="3882204"/>
            <a:ext cx="9143999" cy="10791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We Learned</a:t>
            </a:r>
            <a:endParaRPr/>
          </a:p>
        </p:txBody>
      </p:sp>
      <p:sp>
        <p:nvSpPr>
          <p:cNvPr id="140" name="Google Shape;140;p21"/>
          <p:cNvSpPr txBox="1"/>
          <p:nvPr>
            <p:ph idx="1" type="body"/>
          </p:nvPr>
        </p:nvSpPr>
        <p:spPr>
          <a:xfrm>
            <a:off x="311700" y="1405775"/>
            <a:ext cx="4673400" cy="3106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GB" sz="1600"/>
              <a:t>AWS Services</a:t>
            </a:r>
            <a:endParaRPr sz="1600"/>
          </a:p>
          <a:p>
            <a:pPr indent="0" lvl="0" marL="457200" rtl="0" algn="l">
              <a:lnSpc>
                <a:spcPct val="100000"/>
              </a:lnSpc>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GB" sz="1600"/>
              <a:t>Manipulating Large Dataset</a:t>
            </a:r>
            <a:endParaRPr sz="1600"/>
          </a:p>
          <a:p>
            <a:pPr indent="0" lvl="0" marL="0" rtl="0" algn="l">
              <a:lnSpc>
                <a:spcPct val="100000"/>
              </a:lnSpc>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GB" sz="1600"/>
              <a:t>Data Engineering pipelines</a:t>
            </a:r>
            <a:endParaRPr sz="1600"/>
          </a:p>
          <a:p>
            <a:pPr indent="0" lvl="0" marL="0" rtl="0" algn="l">
              <a:lnSpc>
                <a:spcPct val="100000"/>
              </a:lnSpc>
              <a:spcBef>
                <a:spcPts val="1200"/>
              </a:spcBef>
              <a:spcAft>
                <a:spcPts val="0"/>
              </a:spcAft>
              <a:buNone/>
            </a:pPr>
            <a:r>
              <a:t/>
            </a:r>
            <a:endParaRPr sz="1600"/>
          </a:p>
          <a:p>
            <a:pPr indent="-330200" lvl="0" marL="457200" rtl="0" algn="l">
              <a:lnSpc>
                <a:spcPct val="100000"/>
              </a:lnSpc>
              <a:spcBef>
                <a:spcPts val="1200"/>
              </a:spcBef>
              <a:spcAft>
                <a:spcPts val="0"/>
              </a:spcAft>
              <a:buSzPts val="1600"/>
              <a:buChar char="●"/>
            </a:pPr>
            <a:r>
              <a:rPr lang="en-GB" sz="1600"/>
              <a:t>Decision Making</a:t>
            </a:r>
            <a:endParaRPr sz="1600"/>
          </a:p>
          <a:p>
            <a:pPr indent="0" lvl="0" marL="0" rtl="0" algn="l">
              <a:lnSpc>
                <a:spcPct val="100000"/>
              </a:lnSpc>
              <a:spcBef>
                <a:spcPts val="1200"/>
              </a:spcBef>
              <a:spcAft>
                <a:spcPts val="1200"/>
              </a:spcAft>
              <a:buNone/>
            </a:pPr>
            <a:r>
              <a:t/>
            </a:r>
            <a:endParaRPr sz="1600"/>
          </a:p>
        </p:txBody>
      </p:sp>
      <p:pic>
        <p:nvPicPr>
          <p:cNvPr id="141" name="Google Shape;141;p21"/>
          <p:cNvPicPr preferRelativeResize="0"/>
          <p:nvPr/>
        </p:nvPicPr>
        <p:blipFill>
          <a:blip r:embed="rId3">
            <a:alphaModFix/>
          </a:blip>
          <a:stretch>
            <a:fillRect/>
          </a:stretch>
        </p:blipFill>
        <p:spPr>
          <a:xfrm>
            <a:off x="4985525" y="0"/>
            <a:ext cx="3701274" cy="388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