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Proxima Nova Semibold"/>
      <p:regular r:id="rId27"/>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ProximaNovaSemibold-bold.fntdata"/><Relationship Id="rId27" Type="http://schemas.openxmlformats.org/officeDocument/2006/relationships/font" Target="fonts/ProximaNova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c3de35c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c3de35c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c3de35c3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c3de35c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Banyak bentuk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c3de35c3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3de35c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konsep kerja dari enkapsulasi, akan melindungi sebuah program dari akses maupun intervensi dari program lain yang mempengaruhinya. Sehingga dapat menjaga keutuhan program yang telah dibuat dengan konsep dan rencana yang sudah ditentukan dari awal.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c3de35c3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c3de35c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Sebagai contoh kita tidak melihat sebuah mobil sebagai ribuan komponen elektronik, sistem mekanik dengan empat buah ban, jok, stir kemudi dan sebagainya. Dengan </a:t>
            </a:r>
            <a:r>
              <a:rPr i="1" lang="en" sz="1200">
                <a:solidFill>
                  <a:srgbClr val="333333"/>
                </a:solidFill>
                <a:highlight>
                  <a:srgbClr val="FFFFFF"/>
                </a:highlight>
              </a:rPr>
              <a:t>Abstraction</a:t>
            </a:r>
            <a:r>
              <a:rPr lang="en" sz="1200">
                <a:solidFill>
                  <a:srgbClr val="333333"/>
                </a:solidFill>
                <a:highlight>
                  <a:srgbClr val="FFFFFF"/>
                </a:highlight>
              </a:rPr>
              <a:t>, suatu sistem yang kompleks dapat dipandang sebagai kumpulan subsistem-subsistem yang lebih sederhana, seperti halnya mobil merupakan suatu sistem yang terdiri atas berbagai subsistem, seperti subsistem kemudi, subsistem pengereman dan sebagainya.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c94c690cd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c94c690cd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3dfb4a4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3dfb4a4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14b90254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14b9025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f71ed815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f71ed815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9a47e38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9a47e38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c94c690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c94c690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f71ed8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f71ed8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7af3998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7af3998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Paradigma = model atau cara pandang atau kerangka berpikir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d76f4403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d76f4403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d76f4403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76f4403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Class seperti cetakan kue, dimana kue yg dihasilkan dari cetakan kue itu adalah object.</a:t>
            </a:r>
            <a:endParaRPr/>
          </a:p>
          <a:p>
            <a:pPr indent="0" lvl="0" marL="0" rtl="0" algn="l">
              <a:spcBef>
                <a:spcPts val="0"/>
              </a:spcBef>
              <a:spcAft>
                <a:spcPts val="0"/>
              </a:spcAft>
              <a:buClr>
                <a:schemeClr val="dk1"/>
              </a:buClr>
              <a:buSzPts val="1100"/>
              <a:buFont typeface="Arial"/>
              <a:buNone/>
            </a:pPr>
            <a:r>
              <a:rPr lang="en"/>
              <a:t>Warna kue bisa bermacam-macam meskipun berasal dari cetakan yang sama (object memiliki sifat independen).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d76f440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d76f440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c3de35c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3de35c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952" y="0"/>
            <a:ext cx="9142089" cy="51434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321"/>
            <a:ext cx="9143996" cy="51428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363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4500">
              <a:latin typeface="Proxima Nova"/>
              <a:ea typeface="Proxima Nova"/>
              <a:cs typeface="Proxima Nova"/>
              <a:sym typeface="Proxima Nova"/>
            </a:endParaRPr>
          </a:p>
          <a:p>
            <a:pPr indent="0" lvl="0" marL="0" rtl="0" algn="ctr">
              <a:spcBef>
                <a:spcPts val="0"/>
              </a:spcBef>
              <a:spcAft>
                <a:spcPts val="0"/>
              </a:spcAft>
              <a:buNone/>
            </a:pPr>
            <a:r>
              <a:rPr b="1" lang="en" sz="4500">
                <a:latin typeface="Proxima Nova"/>
                <a:ea typeface="Proxima Nova"/>
                <a:cs typeface="Proxima Nova"/>
                <a:sym typeface="Proxima Nova"/>
              </a:rPr>
              <a:t>KOTLIN OOP</a:t>
            </a:r>
            <a:endParaRPr b="1" sz="45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Inheritance</a:t>
            </a:r>
            <a:endParaRPr b="1">
              <a:latin typeface="Proxima Nova"/>
              <a:ea typeface="Proxima Nova"/>
              <a:cs typeface="Proxima Nova"/>
              <a:sym typeface="Proxima Nova"/>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Anak →  orang tua → kakek/nenek dst</a:t>
            </a:r>
            <a:endParaRPr sz="2200">
              <a:solidFill>
                <a:srgbClr val="434343"/>
              </a:solidFill>
              <a:latin typeface="Proxima Nova"/>
              <a:ea typeface="Proxima Nova"/>
              <a:cs typeface="Proxima Nova"/>
              <a:sym typeface="Proxima Nova"/>
            </a:endParaRPr>
          </a:p>
          <a:p>
            <a:pPr indent="-368300" lvl="0" marL="457200" rtl="0" algn="l">
              <a:lnSpc>
                <a:spcPct val="100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Apa yang diwariskan dari orang tua kepada anaknya ?</a:t>
            </a:r>
            <a:endParaRPr sz="2200">
              <a:solidFill>
                <a:srgbClr val="434343"/>
              </a:solidFill>
              <a:latin typeface="Proxima Nova"/>
              <a:ea typeface="Proxima Nova"/>
              <a:cs typeface="Proxima Nova"/>
              <a:sym typeface="Proxima Nova"/>
            </a:endParaRPr>
          </a:p>
          <a:p>
            <a:pPr indent="0" lvl="0" marL="457200" rtl="0" algn="l">
              <a:lnSpc>
                <a:spcPct val="100000"/>
              </a:lnSpc>
              <a:spcBef>
                <a:spcPts val="1600"/>
              </a:spcBef>
              <a:spcAft>
                <a:spcPts val="0"/>
              </a:spcAft>
              <a:buClr>
                <a:schemeClr val="dk1"/>
              </a:buClr>
              <a:buSzPts val="1100"/>
              <a:buFont typeface="Arial"/>
              <a:buNone/>
            </a:pPr>
            <a:r>
              <a:rPr lang="en" sz="2200">
                <a:solidFill>
                  <a:srgbClr val="434343"/>
                </a:solidFill>
                <a:latin typeface="Proxima Nova"/>
                <a:ea typeface="Proxima Nova"/>
                <a:cs typeface="Proxima Nova"/>
                <a:sym typeface="Proxima Nova"/>
              </a:rPr>
              <a:t>- Ciri fisik → atribut</a:t>
            </a:r>
            <a:endParaRPr sz="2200">
              <a:solidFill>
                <a:srgbClr val="434343"/>
              </a:solidFill>
              <a:latin typeface="Proxima Nova"/>
              <a:ea typeface="Proxima Nova"/>
              <a:cs typeface="Proxima Nova"/>
              <a:sym typeface="Proxima Nova"/>
            </a:endParaRPr>
          </a:p>
          <a:p>
            <a:pPr indent="0" lvl="0" marL="457200" rtl="0" algn="l">
              <a:lnSpc>
                <a:spcPct val="100000"/>
              </a:lnSpc>
              <a:spcBef>
                <a:spcPts val="1600"/>
              </a:spcBef>
              <a:spcAft>
                <a:spcPts val="0"/>
              </a:spcAft>
              <a:buClr>
                <a:schemeClr val="dk1"/>
              </a:buClr>
              <a:buSzPts val="1100"/>
              <a:buFont typeface="Arial"/>
              <a:buNone/>
            </a:pPr>
            <a:r>
              <a:rPr lang="en" sz="2200">
                <a:solidFill>
                  <a:srgbClr val="434343"/>
                </a:solidFill>
                <a:latin typeface="Proxima Nova"/>
                <a:ea typeface="Proxima Nova"/>
                <a:cs typeface="Proxima Nova"/>
                <a:sym typeface="Proxima Nova"/>
              </a:rPr>
              <a:t>- Sifat / perilaku → method</a:t>
            </a:r>
            <a:endParaRPr sz="2200">
              <a:solidFill>
                <a:srgbClr val="434343"/>
              </a:solidFill>
              <a:latin typeface="Proxima Nova"/>
              <a:ea typeface="Proxima Nova"/>
              <a:cs typeface="Proxima Nova"/>
              <a:sym typeface="Proxima Nova"/>
            </a:endParaRPr>
          </a:p>
          <a:p>
            <a:pPr indent="-368300" lvl="0" marL="457200" rtl="0" algn="l">
              <a:lnSpc>
                <a:spcPct val="100000"/>
              </a:lnSpc>
              <a:spcBef>
                <a:spcPts val="160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Kenyataan itulah yang diadopsi dalam inheritance, sebuah subclass akan mewarisi atribut (ciri fisik) dan method (sifat/perilaku) dari superclass-nya</a:t>
            </a:r>
            <a:endParaRPr sz="2200">
              <a:solidFill>
                <a:srgbClr val="434343"/>
              </a:solidFill>
              <a:latin typeface="Proxima Nova"/>
              <a:ea typeface="Proxima Nova"/>
              <a:cs typeface="Proxima Nova"/>
              <a:sym typeface="Proxima Nova"/>
            </a:endParaRPr>
          </a:p>
          <a:p>
            <a:pPr indent="0" lvl="0" marL="457200" rtl="0" algn="l">
              <a:lnSpc>
                <a:spcPct val="150000"/>
              </a:lnSpc>
              <a:spcBef>
                <a:spcPts val="1600"/>
              </a:spcBef>
              <a:spcAft>
                <a:spcPts val="1600"/>
              </a:spcAft>
              <a:buNone/>
            </a:pPr>
            <a:r>
              <a:t/>
            </a:r>
            <a:endParaRPr sz="2200">
              <a:solidFill>
                <a:srgbClr val="43434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Polymorphism</a:t>
            </a:r>
            <a:endParaRPr b="1">
              <a:latin typeface="Proxima Nova"/>
              <a:ea typeface="Proxima Nova"/>
              <a:cs typeface="Proxima Nova"/>
              <a:sym typeface="Proxima Nova"/>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434343"/>
                </a:solidFill>
                <a:latin typeface="Proxima Nova"/>
                <a:ea typeface="Proxima Nova"/>
                <a:cs typeface="Proxima Nova"/>
                <a:sym typeface="Proxima Nova"/>
              </a:rPr>
              <a:t>Polymorphism adalah kemampuan untuk mempunyai beberapa bentuk yang berbeda.</a:t>
            </a:r>
            <a:endParaRPr sz="2200">
              <a:solidFill>
                <a:srgbClr val="434343"/>
              </a:solidFill>
              <a:latin typeface="Proxima Nova"/>
              <a:ea typeface="Proxima Nova"/>
              <a:cs typeface="Proxima Nova"/>
              <a:sym typeface="Proxima Nova"/>
            </a:endParaRPr>
          </a:p>
          <a:p>
            <a:pPr indent="0" lvl="0" marL="0" rtl="0" algn="l">
              <a:lnSpc>
                <a:spcPct val="100000"/>
              </a:lnSpc>
              <a:spcBef>
                <a:spcPts val="1600"/>
              </a:spcBef>
              <a:spcAft>
                <a:spcPts val="1600"/>
              </a:spcAft>
              <a:buNone/>
            </a:pPr>
            <a:r>
              <a:rPr lang="en" sz="2200">
                <a:solidFill>
                  <a:srgbClr val="434343"/>
                </a:solidFill>
                <a:latin typeface="Proxima Nova"/>
                <a:ea typeface="Proxima Nova"/>
                <a:cs typeface="Proxima Nova"/>
                <a:sym typeface="Proxima Nova"/>
              </a:rPr>
              <a:t>kemampuan dari suatu variabel referensi objek untuk memiliki aksi berbeda bila method yang sama dipanggil, dimana aksi method tergantung dari tipe objeknya.</a:t>
            </a:r>
            <a:endParaRPr sz="2200">
              <a:solidFill>
                <a:srgbClr val="43434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Encapsulation</a:t>
            </a:r>
            <a:endParaRPr b="1">
              <a:latin typeface="Proxima Nova"/>
              <a:ea typeface="Proxima Nova"/>
              <a:cs typeface="Proxima Nova"/>
              <a:sym typeface="Proxima Nova"/>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rgbClr val="434343"/>
              </a:buClr>
              <a:buSzPts val="2100"/>
              <a:buFont typeface="Proxima Nova"/>
              <a:buChar char="●"/>
            </a:pPr>
            <a:r>
              <a:rPr lang="en" sz="2100">
                <a:solidFill>
                  <a:srgbClr val="434343"/>
                </a:solidFill>
                <a:latin typeface="Proxima Nova"/>
                <a:ea typeface="Proxima Nova"/>
                <a:cs typeface="Proxima Nova"/>
                <a:sym typeface="Proxima Nova"/>
              </a:rPr>
              <a:t>Enkapsulasi adalah pembungkus, pembungkus disini dimaksudkan untuk menjaga suatu proses program agar tidak dapat diakses secara sembarangan atau di intervensi oleh program lain.</a:t>
            </a:r>
            <a:endParaRPr sz="2100">
              <a:solidFill>
                <a:srgbClr val="434343"/>
              </a:solidFill>
              <a:latin typeface="Proxima Nova"/>
              <a:ea typeface="Proxima Nova"/>
              <a:cs typeface="Proxima Nova"/>
              <a:sym typeface="Proxima Nova"/>
            </a:endParaRPr>
          </a:p>
          <a:p>
            <a:pPr indent="-361950" lvl="0" marL="457200" rtl="0" algn="l">
              <a:lnSpc>
                <a:spcPct val="100000"/>
              </a:lnSpc>
              <a:spcBef>
                <a:spcPts val="1000"/>
              </a:spcBef>
              <a:spcAft>
                <a:spcPts val="0"/>
              </a:spcAft>
              <a:buClr>
                <a:srgbClr val="434343"/>
              </a:buClr>
              <a:buSzPts val="2100"/>
              <a:buFont typeface="Proxima Nova"/>
              <a:buChar char="●"/>
            </a:pPr>
            <a:r>
              <a:rPr lang="en" sz="2100">
                <a:solidFill>
                  <a:srgbClr val="434343"/>
                </a:solidFill>
                <a:latin typeface="Proxima Nova"/>
                <a:ea typeface="Proxima Nova"/>
                <a:cs typeface="Proxima Nova"/>
                <a:sym typeface="Proxima Nova"/>
              </a:rPr>
              <a:t>Tujuannya untuk melindungi </a:t>
            </a:r>
            <a:r>
              <a:rPr lang="en" sz="2100">
                <a:solidFill>
                  <a:srgbClr val="434343"/>
                </a:solidFill>
                <a:latin typeface="Proxima Nova"/>
                <a:ea typeface="Proxima Nova"/>
                <a:cs typeface="Proxima Nova"/>
                <a:sym typeface="Proxima Nova"/>
              </a:rPr>
              <a:t>properti</a:t>
            </a:r>
            <a:r>
              <a:rPr lang="en" sz="2100">
                <a:solidFill>
                  <a:srgbClr val="434343"/>
                </a:solidFill>
                <a:latin typeface="Proxima Nova"/>
                <a:ea typeface="Proxima Nova"/>
                <a:cs typeface="Proxima Nova"/>
                <a:sym typeface="Proxima Nova"/>
              </a:rPr>
              <a:t> atau field di dalam suatu class untuk tetap private, sehingga hanya boleh diakses atau diubah melalui public method (melalui setter dan getter).</a:t>
            </a:r>
            <a:endParaRPr sz="2100">
              <a:solidFill>
                <a:srgbClr val="434343"/>
              </a:solidFill>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sz="2100">
              <a:solidFill>
                <a:srgbClr val="434343"/>
              </a:solidFill>
              <a:latin typeface="Proxima Nova"/>
              <a:ea typeface="Proxima Nova"/>
              <a:cs typeface="Proxima Nova"/>
              <a:sym typeface="Proxima Nova"/>
            </a:endParaRPr>
          </a:p>
          <a:p>
            <a:pPr indent="0" lvl="0" marL="0" rtl="0" algn="l">
              <a:lnSpc>
                <a:spcPct val="100000"/>
              </a:lnSpc>
              <a:spcBef>
                <a:spcPts val="1000"/>
              </a:spcBef>
              <a:spcAft>
                <a:spcPts val="1000"/>
              </a:spcAft>
              <a:buNone/>
            </a:pPr>
            <a:r>
              <a:t/>
            </a:r>
            <a:endParaRPr sz="2100">
              <a:solidFill>
                <a:srgbClr val="434343"/>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Abstraction</a:t>
            </a:r>
            <a:endParaRPr b="1">
              <a:latin typeface="Proxima Nova"/>
              <a:ea typeface="Proxima Nova"/>
              <a:cs typeface="Proxima Nova"/>
              <a:sym typeface="Proxima Nova"/>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434343"/>
                </a:solidFill>
                <a:latin typeface="Proxima Nova"/>
                <a:ea typeface="Proxima Nova"/>
                <a:cs typeface="Proxima Nova"/>
                <a:sym typeface="Proxima Nova"/>
              </a:rPr>
              <a:t>Cara kita melihat suatu sistem dalam bentuk yang lebih sederhana, yaitu sebagai suatu kumpulan subsistem (object) yang saling berinteraksi.</a:t>
            </a:r>
            <a:endParaRPr sz="2200">
              <a:solidFill>
                <a:srgbClr val="434343"/>
              </a:solidFill>
              <a:latin typeface="Proxima Nova"/>
              <a:ea typeface="Proxima Nova"/>
              <a:cs typeface="Proxima Nova"/>
              <a:sym typeface="Proxima Nova"/>
            </a:endParaRPr>
          </a:p>
          <a:p>
            <a:pPr indent="0" lvl="0" marL="0" rtl="0" algn="l">
              <a:lnSpc>
                <a:spcPct val="100000"/>
              </a:lnSpc>
              <a:spcBef>
                <a:spcPts val="1600"/>
              </a:spcBef>
              <a:spcAft>
                <a:spcPts val="0"/>
              </a:spcAft>
              <a:buNone/>
            </a:pPr>
            <a:r>
              <a:rPr lang="en" sz="2200">
                <a:solidFill>
                  <a:srgbClr val="434343"/>
                </a:solidFill>
                <a:latin typeface="Proxima Nova"/>
                <a:ea typeface="Proxima Nova"/>
                <a:cs typeface="Proxima Nova"/>
                <a:sym typeface="Proxima Nova"/>
              </a:rPr>
              <a:t>Mobil adalah kumpulan sistem pengapian, sistem kemudi, sistem pengereman</a:t>
            </a:r>
            <a:endParaRPr sz="2200">
              <a:solidFill>
                <a:srgbClr val="434343"/>
              </a:solidFill>
              <a:latin typeface="Proxima Nova"/>
              <a:ea typeface="Proxima Nova"/>
              <a:cs typeface="Proxima Nova"/>
              <a:sym typeface="Proxima Nova"/>
            </a:endParaRPr>
          </a:p>
          <a:p>
            <a:pPr indent="0" lvl="0" marL="0" rtl="0" algn="l">
              <a:lnSpc>
                <a:spcPct val="100000"/>
              </a:lnSpc>
              <a:spcBef>
                <a:spcPts val="1600"/>
              </a:spcBef>
              <a:spcAft>
                <a:spcPts val="1600"/>
              </a:spcAft>
              <a:buNone/>
            </a:pPr>
            <a:r>
              <a:t/>
            </a:r>
            <a:endParaRPr sz="2200">
              <a:solidFill>
                <a:srgbClr val="434343"/>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14426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Live Coding</a:t>
            </a:r>
            <a:r>
              <a:rPr b="1" lang="en">
                <a:latin typeface="Proxima Nova"/>
                <a:ea typeface="Proxima Nova"/>
                <a:cs typeface="Proxima Nova"/>
                <a:sym typeface="Proxima Nova"/>
              </a:rPr>
              <a:t>!</a:t>
            </a:r>
            <a:endParaRPr b="1">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1835700" y="445025"/>
            <a:ext cx="71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Task Week 4</a:t>
            </a:r>
            <a:endParaRPr>
              <a:latin typeface="Proxima Nova"/>
              <a:ea typeface="Proxima Nova"/>
              <a:cs typeface="Proxima Nova"/>
              <a:sym typeface="Proxima Nova"/>
            </a:endParaRPr>
          </a:p>
        </p:txBody>
      </p:sp>
      <p:sp>
        <p:nvSpPr>
          <p:cNvPr id="139" name="Google Shape;139;p27"/>
          <p:cNvSpPr txBox="1"/>
          <p:nvPr/>
        </p:nvSpPr>
        <p:spPr>
          <a:xfrm>
            <a:off x="311700" y="1076275"/>
            <a:ext cx="4011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616161"/>
              </a:buClr>
              <a:buSzPts val="1400"/>
              <a:buFont typeface="Proxima Nova"/>
              <a:buAutoNum type="arabicPeriod"/>
            </a:pPr>
            <a:r>
              <a:rPr lang="en">
                <a:solidFill>
                  <a:srgbClr val="616161"/>
                </a:solidFill>
                <a:latin typeface="Proxima Nova"/>
                <a:ea typeface="Proxima Nova"/>
                <a:cs typeface="Proxima Nova"/>
                <a:sym typeface="Proxima Nova"/>
              </a:rPr>
              <a:t>Create Base Activity for </a:t>
            </a:r>
            <a:r>
              <a:rPr b="1" lang="en">
                <a:solidFill>
                  <a:srgbClr val="616161"/>
                </a:solidFill>
                <a:latin typeface="Proxima Nova"/>
                <a:ea typeface="Proxima Nova"/>
                <a:cs typeface="Proxima Nova"/>
                <a:sym typeface="Proxima Nova"/>
              </a:rPr>
              <a:t>HirringApp</a:t>
            </a:r>
            <a:endParaRPr>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AutoNum type="arabicPeriod"/>
            </a:pPr>
            <a:r>
              <a:rPr lang="en">
                <a:solidFill>
                  <a:srgbClr val="616161"/>
                </a:solidFill>
                <a:latin typeface="Proxima Nova"/>
                <a:ea typeface="Proxima Nova"/>
                <a:cs typeface="Proxima Nova"/>
                <a:sym typeface="Proxima Nova"/>
              </a:rPr>
              <a:t>Create project </a:t>
            </a:r>
            <a:r>
              <a:rPr b="1" lang="en">
                <a:solidFill>
                  <a:srgbClr val="616161"/>
                </a:solidFill>
                <a:latin typeface="Proxima Nova"/>
                <a:ea typeface="Proxima Nova"/>
                <a:cs typeface="Proxima Nova"/>
                <a:sym typeface="Proxima Nova"/>
              </a:rPr>
              <a:t>Simple Calculator App</a:t>
            </a:r>
            <a:endParaRPr b="1">
              <a:solidFill>
                <a:srgbClr val="616161"/>
              </a:solidFill>
              <a:latin typeface="Proxima Nova"/>
              <a:ea typeface="Proxima Nova"/>
              <a:cs typeface="Proxima Nova"/>
              <a:sym typeface="Proxima Nova"/>
            </a:endParaRPr>
          </a:p>
          <a:p>
            <a:pPr indent="-317500" lvl="1" marL="9144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One screen</a:t>
            </a:r>
            <a:endParaRPr>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45720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p:txBody>
      </p:sp>
      <p:sp>
        <p:nvSpPr>
          <p:cNvPr id="140" name="Google Shape;140;p27"/>
          <p:cNvSpPr txBox="1"/>
          <p:nvPr/>
        </p:nvSpPr>
        <p:spPr>
          <a:xfrm>
            <a:off x="4502700" y="1076275"/>
            <a:ext cx="4011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Use english in your project (variable, function, method, etc)</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Push to your repository in github with profesional name</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Present what you have done in this week - Monday 31th</a:t>
            </a:r>
            <a:endParaRPr>
              <a:solidFill>
                <a:srgbClr val="616161"/>
              </a:solidFill>
              <a:latin typeface="Proxima Nova"/>
              <a:ea typeface="Proxima Nova"/>
              <a:cs typeface="Proxima Nova"/>
              <a:sym typeface="Proxima Nova"/>
            </a:endParaRPr>
          </a:p>
          <a:p>
            <a:pPr indent="-317500" lvl="1" marL="9144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Tell us about your project</a:t>
            </a:r>
            <a:endParaRPr>
              <a:solidFill>
                <a:srgbClr val="616161"/>
              </a:solidFill>
              <a:latin typeface="Proxima Nova"/>
              <a:ea typeface="Proxima Nova"/>
              <a:cs typeface="Proxima Nova"/>
              <a:sym typeface="Proxima Nova"/>
            </a:endParaRPr>
          </a:p>
          <a:p>
            <a:pPr indent="-317500" lvl="1" marL="9144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Explain what is and the concept about:</a:t>
            </a:r>
            <a:endParaRPr>
              <a:solidFill>
                <a:srgbClr val="616161"/>
              </a:solidFill>
              <a:latin typeface="Proxima Nova"/>
              <a:ea typeface="Proxima Nova"/>
              <a:cs typeface="Proxima Nova"/>
              <a:sym typeface="Proxima Nova"/>
            </a:endParaRPr>
          </a:p>
          <a:p>
            <a:pPr indent="-317500" lvl="2" marL="13716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Class</a:t>
            </a:r>
            <a:endParaRPr>
              <a:solidFill>
                <a:srgbClr val="616161"/>
              </a:solidFill>
              <a:latin typeface="Proxima Nova"/>
              <a:ea typeface="Proxima Nova"/>
              <a:cs typeface="Proxima Nova"/>
              <a:sym typeface="Proxima Nova"/>
            </a:endParaRPr>
          </a:p>
          <a:p>
            <a:pPr indent="-317500" lvl="2" marL="13716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Object</a:t>
            </a:r>
            <a:endParaRPr>
              <a:solidFill>
                <a:srgbClr val="616161"/>
              </a:solidFill>
              <a:latin typeface="Proxima Nova"/>
              <a:ea typeface="Proxima Nova"/>
              <a:cs typeface="Proxima Nova"/>
              <a:sym typeface="Proxima Nova"/>
            </a:endParaRPr>
          </a:p>
          <a:p>
            <a:pPr indent="-317500" lvl="2" marL="13716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OOP</a:t>
            </a:r>
            <a:endParaRPr>
              <a:solidFill>
                <a:srgbClr val="616161"/>
              </a:solidFill>
              <a:latin typeface="Proxima Nova"/>
              <a:ea typeface="Proxima Nova"/>
              <a:cs typeface="Proxima Nova"/>
              <a:sym typeface="Proxima Nova"/>
            </a:endParaRPr>
          </a:p>
          <a:p>
            <a:pPr indent="-317500" lvl="2" marL="13716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Inheritance</a:t>
            </a:r>
            <a:endParaRPr>
              <a:solidFill>
                <a:srgbClr val="616161"/>
              </a:solidFill>
              <a:latin typeface="Proxima Nova"/>
              <a:ea typeface="Proxima Nova"/>
              <a:cs typeface="Proxima Nova"/>
              <a:sym typeface="Proxima Nova"/>
            </a:endParaRPr>
          </a:p>
          <a:p>
            <a:pPr indent="-317500" lvl="2" marL="13716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Polymorphism</a:t>
            </a:r>
            <a:endParaRPr>
              <a:solidFill>
                <a:srgbClr val="616161"/>
              </a:solidFill>
              <a:latin typeface="Proxima Nova"/>
              <a:ea typeface="Proxima Nova"/>
              <a:cs typeface="Proxima Nova"/>
              <a:sym typeface="Proxima Nova"/>
            </a:endParaRPr>
          </a:p>
          <a:p>
            <a:pPr indent="-317500" lvl="2" marL="13716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Abstraction</a:t>
            </a:r>
            <a:endParaRPr>
              <a:solidFill>
                <a:srgbClr val="616161"/>
              </a:solidFill>
              <a:latin typeface="Proxima Nova"/>
              <a:ea typeface="Proxima Nova"/>
              <a:cs typeface="Proxima Nova"/>
              <a:sym typeface="Proxima Nova"/>
            </a:endParaRPr>
          </a:p>
          <a:p>
            <a:pPr indent="-317500" lvl="2" marL="13716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Encapsulation</a:t>
            </a:r>
            <a:endParaRPr>
              <a:solidFill>
                <a:srgbClr val="616161"/>
              </a:solidFill>
              <a:latin typeface="Proxima Nova"/>
              <a:ea typeface="Proxima Nova"/>
              <a:cs typeface="Proxima Nova"/>
              <a:sym typeface="Proxima Nova"/>
            </a:endParaRPr>
          </a:p>
          <a:p>
            <a:pPr indent="0" lvl="0" marL="137160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p:txBody>
      </p:sp>
      <p:pic>
        <p:nvPicPr>
          <p:cNvPr id="141" name="Google Shape;141;p27"/>
          <p:cNvPicPr preferRelativeResize="0"/>
          <p:nvPr/>
        </p:nvPicPr>
        <p:blipFill>
          <a:blip r:embed="rId3">
            <a:alphaModFix/>
          </a:blip>
          <a:stretch>
            <a:fillRect/>
          </a:stretch>
        </p:blipFill>
        <p:spPr>
          <a:xfrm>
            <a:off x="1399975" y="2176675"/>
            <a:ext cx="2133375" cy="2825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1835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Stuck? Need Help?</a:t>
            </a:r>
            <a:endParaRPr>
              <a:latin typeface="Proxima Nova"/>
              <a:ea typeface="Proxima Nova"/>
              <a:cs typeface="Proxima Nova"/>
              <a:sym typeface="Proxima Nova"/>
            </a:endParaRPr>
          </a:p>
        </p:txBody>
      </p:sp>
      <p:sp>
        <p:nvSpPr>
          <p:cNvPr id="147" name="Google Shape;147;p2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Browsing</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Ask friend</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Ask stackoverflow/telegram group (don't forget to follow the rules!)</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Ask us</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Pray</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Refreshing for few minutes (it really matters!)</a:t>
            </a:r>
            <a:endParaRPr sz="1800">
              <a:solidFill>
                <a:srgbClr val="61616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1769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222222"/>
                </a:solidFill>
                <a:highlight>
                  <a:srgbClr val="FFFFFF"/>
                </a:highlight>
                <a:latin typeface="Proxima Nova Semibold"/>
                <a:ea typeface="Proxima Nova Semibold"/>
                <a:cs typeface="Proxima Nova Semibold"/>
                <a:sym typeface="Proxima Nova Semibold"/>
              </a:rPr>
              <a:t>"A journey of a thousand miles begins with a single step."</a:t>
            </a:r>
            <a:endParaRPr sz="2400">
              <a:solidFill>
                <a:srgbClr val="222222"/>
              </a:solidFill>
              <a:highlight>
                <a:srgbClr val="FFFFFF"/>
              </a:highlight>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600">
                <a:solidFill>
                  <a:srgbClr val="222222"/>
                </a:solidFill>
                <a:highlight>
                  <a:srgbClr val="FFFFFF"/>
                </a:highlight>
                <a:latin typeface="Proxima Nova Semibold"/>
                <a:ea typeface="Proxima Nova Semibold"/>
                <a:cs typeface="Proxima Nova Semibold"/>
                <a:sym typeface="Proxima Nova Semibold"/>
              </a:rPr>
              <a:t>Lao-Tzu</a:t>
            </a:r>
            <a:endParaRPr sz="1600">
              <a:solidFill>
                <a:srgbClr val="222222"/>
              </a:solidFill>
              <a:highlight>
                <a:srgbClr val="FFFFFF"/>
              </a:highlight>
              <a:latin typeface="Proxima Nova Semibold"/>
              <a:ea typeface="Proxima Nova Semibold"/>
              <a:cs typeface="Proxima Nova Semibold"/>
              <a:sym typeface="Proxima Nov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811925" y="445025"/>
            <a:ext cx="70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Class Commitment</a:t>
            </a:r>
            <a:endParaRPr b="1">
              <a:latin typeface="Proxima Nova"/>
              <a:ea typeface="Proxima Nova"/>
              <a:cs typeface="Proxima Nova"/>
              <a:sym typeface="Proxima Nova"/>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Presence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Follow the rules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Ask us anything (bootcamp matters in private)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Speak for yourself first</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Trainer availability</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Independent</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Hard work</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Do your best</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Continuous self improvement</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811925" y="445025"/>
            <a:ext cx="70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Prerequisite</a:t>
            </a:r>
            <a:endParaRPr b="1">
              <a:latin typeface="Proxima Nova"/>
              <a:ea typeface="Proxima Nova"/>
              <a:cs typeface="Proxima Nova"/>
              <a:sym typeface="Proxima Nova"/>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Android Studio  </a:t>
            </a:r>
            <a:endParaRPr>
              <a:latin typeface="Proxima Nova"/>
              <a:ea typeface="Proxima Nova"/>
              <a:cs typeface="Proxima Nova"/>
              <a:sym typeface="Proxima Nova"/>
            </a:endParaRPr>
          </a:p>
          <a:p>
            <a:pPr indent="0" lvl="0" marL="457200" rtl="0" algn="l">
              <a:lnSpc>
                <a:spcPct val="150000"/>
              </a:lnSpc>
              <a:spcBef>
                <a:spcPts val="1600"/>
              </a:spcBef>
              <a:spcAft>
                <a:spcPts val="160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811925" y="445025"/>
            <a:ext cx="70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Objective</a:t>
            </a:r>
            <a:endParaRPr b="1">
              <a:latin typeface="Proxima Nova"/>
              <a:ea typeface="Proxima Nova"/>
              <a:cs typeface="Proxima Nova"/>
              <a:sym typeface="Proxima Nova"/>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616161"/>
                </a:solidFill>
                <a:latin typeface="Proxima Nova"/>
                <a:ea typeface="Proxima Nova"/>
                <a:cs typeface="Proxima Nova"/>
                <a:sym typeface="Proxima Nova"/>
              </a:rPr>
              <a:t>In this week, you will learn Kotlin OOP</a:t>
            </a:r>
            <a:r>
              <a:rPr lang="en" sz="1600">
                <a:solidFill>
                  <a:srgbClr val="616161"/>
                </a:solidFill>
                <a:latin typeface="Proxima Nova"/>
                <a:ea typeface="Proxima Nova"/>
                <a:cs typeface="Proxima Nova"/>
                <a:sym typeface="Proxima Nova"/>
              </a:rPr>
              <a:t>.</a:t>
            </a:r>
            <a:endParaRPr>
              <a:latin typeface="Proxima Nova"/>
              <a:ea typeface="Proxima Nova"/>
              <a:cs typeface="Proxima Nova"/>
              <a:sym typeface="Proxima Nova"/>
            </a:endParaRPr>
          </a:p>
          <a:p>
            <a:pPr indent="-317500" lvl="0" marL="457200" rtl="0" algn="l">
              <a:lnSpc>
                <a:spcPct val="100000"/>
              </a:lnSpc>
              <a:spcBef>
                <a:spcPts val="160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Class</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Object</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Inheritance</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Polymorphism</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Abstraction</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Encapsulation</a:t>
            </a:r>
            <a:endParaRPr sz="1400">
              <a:solidFill>
                <a:srgbClr val="616161"/>
              </a:solidFill>
              <a:latin typeface="Proxima Nova"/>
              <a:ea typeface="Proxima Nova"/>
              <a:cs typeface="Proxima Nova"/>
              <a:sym typeface="Proxima Nova"/>
            </a:endParaRPr>
          </a:p>
          <a:p>
            <a:pPr indent="0" lvl="0" marL="914400" rtl="0" algn="l">
              <a:lnSpc>
                <a:spcPct val="100000"/>
              </a:lnSpc>
              <a:spcBef>
                <a:spcPts val="1600"/>
              </a:spcBef>
              <a:spcAft>
                <a:spcPts val="1600"/>
              </a:spcAft>
              <a:buNone/>
            </a:pPr>
            <a:r>
              <a:rPr lang="en" sz="1400">
                <a:solidFill>
                  <a:srgbClr val="616161"/>
                </a:solidFill>
                <a:latin typeface="Proxima Nova"/>
                <a:ea typeface="Proxima Nova"/>
                <a:cs typeface="Proxima Nova"/>
                <a:sym typeface="Proxima Nova"/>
              </a:rPr>
              <a:t>Your accomplishment may vary based on your spirit</a:t>
            </a:r>
            <a:endParaRPr sz="1400">
              <a:solidFill>
                <a:srgbClr val="61616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Object Oriented Programming</a:t>
            </a:r>
            <a:endParaRPr b="1">
              <a:latin typeface="Proxima Nova"/>
              <a:ea typeface="Proxima Nova"/>
              <a:cs typeface="Proxima Nova"/>
              <a:sym typeface="Proxima Nova"/>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OOP atau Object Oriented Programming, merupakan sebuah paradigma dalam </a:t>
            </a:r>
            <a:r>
              <a:rPr lang="en">
                <a:solidFill>
                  <a:srgbClr val="434343"/>
                </a:solidFill>
                <a:latin typeface="Proxima Nova"/>
                <a:ea typeface="Proxima Nova"/>
                <a:cs typeface="Proxima Nova"/>
                <a:sym typeface="Proxima Nova"/>
              </a:rPr>
              <a:t>pemrograman</a:t>
            </a:r>
            <a:r>
              <a:rPr lang="en">
                <a:solidFill>
                  <a:srgbClr val="434343"/>
                </a:solidFill>
                <a:latin typeface="Proxima Nova"/>
                <a:ea typeface="Proxima Nova"/>
                <a:cs typeface="Proxima Nova"/>
                <a:sym typeface="Proxima Nova"/>
              </a:rPr>
              <a:t> yang menyelesaikan masalah program dengan menyediakan objek-objek (terdiri dari beberapa </a:t>
            </a:r>
            <a:r>
              <a:rPr lang="en">
                <a:solidFill>
                  <a:srgbClr val="434343"/>
                </a:solidFill>
                <a:latin typeface="Proxima Nova"/>
                <a:ea typeface="Proxima Nova"/>
                <a:cs typeface="Proxima Nova"/>
                <a:sym typeface="Proxima Nova"/>
              </a:rPr>
              <a:t>atribut</a:t>
            </a:r>
            <a:r>
              <a:rPr lang="en">
                <a:solidFill>
                  <a:srgbClr val="434343"/>
                </a:solidFill>
                <a:latin typeface="Proxima Nova"/>
                <a:ea typeface="Proxima Nova"/>
                <a:cs typeface="Proxima Nova"/>
                <a:sym typeface="Proxima Nova"/>
              </a:rPr>
              <a:t> dan method) yang saling berkaitan dan disusun kedalam satu kelompok atau yang disebut dengan class. </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Nantinya objek-objek tersebut akan saling berinteraksi untuk </a:t>
            </a:r>
            <a:r>
              <a:rPr lang="en">
                <a:solidFill>
                  <a:srgbClr val="434343"/>
                </a:solidFill>
                <a:latin typeface="Proxima Nova"/>
                <a:ea typeface="Proxima Nova"/>
                <a:cs typeface="Proxima Nova"/>
                <a:sym typeface="Proxima Nova"/>
              </a:rPr>
              <a:t>menyelesaikan</a:t>
            </a:r>
            <a:r>
              <a:rPr lang="en">
                <a:solidFill>
                  <a:srgbClr val="434343"/>
                </a:solidFill>
                <a:latin typeface="Proxima Nova"/>
                <a:ea typeface="Proxima Nova"/>
                <a:cs typeface="Proxima Nova"/>
                <a:sym typeface="Proxima Nova"/>
              </a:rPr>
              <a:t> masalah program yang rumit.</a:t>
            </a:r>
            <a:endParaRPr>
              <a:solidFill>
                <a:srgbClr val="434343"/>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434343"/>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43434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Kelebihan OOP</a:t>
            </a:r>
            <a:endParaRPr b="1">
              <a:latin typeface="Proxima Nova"/>
              <a:ea typeface="Proxima Nova"/>
              <a:cs typeface="Proxima Nova"/>
              <a:sym typeface="Proxima Nova"/>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Penyembunyian informasi, hanya variabel-variabel tertentu saja yang bisa diakses sesuai dengan haknya.</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Reusability dan Ekstensibility, kode yang sudah ada bisa digunakan ulang, dan kemudahan dalam pengembangan kode.</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Meningkatkan </a:t>
            </a:r>
            <a:r>
              <a:rPr lang="en">
                <a:solidFill>
                  <a:srgbClr val="434343"/>
                </a:solidFill>
                <a:latin typeface="Proxima Nova"/>
                <a:ea typeface="Proxima Nova"/>
                <a:cs typeface="Proxima Nova"/>
                <a:sym typeface="Proxima Nova"/>
              </a:rPr>
              <a:t>maintainability</a:t>
            </a:r>
            <a:r>
              <a:rPr lang="en">
                <a:solidFill>
                  <a:srgbClr val="434343"/>
                </a:solidFill>
                <a:latin typeface="Proxima Nova"/>
                <a:ea typeface="Proxima Nova"/>
                <a:cs typeface="Proxima Nova"/>
                <a:sym typeface="Proxima Nova"/>
              </a:rPr>
              <a:t>, kesalahan atau kekurangan pada kode dapat langsung diperbaiki </a:t>
            </a:r>
            <a:r>
              <a:rPr lang="en">
                <a:solidFill>
                  <a:srgbClr val="434343"/>
                </a:solidFill>
                <a:latin typeface="Proxima Nova"/>
                <a:ea typeface="Proxima Nova"/>
                <a:cs typeface="Proxima Nova"/>
                <a:sym typeface="Proxima Nova"/>
              </a:rPr>
              <a:t>di blok</a:t>
            </a:r>
            <a:r>
              <a:rPr lang="en">
                <a:solidFill>
                  <a:srgbClr val="434343"/>
                </a:solidFill>
                <a:latin typeface="Proxima Nova"/>
                <a:ea typeface="Proxima Nova"/>
                <a:cs typeface="Proxima Nova"/>
                <a:sym typeface="Proxima Nova"/>
              </a:rPr>
              <a:t> kode tersebut.</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Program akan lebih terstruktur dan terorganisasi. Selain itu </a:t>
            </a:r>
            <a:r>
              <a:rPr lang="en">
                <a:solidFill>
                  <a:srgbClr val="434343"/>
                </a:solidFill>
                <a:latin typeface="Proxima Nova"/>
                <a:ea typeface="Proxima Nova"/>
                <a:cs typeface="Proxima Nova"/>
                <a:sym typeface="Proxima Nova"/>
              </a:rPr>
              <a:t>penghematan</a:t>
            </a:r>
            <a:r>
              <a:rPr lang="en">
                <a:solidFill>
                  <a:srgbClr val="434343"/>
                </a:solidFill>
                <a:latin typeface="Proxima Nova"/>
                <a:ea typeface="Proxima Nova"/>
                <a:cs typeface="Proxima Nova"/>
                <a:sym typeface="Proxima Nova"/>
              </a:rPr>
              <a:t> penulisan kode program (kelebihan </a:t>
            </a:r>
            <a:r>
              <a:rPr lang="en">
                <a:solidFill>
                  <a:srgbClr val="434343"/>
                </a:solidFill>
                <a:latin typeface="Proxima Nova"/>
                <a:ea typeface="Proxima Nova"/>
                <a:cs typeface="Proxima Nova"/>
                <a:sym typeface="Proxima Nova"/>
              </a:rPr>
              <a:t>polimorfisme</a:t>
            </a:r>
            <a:r>
              <a:rPr lang="en">
                <a:solidFill>
                  <a:srgbClr val="434343"/>
                </a:solidFill>
                <a:latin typeface="Proxima Nova"/>
                <a:ea typeface="Proxima Nova"/>
                <a:cs typeface="Proxima Nova"/>
                <a:sym typeface="Proxima Nova"/>
              </a:rPr>
              <a:t>).</a:t>
            </a:r>
            <a:endParaRPr>
              <a:solidFill>
                <a:srgbClr val="434343"/>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43434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Class dan Object</a:t>
            </a:r>
            <a:endParaRPr b="1">
              <a:latin typeface="Proxima Nova"/>
              <a:ea typeface="Proxima Nova"/>
              <a:cs typeface="Proxima Nova"/>
              <a:sym typeface="Proxima Nova"/>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Blueprint atau Template untuk membuat instance dari object.</a:t>
            </a:r>
            <a:endParaRPr sz="2200">
              <a:solidFill>
                <a:srgbClr val="434343"/>
              </a:solidFill>
              <a:latin typeface="Proxima Nova"/>
              <a:ea typeface="Proxima Nova"/>
              <a:cs typeface="Proxima Nova"/>
              <a:sym typeface="Proxima Nova"/>
            </a:endParaRPr>
          </a:p>
          <a:p>
            <a:pPr indent="-368300" lvl="0" marL="457200" rtl="0" algn="l">
              <a:lnSpc>
                <a:spcPct val="150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Class mendefinisikan object.</a:t>
            </a:r>
            <a:endParaRPr sz="2200">
              <a:solidFill>
                <a:srgbClr val="434343"/>
              </a:solidFill>
              <a:latin typeface="Proxima Nova"/>
              <a:ea typeface="Proxima Nova"/>
              <a:cs typeface="Proxima Nova"/>
              <a:sym typeface="Proxima Nova"/>
            </a:endParaRPr>
          </a:p>
          <a:p>
            <a:pPr indent="-368300" lvl="0" marL="457200" rtl="0" algn="l">
              <a:lnSpc>
                <a:spcPct val="150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Menyimpan data dan perilaku yang disebut dengan property dan method.</a:t>
            </a:r>
            <a:endParaRPr sz="2200">
              <a:solidFill>
                <a:srgbClr val="434343"/>
              </a:solidFill>
              <a:latin typeface="Proxima Nova"/>
              <a:ea typeface="Proxima Nova"/>
              <a:cs typeface="Proxima Nova"/>
              <a:sym typeface="Proxima Nova"/>
            </a:endParaRPr>
          </a:p>
          <a:p>
            <a:pPr indent="0" lvl="0" marL="457200" rtl="0" algn="l">
              <a:lnSpc>
                <a:spcPct val="150000"/>
              </a:lnSpc>
              <a:spcBef>
                <a:spcPts val="1600"/>
              </a:spcBef>
              <a:spcAft>
                <a:spcPts val="1600"/>
              </a:spcAft>
              <a:buNone/>
            </a:pPr>
            <a:r>
              <a:t/>
            </a:r>
            <a:endParaRPr sz="2200">
              <a:solidFill>
                <a:srgbClr val="43434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Konsep OOP</a:t>
            </a:r>
            <a:endParaRPr b="1">
              <a:latin typeface="Proxima Nova"/>
              <a:ea typeface="Proxima Nova"/>
              <a:cs typeface="Proxima Nova"/>
              <a:sym typeface="Proxima Nova"/>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Abstraction</a:t>
            </a:r>
            <a:endParaRPr sz="2200">
              <a:solidFill>
                <a:srgbClr val="434343"/>
              </a:solidFill>
              <a:latin typeface="Proxima Nova"/>
              <a:ea typeface="Proxima Nova"/>
              <a:cs typeface="Proxima Nova"/>
              <a:sym typeface="Proxima Nova"/>
            </a:endParaRPr>
          </a:p>
          <a:p>
            <a:pPr indent="-368300" lvl="0" marL="457200" rtl="0" algn="l">
              <a:lnSpc>
                <a:spcPct val="150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Polymorphism</a:t>
            </a:r>
            <a:endParaRPr sz="2200">
              <a:solidFill>
                <a:srgbClr val="434343"/>
              </a:solidFill>
              <a:latin typeface="Proxima Nova"/>
              <a:ea typeface="Proxima Nova"/>
              <a:cs typeface="Proxima Nova"/>
              <a:sym typeface="Proxima Nova"/>
            </a:endParaRPr>
          </a:p>
          <a:p>
            <a:pPr indent="-368300" lvl="0" marL="457200" rtl="0" algn="l">
              <a:lnSpc>
                <a:spcPct val="150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Inheritance</a:t>
            </a:r>
            <a:endParaRPr sz="2200">
              <a:solidFill>
                <a:srgbClr val="434343"/>
              </a:solidFill>
              <a:latin typeface="Proxima Nova"/>
              <a:ea typeface="Proxima Nova"/>
              <a:cs typeface="Proxima Nova"/>
              <a:sym typeface="Proxima Nova"/>
            </a:endParaRPr>
          </a:p>
          <a:p>
            <a:pPr indent="-368300" lvl="0" marL="457200" rtl="0" algn="l">
              <a:lnSpc>
                <a:spcPct val="150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Encapsulation</a:t>
            </a:r>
            <a:endParaRPr sz="2200">
              <a:solidFill>
                <a:srgbClr val="434343"/>
              </a:solidFill>
              <a:latin typeface="Proxima Nova"/>
              <a:ea typeface="Proxima Nova"/>
              <a:cs typeface="Proxima Nova"/>
              <a:sym typeface="Proxima Nova"/>
            </a:endParaRPr>
          </a:p>
          <a:p>
            <a:pPr indent="0" lvl="0" marL="457200" rtl="0" algn="l">
              <a:lnSpc>
                <a:spcPct val="150000"/>
              </a:lnSpc>
              <a:spcBef>
                <a:spcPts val="1600"/>
              </a:spcBef>
              <a:spcAft>
                <a:spcPts val="0"/>
              </a:spcAft>
              <a:buNone/>
            </a:pPr>
            <a:r>
              <a:t/>
            </a:r>
            <a:endParaRPr sz="2200">
              <a:solidFill>
                <a:srgbClr val="434343"/>
              </a:solidFill>
              <a:latin typeface="Proxima Nova"/>
              <a:ea typeface="Proxima Nova"/>
              <a:cs typeface="Proxima Nova"/>
              <a:sym typeface="Proxima Nova"/>
            </a:endParaRPr>
          </a:p>
          <a:p>
            <a:pPr indent="0" lvl="0" marL="457200" rtl="0" algn="l">
              <a:lnSpc>
                <a:spcPct val="150000"/>
              </a:lnSpc>
              <a:spcBef>
                <a:spcPts val="1600"/>
              </a:spcBef>
              <a:spcAft>
                <a:spcPts val="1600"/>
              </a:spcAft>
              <a:buNone/>
            </a:pPr>
            <a:r>
              <a:t/>
            </a:r>
            <a:endParaRPr sz="2200">
              <a:solidFill>
                <a:srgbClr val="43434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Inheritance</a:t>
            </a:r>
            <a:endParaRPr b="1">
              <a:latin typeface="Proxima Nova"/>
              <a:ea typeface="Proxima Nova"/>
              <a:cs typeface="Proxima Nova"/>
              <a:sym typeface="Proxima Nova"/>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rgbClr val="434343"/>
              </a:buClr>
              <a:buSzPts val="2200"/>
              <a:buFont typeface="Proxima Nova"/>
              <a:buChar char="●"/>
            </a:pPr>
            <a:r>
              <a:rPr lang="en" sz="2200">
                <a:solidFill>
                  <a:srgbClr val="434343"/>
                </a:solidFill>
                <a:latin typeface="Proxima Nova"/>
                <a:ea typeface="Proxima Nova"/>
                <a:cs typeface="Proxima Nova"/>
                <a:sym typeface="Proxima Nova"/>
              </a:rPr>
              <a:t>I</a:t>
            </a:r>
            <a:r>
              <a:rPr lang="en" sz="2100">
                <a:solidFill>
                  <a:srgbClr val="434343"/>
                </a:solidFill>
                <a:latin typeface="Proxima Nova"/>
                <a:ea typeface="Proxima Nova"/>
                <a:cs typeface="Proxima Nova"/>
                <a:sym typeface="Proxima Nova"/>
              </a:rPr>
              <a:t>nheritance merupakan pewarisan atribut dan method pada sebuah class yang diperoleh dari class yang telah terdefinisi tersebut.</a:t>
            </a:r>
            <a:endParaRPr sz="2100">
              <a:solidFill>
                <a:srgbClr val="434343"/>
              </a:solidFill>
              <a:latin typeface="Proxima Nova"/>
              <a:ea typeface="Proxima Nova"/>
              <a:cs typeface="Proxima Nova"/>
              <a:sym typeface="Proxima Nova"/>
            </a:endParaRPr>
          </a:p>
          <a:p>
            <a:pPr indent="-368300" lvl="0" marL="457200" rtl="0" algn="just">
              <a:lnSpc>
                <a:spcPct val="115000"/>
              </a:lnSpc>
              <a:spcBef>
                <a:spcPts val="1000"/>
              </a:spcBef>
              <a:spcAft>
                <a:spcPts val="0"/>
              </a:spcAft>
              <a:buClr>
                <a:srgbClr val="434343"/>
              </a:buClr>
              <a:buSzPts val="2200"/>
              <a:buFont typeface="Proxima Nova"/>
              <a:buChar char="●"/>
            </a:pPr>
            <a:r>
              <a:rPr lang="en" sz="2100">
                <a:solidFill>
                  <a:srgbClr val="434343"/>
                </a:solidFill>
                <a:latin typeface="Proxima Nova"/>
                <a:ea typeface="Proxima Nova"/>
                <a:cs typeface="Proxima Nova"/>
                <a:sym typeface="Proxima Nova"/>
              </a:rPr>
              <a:t>Tujuan dari inheritance yaitu reuse logic yang sama. Child class dapat menggunakan logic yang sama dari parent class, dan dapat membuat logic terpisah untuk kebutuhan child class itu sendiri</a:t>
            </a:r>
            <a:r>
              <a:rPr lang="en" sz="2200">
                <a:solidFill>
                  <a:srgbClr val="434343"/>
                </a:solidFill>
                <a:latin typeface="Proxima Nova"/>
                <a:ea typeface="Proxima Nova"/>
                <a:cs typeface="Proxima Nova"/>
                <a:sym typeface="Proxima Nova"/>
              </a:rPr>
              <a:t> </a:t>
            </a:r>
            <a:endParaRPr sz="2200">
              <a:solidFill>
                <a:srgbClr val="434343"/>
              </a:solidFill>
              <a:latin typeface="Proxima Nova"/>
              <a:ea typeface="Proxima Nova"/>
              <a:cs typeface="Proxima Nova"/>
              <a:sym typeface="Proxima Nova"/>
            </a:endParaRPr>
          </a:p>
          <a:p>
            <a:pPr indent="0" lvl="0" marL="0" rtl="0" algn="just">
              <a:lnSpc>
                <a:spcPct val="150000"/>
              </a:lnSpc>
              <a:spcBef>
                <a:spcPts val="1000"/>
              </a:spcBef>
              <a:spcAft>
                <a:spcPts val="0"/>
              </a:spcAft>
              <a:buNone/>
            </a:pPr>
            <a:r>
              <a:t/>
            </a:r>
            <a:endParaRPr sz="2200">
              <a:solidFill>
                <a:srgbClr val="434343"/>
              </a:solidFill>
              <a:latin typeface="Proxima Nova"/>
              <a:ea typeface="Proxima Nova"/>
              <a:cs typeface="Proxima Nova"/>
              <a:sym typeface="Proxima Nova"/>
            </a:endParaRPr>
          </a:p>
          <a:p>
            <a:pPr indent="0" lvl="0" marL="457200" rtl="0" algn="just">
              <a:lnSpc>
                <a:spcPct val="150000"/>
              </a:lnSpc>
              <a:spcBef>
                <a:spcPts val="1600"/>
              </a:spcBef>
              <a:spcAft>
                <a:spcPts val="0"/>
              </a:spcAft>
              <a:buNone/>
            </a:pPr>
            <a:r>
              <a:t/>
            </a:r>
            <a:endParaRPr sz="2200">
              <a:solidFill>
                <a:srgbClr val="434343"/>
              </a:solidFill>
              <a:latin typeface="Proxima Nova"/>
              <a:ea typeface="Proxima Nova"/>
              <a:cs typeface="Proxima Nova"/>
              <a:sym typeface="Proxima Nova"/>
            </a:endParaRPr>
          </a:p>
          <a:p>
            <a:pPr indent="0" lvl="0" marL="457200" rtl="0" algn="just">
              <a:lnSpc>
                <a:spcPct val="150000"/>
              </a:lnSpc>
              <a:spcBef>
                <a:spcPts val="1600"/>
              </a:spcBef>
              <a:spcAft>
                <a:spcPts val="1600"/>
              </a:spcAft>
              <a:buNone/>
            </a:pPr>
            <a:r>
              <a:t/>
            </a:r>
            <a:endParaRPr sz="2200">
              <a:solidFill>
                <a:srgbClr val="43434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