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Proxima Nova Semibold"/>
      <p:regular r:id="rId28"/>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ProximaNovaSemibold-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3565d26f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3565d26f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c3de35d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3de35d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Jika digunakan bersama dengan ViewPager, TabLayout dapat memberikan antarmuka yang umum untuk melakukan navigasi antarhalaman dalam tampilan geser.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ViewPager akan bertugas menampilkan fragment, lalu TabLayout akan menjadi navigasinya.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c3de35d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3de35d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URL web di aplikasi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c3de35d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c3de35d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Terkadang dalam sebuah aplikasi kita ingin menampilkan sebuah set data yang berjumlah besar (ratusan — atau mungkin sampai jutaan). Nah disini kita tentu perlu sebuah view yang mampu menghandle itu. Adapun sebelum RecyclerView ada namanya ListView. Namun ada beberapa kekurangan yang ada pada ListView. Disini muncullah RecyclerView dengan kemampuan yang lebih baik dari ListView (lebih cepat dan lebih efisien — terutama dalam menangani data berjumlah besar). Adapun contoh penggunaan RecyclerView ada pada GMail.</a:t>
            </a:r>
            <a:br>
              <a:rPr lang="en"/>
            </a:br>
            <a:br>
              <a:rPr lang="en"/>
            </a:br>
            <a:br>
              <a:rPr lang="en"/>
            </a:br>
            <a:r>
              <a:rPr lang="en"/>
              <a:t>If you want to use a RecyclerView, you will need to work with the following: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RecyclerView.Adapter - To handle the data collection and bind it to the view</a:t>
            </a:r>
            <a:endParaRPr/>
          </a:p>
          <a:p>
            <a:pPr indent="0" lvl="0" marL="0" rtl="0" algn="l">
              <a:spcBef>
                <a:spcPts val="0"/>
              </a:spcBef>
              <a:spcAft>
                <a:spcPts val="0"/>
              </a:spcAft>
              <a:buClr>
                <a:schemeClr val="dk1"/>
              </a:buClr>
              <a:buSzPts val="1100"/>
              <a:buFont typeface="Arial"/>
              <a:buNone/>
            </a:pPr>
            <a:r>
              <a:rPr lang="en"/>
              <a:t>LayoutManager - Helps in positioning the items</a:t>
            </a:r>
            <a:endParaRPr/>
          </a:p>
          <a:p>
            <a:pPr indent="0" lvl="0" marL="0" rtl="0" algn="l">
              <a:spcBef>
                <a:spcPts val="0"/>
              </a:spcBef>
              <a:spcAft>
                <a:spcPts val="0"/>
              </a:spcAft>
              <a:buClr>
                <a:schemeClr val="dk1"/>
              </a:buClr>
              <a:buSzPts val="1100"/>
              <a:buFont typeface="Arial"/>
              <a:buNone/>
            </a:pPr>
            <a:r>
              <a:rPr lang="en"/>
              <a:t>ItemAnimator - Helps with animating the items for common operations such as Addition or Removal of item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3565d26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3565d26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Lihat, apa yang bisa dia lakukan!</a:t>
            </a:r>
            <a:endParaRPr/>
          </a:p>
          <a:p>
            <a:pPr indent="0" lvl="0" marL="0" rtl="0" algn="l">
              <a:spcBef>
                <a:spcPts val="0"/>
              </a:spcBef>
              <a:spcAft>
                <a:spcPts val="0"/>
              </a:spcAft>
              <a:buClr>
                <a:schemeClr val="dk1"/>
              </a:buClr>
              <a:buSzPts val="1100"/>
              <a:buFont typeface="Arial"/>
              <a:buNone/>
            </a:pPr>
            <a:r>
              <a:rPr lang="en"/>
              <a:t>Tentu saja bisa login, register, dan logout. Tetapi dibalik layar, meskipun aplikasi telah ditutup, Shared Preferences mencegah aplikasi logout, kecuali Anda memutuskan untuk logout.</a:t>
            </a:r>
            <a:endParaRPr/>
          </a:p>
          <a:p>
            <a:pPr indent="0" lvl="0" marL="0" rtl="0" algn="l">
              <a:spcBef>
                <a:spcPts val="0"/>
              </a:spcBef>
              <a:spcAft>
                <a:spcPts val="0"/>
              </a:spcAft>
              <a:buClr>
                <a:schemeClr val="dk1"/>
              </a:buClr>
              <a:buSzPts val="1100"/>
              <a:buFont typeface="Arial"/>
              <a:buNone/>
            </a:pPr>
            <a:r>
              <a:rPr lang="en"/>
              <a:t>Memangnya kenapa?</a:t>
            </a:r>
            <a:endParaRPr/>
          </a:p>
          <a:p>
            <a:pPr indent="0" lvl="0" marL="0" rtl="0" algn="l">
              <a:spcBef>
                <a:spcPts val="0"/>
              </a:spcBef>
              <a:spcAft>
                <a:spcPts val="0"/>
              </a:spcAft>
              <a:buClr>
                <a:schemeClr val="dk1"/>
              </a:buClr>
              <a:buSzPts val="1100"/>
              <a:buFont typeface="Arial"/>
              <a:buNone/>
            </a:pPr>
            <a:r>
              <a:rPr lang="en"/>
              <a:t>Anda tidak perlu melakukan login berulang kali setiap membuka aplikasinya. Sepele tapi penting bukan? Tertarik?</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60afb4c9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60afb4c9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3565d26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3565d26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14b90254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14b9025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f71ed815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f71ed815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9a47e38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9a47e38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c94c690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c94c690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f71ed8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f71ed8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3565d26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3565d26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Toolbar vs ActionBar</a:t>
            </a:r>
            <a:endParaRPr/>
          </a:p>
          <a:p>
            <a:pPr indent="0" lvl="0" marL="0" rtl="0" algn="l">
              <a:spcBef>
                <a:spcPts val="0"/>
              </a:spcBef>
              <a:spcAft>
                <a:spcPts val="0"/>
              </a:spcAft>
              <a:buClr>
                <a:schemeClr val="dk1"/>
              </a:buClr>
              <a:buSzPts val="1100"/>
              <a:buFont typeface="Arial"/>
              <a:buNone/>
            </a:pPr>
            <a:r>
              <a:rPr lang="en"/>
              <a:t>Toolbar adalah generalisasi dari sistem ActionBar. Perbedaan yang membedakan antara Toolbar dari ActionBar adalah: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Toolbar adalah sebuah View yang memiliki sebuah komponen layout seperti View lainnya.</a:t>
            </a:r>
            <a:endParaRPr/>
          </a:p>
          <a:p>
            <a:pPr indent="0" lvl="0" marL="0" rtl="0" algn="l">
              <a:spcBef>
                <a:spcPts val="0"/>
              </a:spcBef>
              <a:spcAft>
                <a:spcPts val="0"/>
              </a:spcAft>
              <a:buClr>
                <a:schemeClr val="dk1"/>
              </a:buClr>
              <a:buSzPts val="1100"/>
              <a:buFont typeface="Arial"/>
              <a:buNone/>
            </a:pPr>
            <a:r>
              <a:rPr lang="en"/>
              <a:t>Karena sebuah View, posisi, animasi serta kontrol toolbar dapat diatur dengan lebih mudah.</a:t>
            </a:r>
            <a:endParaRPr/>
          </a:p>
          <a:p>
            <a:pPr indent="0" lvl="0" marL="0" rtl="0" algn="l">
              <a:spcBef>
                <a:spcPts val="0"/>
              </a:spcBef>
              <a:spcAft>
                <a:spcPts val="0"/>
              </a:spcAft>
              <a:buClr>
                <a:schemeClr val="dk1"/>
              </a:buClr>
              <a:buSzPts val="1100"/>
              <a:buFont typeface="Arial"/>
              <a:buNone/>
            </a:pPr>
            <a:r>
              <a:rPr lang="en"/>
              <a:t>Bisa membuat beberapa elemen Toolbar di satu activity.</a:t>
            </a:r>
            <a:endParaRPr/>
          </a:p>
          <a:p>
            <a:pPr indent="0" lvl="0" marL="0" rtl="0" algn="l">
              <a:spcBef>
                <a:spcPts val="0"/>
              </a:spcBef>
              <a:spcAft>
                <a:spcPts val="0"/>
              </a:spcAft>
              <a:buClr>
                <a:schemeClr val="dk1"/>
              </a:buClr>
              <a:buSzPts val="1100"/>
              <a:buFont typeface="Arial"/>
              <a:buNone/>
            </a:pPr>
            <a:r>
              <a:rPr lang="en"/>
              <a:t>Perlu diingin kita juga dapat mengatur Toolbar manapun sebagai ActionBar-nya Activity, artinya kita mendapatkan options menu didalamnya.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Catat juga bahwa ActionBar masih bisa dipakai jika hanya membutuhkan sebuah bar statis di atas yang dapat memiliki ikon dan tombol back.</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7af3998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7af3998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3565d2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3565d2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Reusable class =  kelas yang dapat digunakan kembali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Fragment -&gt; </a:t>
            </a:r>
            <a:r>
              <a:rPr lang="en"/>
              <a:t>Ibarat view yang bisa di reuse</a:t>
            </a:r>
            <a:br>
              <a:rPr lang="en"/>
            </a:br>
            <a:br>
              <a:rPr lang="en"/>
            </a:br>
            <a:r>
              <a:rPr lang="en"/>
              <a:t>Fragment merupakan salah satu komponen pada Android Studio dengan fungsi yang hampir sama seperti activity tetapi memiliki “lifecycle” yang berbeda. Fragment merupakan bagian dari sebuah activity yang mana sebuah fragment tidak akan ada bila tidak ada sebuah activity karena fragment membutuhkan akses dari activity untuk dapat dijalankan.</a:t>
            </a:r>
            <a:br>
              <a:rPr lang="en"/>
            </a:br>
            <a:br>
              <a:rPr lang="en"/>
            </a:br>
            <a:r>
              <a:rPr lang="en"/>
              <a:t>Fragmen harus selalu tersemat dalam aktivitas dan daur hidup fragmen secara langsung dipengaruhi oleh daur hidup aktivitas host-nya. Misalnya, saat aktivitas dihentikan sementara, semua fragmen di dalamnya juga dihentikan sementara, dan bila aktivitas dimusnahkan, semua fragmen juga demikian.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60afb4c9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60afb4c9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Yang paling sering di override adalah onCreateView karena hampir setiap fragment akan memerlukan sebuah layout, onCreate saat ingin menginisialisasi data dan onActivityCreated untuk menyiapkan sesuatu saat Activity sudah sempurna dimuat.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onAttach()The fragment instance is associated with an activity instance.The fragment and the activity is not fully initialized. Typically you get in this method a reference to the activity which uses the fragment for further initialization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onCreate() The system calls this method when creating the fragment. You should initialize essential components of the fragment that you want to retain when the fragment is paused or stopped, then resumed.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onCreateView() The system calls this callback when it's time for the fragment to draw its user interface for the first time. To draw a UI for your fragment, you must return a View component from this method that is the root of your fragment's layout. You can return null if the fragment does not provide a UI.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onActivityCreated()The onActivityCreated() is called after the onCreateView() method when the host activity is created. Activity and fragment instance have been created as well as the view hierarchy of the activity. At this point, view can be accessed with the findViewById() method. example. In this method you can instantiate objects which require a Context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onStart()The onStart() method is called once the fragment gets visible.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onResume()Fragment becomes active.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onPause() The system calls this method as the first indication that the user is leaving the fragment. This is usually where you should commit any changes that should be persisted beyond the current user session.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onStop()Fragment going to be stopped by calling onStop()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onDestroyView()Fragment view will destroy after call this method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onDestroy()onDestroy() called to do final clean up of the fragment's state but Not guaranteed to be called by the Android platform.</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3565d26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3565d26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DataBinding -&gt; untuk mengikat XML (Layout) ke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viewBinding : Mendaftarkan layout ke -&gt; DataBinding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Data binding dua arah</a:t>
            </a:r>
            <a:endParaRPr/>
          </a:p>
          <a:p>
            <a:pPr indent="0" lvl="0" marL="0" rtl="0" algn="l">
              <a:spcBef>
                <a:spcPts val="0"/>
              </a:spcBef>
              <a:spcAft>
                <a:spcPts val="0"/>
              </a:spcAft>
              <a:buClr>
                <a:schemeClr val="dk1"/>
              </a:buClr>
              <a:buSzPts val="1100"/>
              <a:buFont typeface="Arial"/>
              <a:buNone/>
            </a:pPr>
            <a:r>
              <a:rPr lang="en"/>
              <a:t>Library Data Binding mendukung data binding dua arah. Notasi yang digunakan untuk jenis binding ini mendukung kemampuan untuk menerima perubahan data properti dan secara bersamaan memantau pembaruan yang dibuat pengguna atas properti tersebut.</a:t>
            </a:r>
            <a:endParaRPr/>
          </a:p>
          <a:p>
            <a:pPr indent="0" lvl="0" marL="0" rtl="0" algn="l">
              <a:spcBef>
                <a:spcPts val="0"/>
              </a:spcBef>
              <a:spcAft>
                <a:spcPts val="0"/>
              </a:spcAft>
              <a:buNone/>
            </a:pPr>
            <a:r>
              <a:rPr b="1" i="1" lang="en"/>
              <a:t>Bisa di XML dan bisa di Codingan/Java</a:t>
            </a:r>
            <a:endParaRPr b="1" i="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952" y="0"/>
            <a:ext cx="9142089" cy="51434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321"/>
            <a:ext cx="9143996" cy="51428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363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4500">
              <a:latin typeface="Proxima Nova"/>
              <a:ea typeface="Proxima Nova"/>
              <a:cs typeface="Proxima Nova"/>
              <a:sym typeface="Proxima Nova"/>
            </a:endParaRPr>
          </a:p>
          <a:p>
            <a:pPr indent="0" lvl="0" marL="0" rtl="0" algn="ctr">
              <a:spcBef>
                <a:spcPts val="0"/>
              </a:spcBef>
              <a:spcAft>
                <a:spcPts val="0"/>
              </a:spcAft>
              <a:buNone/>
            </a:pPr>
            <a:r>
              <a:rPr b="1" lang="en" sz="4500">
                <a:latin typeface="Proxima Nova"/>
                <a:ea typeface="Proxima Nova"/>
                <a:cs typeface="Proxima Nova"/>
                <a:sym typeface="Proxima Nova"/>
              </a:rPr>
              <a:t>User Interface</a:t>
            </a:r>
            <a:endParaRPr b="1" sz="45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Dialog</a:t>
            </a:r>
            <a:endParaRPr b="1">
              <a:latin typeface="Proxima Nova"/>
              <a:ea typeface="Proxima Nova"/>
              <a:cs typeface="Proxima Nova"/>
              <a:sym typeface="Proxima Nova"/>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Dialog adalah pop up yang meminta user untuk membuat keputusan atau memasukkan informasi tambahan. </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Dialog tidak mengisi layar dan biasanya digunakan untuk informasi modal yang mengharuskan user untuk menentukan action sebelum bisa melanjutkan.</a:t>
            </a:r>
            <a:endParaRPr>
              <a:solidFill>
                <a:srgbClr val="434343"/>
              </a:solidFill>
              <a:latin typeface="Proxima Nova"/>
              <a:ea typeface="Proxima Nova"/>
              <a:cs typeface="Proxima Nova"/>
              <a:sym typeface="Proxima Nova"/>
            </a:endParaRPr>
          </a:p>
        </p:txBody>
      </p:sp>
      <p:pic>
        <p:nvPicPr>
          <p:cNvPr id="116" name="Google Shape;116;p22"/>
          <p:cNvPicPr preferRelativeResize="0"/>
          <p:nvPr/>
        </p:nvPicPr>
        <p:blipFill>
          <a:blip r:embed="rId3">
            <a:alphaModFix/>
          </a:blip>
          <a:stretch>
            <a:fillRect/>
          </a:stretch>
        </p:blipFill>
        <p:spPr>
          <a:xfrm>
            <a:off x="2476500" y="2571750"/>
            <a:ext cx="4191000" cy="230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TabLayout &amp; View Pager</a:t>
            </a:r>
            <a:endParaRPr b="1">
              <a:latin typeface="Proxima Nova"/>
              <a:ea typeface="Proxima Nova"/>
              <a:cs typeface="Proxima Nova"/>
              <a:sym typeface="Proxima Nova"/>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TabLayout digunakan sebagai menu navigasi pada aplikasi Android. </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Biasanya TabLayout dikombinasikan dengan Fragment, Fragment tersebut akan berganti sesuai dengan menu Tab yang diklik.</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ViewPager merupakan widget untuk dapat menggeser tampilan fragment.</a:t>
            </a:r>
            <a:endParaRPr>
              <a:solidFill>
                <a:srgbClr val="434343"/>
              </a:solidFill>
              <a:latin typeface="Proxima Nova"/>
              <a:ea typeface="Proxima Nova"/>
              <a:cs typeface="Proxima Nova"/>
              <a:sym typeface="Proxima Nova"/>
            </a:endParaRPr>
          </a:p>
        </p:txBody>
      </p:sp>
      <p:pic>
        <p:nvPicPr>
          <p:cNvPr id="123" name="Google Shape;123;p23"/>
          <p:cNvPicPr preferRelativeResize="0"/>
          <p:nvPr/>
        </p:nvPicPr>
        <p:blipFill rotWithShape="1">
          <a:blip r:embed="rId3">
            <a:alphaModFix/>
          </a:blip>
          <a:srcRect b="19132" l="0" r="0" t="11596"/>
          <a:stretch/>
        </p:blipFill>
        <p:spPr>
          <a:xfrm>
            <a:off x="2991088" y="2653775"/>
            <a:ext cx="3161825" cy="2251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Web View</a:t>
            </a:r>
            <a:endParaRPr b="1">
              <a:latin typeface="Proxima Nova"/>
              <a:ea typeface="Proxima Nova"/>
              <a:cs typeface="Proxima Nova"/>
              <a:sym typeface="Proxima Nova"/>
            </a:endParaRPr>
          </a:p>
        </p:txBody>
      </p:sp>
      <p:sp>
        <p:nvSpPr>
          <p:cNvPr id="129" name="Google Shape;129;p24"/>
          <p:cNvSpPr txBox="1"/>
          <p:nvPr>
            <p:ph idx="1" type="body"/>
          </p:nvPr>
        </p:nvSpPr>
        <p:spPr>
          <a:xfrm>
            <a:off x="311700" y="1152475"/>
            <a:ext cx="5145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Untuk menampilkan halaman web di aplikasi </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Menggunakan elemen &lt;WebView&gt; di tata letak XML, atau menetapkan seluruh jendela Aktivitas sebagai WebView di onCreate().</a:t>
            </a:r>
            <a:endParaRPr>
              <a:solidFill>
                <a:srgbClr val="434343"/>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434343"/>
              </a:solidFill>
              <a:latin typeface="Proxima Nova"/>
              <a:ea typeface="Proxima Nova"/>
              <a:cs typeface="Proxima Nova"/>
              <a:sym typeface="Proxima Nova"/>
            </a:endParaRPr>
          </a:p>
        </p:txBody>
      </p:sp>
      <p:pic>
        <p:nvPicPr>
          <p:cNvPr id="130" name="Google Shape;130;p24"/>
          <p:cNvPicPr preferRelativeResize="0"/>
          <p:nvPr/>
        </p:nvPicPr>
        <p:blipFill rotWithShape="1">
          <a:blip r:embed="rId3">
            <a:alphaModFix/>
          </a:blip>
          <a:srcRect b="0" l="28520" r="25744" t="2742"/>
          <a:stretch/>
        </p:blipFill>
        <p:spPr>
          <a:xfrm>
            <a:off x="5753294" y="764313"/>
            <a:ext cx="3078976" cy="4379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Recycler View</a:t>
            </a:r>
            <a:endParaRPr b="1">
              <a:latin typeface="Proxima Nova"/>
              <a:ea typeface="Proxima Nova"/>
              <a:cs typeface="Proxima Nova"/>
              <a:sym typeface="Proxima Nova"/>
            </a:endParaRPr>
          </a:p>
        </p:txBody>
      </p:sp>
      <p:sp>
        <p:nvSpPr>
          <p:cNvPr id="136" name="Google Shape;136;p25"/>
          <p:cNvSpPr txBox="1"/>
          <p:nvPr>
            <p:ph idx="1" type="body"/>
          </p:nvPr>
        </p:nvSpPr>
        <p:spPr>
          <a:xfrm>
            <a:off x="311700" y="1152475"/>
            <a:ext cx="5472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RecyclerView merupakan widget yang hampir mirip seperti ListView namun, fungsinya lebih </a:t>
            </a:r>
            <a:r>
              <a:rPr lang="en">
                <a:solidFill>
                  <a:srgbClr val="434343"/>
                </a:solidFill>
                <a:latin typeface="Proxima Nova"/>
                <a:ea typeface="Proxima Nova"/>
                <a:cs typeface="Proxima Nova"/>
                <a:sym typeface="Proxima Nova"/>
              </a:rPr>
              <a:t>fleksibel</a:t>
            </a:r>
            <a:r>
              <a:rPr lang="en">
                <a:solidFill>
                  <a:srgbClr val="434343"/>
                </a:solidFill>
                <a:latin typeface="Proxima Nova"/>
                <a:ea typeface="Proxima Nova"/>
                <a:cs typeface="Proxima Nova"/>
                <a:sym typeface="Proxima Nova"/>
              </a:rPr>
              <a:t>. </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RecyclerView berfungsi sebagai container yang menampilkan list yang berisi sejumlah data-data besar yang bisa di scroll secara efisien.</a:t>
            </a:r>
            <a:endParaRPr>
              <a:solidFill>
                <a:srgbClr val="434343"/>
              </a:solidFill>
              <a:latin typeface="Proxima Nova"/>
              <a:ea typeface="Proxima Nova"/>
              <a:cs typeface="Proxima Nova"/>
              <a:sym typeface="Proxima Nova"/>
            </a:endParaRPr>
          </a:p>
        </p:txBody>
      </p:sp>
      <p:pic>
        <p:nvPicPr>
          <p:cNvPr id="137" name="Google Shape;137;p25"/>
          <p:cNvPicPr preferRelativeResize="0"/>
          <p:nvPr/>
        </p:nvPicPr>
        <p:blipFill>
          <a:blip r:embed="rId3">
            <a:alphaModFix/>
          </a:blip>
          <a:stretch>
            <a:fillRect/>
          </a:stretch>
        </p:blipFill>
        <p:spPr>
          <a:xfrm>
            <a:off x="6123400" y="261113"/>
            <a:ext cx="2708875" cy="462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Shared Preferences</a:t>
            </a:r>
            <a:endParaRPr b="1">
              <a:latin typeface="Proxima Nova"/>
              <a:ea typeface="Proxima Nova"/>
              <a:cs typeface="Proxima Nova"/>
              <a:sym typeface="Proxima Nova"/>
            </a:endParaRPr>
          </a:p>
        </p:txBody>
      </p:sp>
      <p:sp>
        <p:nvSpPr>
          <p:cNvPr id="143" name="Google Shape;143;p26"/>
          <p:cNvSpPr txBox="1"/>
          <p:nvPr>
            <p:ph idx="1" type="body"/>
          </p:nvPr>
        </p:nvSpPr>
        <p:spPr>
          <a:xfrm>
            <a:off x="311650" y="1420825"/>
            <a:ext cx="5085300" cy="247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Penyimpanan data sederhana pada android.</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Karakter penyimpanannya berupa </a:t>
            </a:r>
            <a:r>
              <a:rPr b="1" i="1" lang="en">
                <a:solidFill>
                  <a:srgbClr val="434343"/>
                </a:solidFill>
                <a:latin typeface="Proxima Nova"/>
                <a:ea typeface="Proxima Nova"/>
                <a:cs typeface="Proxima Nova"/>
                <a:sym typeface="Proxima Nova"/>
              </a:rPr>
              <a:t>key-value storage</a:t>
            </a:r>
            <a:r>
              <a:rPr lang="en">
                <a:solidFill>
                  <a:srgbClr val="434343"/>
                </a:solidFill>
                <a:latin typeface="Proxima Nova"/>
                <a:ea typeface="Proxima Nova"/>
                <a:cs typeface="Proxima Nova"/>
                <a:sym typeface="Proxima Nova"/>
              </a:rPr>
              <a:t>.</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SharedPreferences hanya bisa menyimpan bentuk </a:t>
            </a:r>
            <a:r>
              <a:rPr b="1" lang="en">
                <a:solidFill>
                  <a:srgbClr val="434343"/>
                </a:solidFill>
                <a:latin typeface="Proxima Nova"/>
                <a:ea typeface="Proxima Nova"/>
                <a:cs typeface="Proxima Nova"/>
                <a:sym typeface="Proxima Nova"/>
              </a:rPr>
              <a:t>data bertipe primitif</a:t>
            </a:r>
            <a:r>
              <a:rPr lang="en">
                <a:solidFill>
                  <a:srgbClr val="434343"/>
                </a:solidFill>
                <a:latin typeface="Proxima Nova"/>
                <a:ea typeface="Proxima Nova"/>
                <a:cs typeface="Proxima Nova"/>
                <a:sym typeface="Proxima Nova"/>
              </a:rPr>
              <a:t> (float, int, long, string, boolean).</a:t>
            </a:r>
            <a:endParaRPr>
              <a:solidFill>
                <a:srgbClr val="434343"/>
              </a:solidFill>
              <a:latin typeface="Proxima Nova"/>
              <a:ea typeface="Proxima Nova"/>
              <a:cs typeface="Proxima Nova"/>
              <a:sym typeface="Proxima Nova"/>
            </a:endParaRPr>
          </a:p>
        </p:txBody>
      </p:sp>
      <p:pic>
        <p:nvPicPr>
          <p:cNvPr id="144" name="Google Shape;144;p26"/>
          <p:cNvPicPr preferRelativeResize="0"/>
          <p:nvPr/>
        </p:nvPicPr>
        <p:blipFill>
          <a:blip r:embed="rId3">
            <a:alphaModFix/>
          </a:blip>
          <a:stretch>
            <a:fillRect/>
          </a:stretch>
        </p:blipFill>
        <p:spPr>
          <a:xfrm>
            <a:off x="5993525" y="211225"/>
            <a:ext cx="2553855" cy="4256425"/>
          </a:xfrm>
          <a:prstGeom prst="rect">
            <a:avLst/>
          </a:prstGeom>
          <a:noFill/>
          <a:ln>
            <a:noFill/>
          </a:ln>
        </p:spPr>
      </p:pic>
      <p:sp>
        <p:nvSpPr>
          <p:cNvPr id="145" name="Google Shape;145;p26"/>
          <p:cNvSpPr txBox="1"/>
          <p:nvPr/>
        </p:nvSpPr>
        <p:spPr>
          <a:xfrm>
            <a:off x="5396950" y="4467650"/>
            <a:ext cx="37470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img: https://medium.com/dot-lab/tutorial-penggunaan-shared-preferences-pada-android-eddc300d7509</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14426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Live Coding!</a:t>
            </a:r>
            <a:endParaRPr b="1">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1835700" y="445025"/>
            <a:ext cx="71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Task Week 5</a:t>
            </a:r>
            <a:endParaRPr>
              <a:latin typeface="Proxima Nova"/>
              <a:ea typeface="Proxima Nova"/>
              <a:cs typeface="Proxima Nova"/>
              <a:sym typeface="Proxima Nova"/>
            </a:endParaRPr>
          </a:p>
        </p:txBody>
      </p:sp>
      <p:sp>
        <p:nvSpPr>
          <p:cNvPr id="156" name="Google Shape;156;p28"/>
          <p:cNvSpPr txBox="1"/>
          <p:nvPr/>
        </p:nvSpPr>
        <p:spPr>
          <a:xfrm>
            <a:off x="311700" y="957000"/>
            <a:ext cx="4011900" cy="406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616161"/>
                </a:solidFill>
                <a:latin typeface="Proxima Nova"/>
                <a:ea typeface="Proxima Nova"/>
                <a:cs typeface="Proxima Nova"/>
                <a:sym typeface="Proxima Nova"/>
              </a:rPr>
              <a:t>Continue in </a:t>
            </a:r>
            <a:r>
              <a:rPr b="1" lang="en">
                <a:solidFill>
                  <a:srgbClr val="616161"/>
                </a:solidFill>
                <a:latin typeface="Proxima Nova"/>
                <a:ea typeface="Proxima Nova"/>
                <a:cs typeface="Proxima Nova"/>
                <a:sym typeface="Proxima Nova"/>
              </a:rPr>
              <a:t>Hiring</a:t>
            </a:r>
            <a:r>
              <a:rPr b="1" lang="en">
                <a:solidFill>
                  <a:srgbClr val="616161"/>
                </a:solidFill>
                <a:latin typeface="Proxima Nova"/>
                <a:ea typeface="Proxima Nova"/>
                <a:cs typeface="Proxima Nova"/>
                <a:sym typeface="Proxima Nova"/>
              </a:rPr>
              <a:t> App Project :</a:t>
            </a:r>
            <a:endParaRPr b="1">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b="1">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AutoNum type="arabicPeriod"/>
            </a:pPr>
            <a:r>
              <a:rPr lang="en">
                <a:solidFill>
                  <a:srgbClr val="616161"/>
                </a:solidFill>
                <a:latin typeface="Proxima Nova"/>
                <a:ea typeface="Proxima Nova"/>
                <a:cs typeface="Proxima Nova"/>
                <a:sym typeface="Proxima Nova"/>
              </a:rPr>
              <a:t>Create Bottom Nav (Home, Offers, Projects, Profile)</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AutoNum type="arabicPeriod"/>
            </a:pPr>
            <a:r>
              <a:rPr lang="en">
                <a:solidFill>
                  <a:srgbClr val="616161"/>
                </a:solidFill>
                <a:latin typeface="Proxima Nova"/>
                <a:ea typeface="Proxima Nova"/>
                <a:cs typeface="Proxima Nova"/>
                <a:sym typeface="Proxima Nova"/>
              </a:rPr>
              <a:t>Create Nav Drawer Profile Menu (min: Faq, Help, About us, etc)</a:t>
            </a:r>
            <a:endParaRPr>
              <a:solidFill>
                <a:srgbClr val="616161"/>
              </a:solidFill>
              <a:latin typeface="Proxima Nova"/>
              <a:ea typeface="Proxima Nova"/>
              <a:cs typeface="Proxima Nova"/>
              <a:sym typeface="Proxima Nova"/>
            </a:endParaRPr>
          </a:p>
          <a:p>
            <a:pPr indent="-317500" lvl="0" marL="457200" rtl="0" algn="l">
              <a:spcBef>
                <a:spcPts val="0"/>
              </a:spcBef>
              <a:spcAft>
                <a:spcPts val="0"/>
              </a:spcAft>
              <a:buClr>
                <a:srgbClr val="616161"/>
              </a:buClr>
              <a:buSzPts val="1400"/>
              <a:buFont typeface="Proxima Nova"/>
              <a:buAutoNum type="arabicPeriod"/>
            </a:pPr>
            <a:r>
              <a:rPr lang="en">
                <a:solidFill>
                  <a:srgbClr val="616161"/>
                </a:solidFill>
                <a:latin typeface="Proxima Nova"/>
                <a:ea typeface="Proxima Nova"/>
                <a:cs typeface="Proxima Nova"/>
                <a:sym typeface="Proxima Nova"/>
              </a:rPr>
              <a:t>Create SharedPreference Util</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AutoNum type="arabicPeriod"/>
            </a:pPr>
            <a:r>
              <a:rPr lang="en">
                <a:solidFill>
                  <a:srgbClr val="616161"/>
                </a:solidFill>
                <a:latin typeface="Proxima Nova"/>
                <a:ea typeface="Proxima Nova"/>
                <a:cs typeface="Proxima Nova"/>
                <a:sym typeface="Proxima Nova"/>
              </a:rPr>
              <a:t>Create Login &amp; Logout logic use SharedPreferences</a:t>
            </a:r>
            <a:endParaRPr>
              <a:solidFill>
                <a:srgbClr val="616161"/>
              </a:solidFill>
              <a:latin typeface="Proxima Nova"/>
              <a:ea typeface="Proxima Nova"/>
              <a:cs typeface="Proxima Nova"/>
              <a:sym typeface="Proxima Nova"/>
            </a:endParaRPr>
          </a:p>
          <a:p>
            <a:pPr indent="-317500" lvl="1" marL="9144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Data dummy from Intent Data Register</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AutoNum type="arabicPeriod"/>
            </a:pPr>
            <a:r>
              <a:rPr lang="en">
                <a:solidFill>
                  <a:srgbClr val="616161"/>
                </a:solidFill>
                <a:latin typeface="Proxima Nova"/>
                <a:ea typeface="Proxima Nova"/>
                <a:cs typeface="Proxima Nova"/>
                <a:sym typeface="Proxima Nova"/>
              </a:rPr>
              <a:t>In Profile Screen, create button to WebView your github.</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AutoNum type="arabicPeriod"/>
            </a:pPr>
            <a:r>
              <a:rPr lang="en">
                <a:solidFill>
                  <a:srgbClr val="616161"/>
                </a:solidFill>
                <a:latin typeface="Proxima Nova"/>
                <a:ea typeface="Proxima Nova"/>
                <a:cs typeface="Proxima Nova"/>
                <a:sym typeface="Proxima Nova"/>
              </a:rPr>
              <a:t>Create ViewPager in onBoard Screen use Fragment.</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AutoNum type="arabicPeriod"/>
            </a:pPr>
            <a:r>
              <a:rPr lang="en">
                <a:solidFill>
                  <a:srgbClr val="616161"/>
                </a:solidFill>
                <a:latin typeface="Proxima Nova"/>
                <a:ea typeface="Proxima Nova"/>
                <a:cs typeface="Proxima Nova"/>
                <a:sym typeface="Proxima Nova"/>
              </a:rPr>
              <a:t>Create RecyclerView in Project Screen.</a:t>
            </a:r>
            <a:endParaRPr>
              <a:solidFill>
                <a:srgbClr val="616161"/>
              </a:solidFill>
              <a:latin typeface="Proxima Nova"/>
              <a:ea typeface="Proxima Nova"/>
              <a:cs typeface="Proxima Nova"/>
              <a:sym typeface="Proxima Nova"/>
            </a:endParaRPr>
          </a:p>
          <a:p>
            <a:pPr indent="-317500" lvl="1" marL="9144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Use data dummy.(Url Image &amp; title project)</a:t>
            </a:r>
            <a:endParaRPr>
              <a:solidFill>
                <a:srgbClr val="616161"/>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45720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45720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a:solidFill>
                <a:srgbClr val="616161"/>
              </a:solidFill>
              <a:latin typeface="Proxima Nova"/>
              <a:ea typeface="Proxima Nova"/>
              <a:cs typeface="Proxima Nova"/>
              <a:sym typeface="Proxima Nova"/>
            </a:endParaRPr>
          </a:p>
        </p:txBody>
      </p:sp>
      <p:sp>
        <p:nvSpPr>
          <p:cNvPr id="157" name="Google Shape;157;p28"/>
          <p:cNvSpPr txBox="1"/>
          <p:nvPr/>
        </p:nvSpPr>
        <p:spPr>
          <a:xfrm>
            <a:off x="4502700" y="1076275"/>
            <a:ext cx="40119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Implementation the requirements::</a:t>
            </a:r>
            <a:endParaRPr>
              <a:solidFill>
                <a:srgbClr val="616161"/>
              </a:solidFill>
              <a:latin typeface="Proxima Nova"/>
              <a:ea typeface="Proxima Nova"/>
              <a:cs typeface="Proxima Nova"/>
              <a:sym typeface="Proxima Nova"/>
            </a:endParaRPr>
          </a:p>
          <a:p>
            <a:pPr indent="-317500" lvl="1" marL="9144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Data Binding</a:t>
            </a:r>
            <a:endParaRPr>
              <a:solidFill>
                <a:srgbClr val="616161"/>
              </a:solidFill>
              <a:latin typeface="Proxima Nova"/>
              <a:ea typeface="Proxima Nova"/>
              <a:cs typeface="Proxima Nova"/>
              <a:sym typeface="Proxima Nova"/>
            </a:endParaRPr>
          </a:p>
          <a:p>
            <a:pPr indent="-317500" lvl="1" marL="9144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Toolbar</a:t>
            </a:r>
            <a:endParaRPr>
              <a:solidFill>
                <a:srgbClr val="616161"/>
              </a:solidFill>
              <a:latin typeface="Proxima Nova"/>
              <a:ea typeface="Proxima Nova"/>
              <a:cs typeface="Proxima Nova"/>
              <a:sym typeface="Proxima Nova"/>
            </a:endParaRPr>
          </a:p>
          <a:p>
            <a:pPr indent="-317500" lvl="1" marL="9144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Fragment</a:t>
            </a:r>
            <a:endParaRPr>
              <a:solidFill>
                <a:srgbClr val="616161"/>
              </a:solidFill>
              <a:latin typeface="Proxima Nova"/>
              <a:ea typeface="Proxima Nova"/>
              <a:cs typeface="Proxima Nova"/>
              <a:sym typeface="Proxima Nova"/>
            </a:endParaRPr>
          </a:p>
          <a:p>
            <a:pPr indent="-317500" lvl="1" marL="914400" rtl="0" algn="l">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Dialog</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Use English on your project (variable, function, method, etc)</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Into your repository at Github with profesional name</a:t>
            </a:r>
            <a:endParaRPr>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Present what you have done in this week - Monday 7th September</a:t>
            </a:r>
            <a:endParaRPr>
              <a:solidFill>
                <a:srgbClr val="616161"/>
              </a:solidFill>
              <a:latin typeface="Proxima Nova"/>
              <a:ea typeface="Proxima Nova"/>
              <a:cs typeface="Proxima Nova"/>
              <a:sym typeface="Proxima Nova"/>
            </a:endParaRPr>
          </a:p>
          <a:p>
            <a:pPr indent="-317500" lvl="1" marL="9144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Tell us about your project</a:t>
            </a:r>
            <a:endParaRPr>
              <a:solidFill>
                <a:srgbClr val="616161"/>
              </a:solidFill>
              <a:latin typeface="Proxima Nova"/>
              <a:ea typeface="Proxima Nova"/>
              <a:cs typeface="Proxima Nova"/>
              <a:sym typeface="Proxima Nova"/>
            </a:endParaRPr>
          </a:p>
          <a:p>
            <a:pPr indent="-317500" lvl="1" marL="9144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Explain means and concept of:</a:t>
            </a:r>
            <a:endParaRPr>
              <a:solidFill>
                <a:srgbClr val="616161"/>
              </a:solidFill>
              <a:latin typeface="Proxima Nova"/>
              <a:ea typeface="Proxima Nova"/>
              <a:cs typeface="Proxima Nova"/>
              <a:sym typeface="Proxima Nova"/>
            </a:endParaRPr>
          </a:p>
          <a:p>
            <a:pPr indent="-317500" lvl="2" marL="13716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Fragment</a:t>
            </a:r>
            <a:endParaRPr>
              <a:solidFill>
                <a:srgbClr val="616161"/>
              </a:solidFill>
              <a:latin typeface="Proxima Nova"/>
              <a:ea typeface="Proxima Nova"/>
              <a:cs typeface="Proxima Nova"/>
              <a:sym typeface="Proxima Nova"/>
            </a:endParaRPr>
          </a:p>
          <a:p>
            <a:pPr indent="-317500" lvl="2" marL="1371600" rtl="0" algn="l">
              <a:lnSpc>
                <a:spcPct val="100000"/>
              </a:lnSpc>
              <a:spcBef>
                <a:spcPts val="0"/>
              </a:spcBef>
              <a:spcAft>
                <a:spcPts val="0"/>
              </a:spcAft>
              <a:buClr>
                <a:srgbClr val="616161"/>
              </a:buClr>
              <a:buSzPts val="1400"/>
              <a:buFont typeface="Proxima Nova"/>
              <a:buChar char="■"/>
            </a:pPr>
            <a:r>
              <a:rPr lang="en">
                <a:solidFill>
                  <a:srgbClr val="616161"/>
                </a:solidFill>
                <a:latin typeface="Proxima Nova"/>
                <a:ea typeface="Proxima Nova"/>
                <a:cs typeface="Proxima Nova"/>
                <a:sym typeface="Proxima Nova"/>
              </a:rPr>
              <a:t>Recycler View</a:t>
            </a:r>
            <a:endParaRPr>
              <a:solidFill>
                <a:srgbClr val="61616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1835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Stuck? Need Help?</a:t>
            </a:r>
            <a:endParaRPr>
              <a:latin typeface="Proxima Nova"/>
              <a:ea typeface="Proxima Nova"/>
              <a:cs typeface="Proxima Nova"/>
              <a:sym typeface="Proxima Nova"/>
            </a:endParaRPr>
          </a:p>
        </p:txBody>
      </p:sp>
      <p:sp>
        <p:nvSpPr>
          <p:cNvPr id="163" name="Google Shape;163;p29"/>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Browsing</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Ask friend</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Ask stackoverflow/telegram group (don't forget to follow the rules!)</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Ask us</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Pray</a:t>
            </a:r>
            <a:endParaRPr sz="1800">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sz="1800">
                <a:solidFill>
                  <a:srgbClr val="616161"/>
                </a:solidFill>
                <a:latin typeface="Proxima Nova"/>
                <a:ea typeface="Proxima Nova"/>
                <a:cs typeface="Proxima Nova"/>
                <a:sym typeface="Proxima Nova"/>
              </a:rPr>
              <a:t>Refreshing for few minutes (it really matters!)</a:t>
            </a:r>
            <a:endParaRPr sz="1800">
              <a:solidFill>
                <a:srgbClr val="61616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769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222222"/>
                </a:solidFill>
                <a:highlight>
                  <a:srgbClr val="FFFFFF"/>
                </a:highlight>
                <a:latin typeface="Proxima Nova Semibold"/>
                <a:ea typeface="Proxima Nova Semibold"/>
                <a:cs typeface="Proxima Nova Semibold"/>
                <a:sym typeface="Proxima Nova Semibold"/>
              </a:rPr>
              <a:t>"A journey of a thousand miles begins with a single step."</a:t>
            </a:r>
            <a:endParaRPr sz="2400">
              <a:solidFill>
                <a:srgbClr val="222222"/>
              </a:solidFill>
              <a:highlight>
                <a:srgbClr val="FFFFFF"/>
              </a:highlight>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600">
                <a:solidFill>
                  <a:srgbClr val="222222"/>
                </a:solidFill>
                <a:highlight>
                  <a:srgbClr val="FFFFFF"/>
                </a:highlight>
                <a:latin typeface="Proxima Nova Semibold"/>
                <a:ea typeface="Proxima Nova Semibold"/>
                <a:cs typeface="Proxima Nova Semibold"/>
                <a:sym typeface="Proxima Nova Semibold"/>
              </a:rPr>
              <a:t>Lao-Tzu</a:t>
            </a:r>
            <a:endParaRPr sz="1600">
              <a:solidFill>
                <a:srgbClr val="222222"/>
              </a:solidFill>
              <a:highlight>
                <a:srgbClr val="FFFFFF"/>
              </a:highlight>
              <a:latin typeface="Proxima Nova Semibold"/>
              <a:ea typeface="Proxima Nova Semibold"/>
              <a:cs typeface="Proxima Nova Semibold"/>
              <a:sym typeface="Proxima Nov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811925" y="445025"/>
            <a:ext cx="70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Class Commitment</a:t>
            </a:r>
            <a:endParaRPr b="1">
              <a:latin typeface="Proxima Nova"/>
              <a:ea typeface="Proxima Nova"/>
              <a:cs typeface="Proxima Nova"/>
              <a:sym typeface="Proxima Nova"/>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Presence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Follow the rules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Ask us anything (bootcamp matters in private)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Speak for yourself first</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Trainer availability</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Independent</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Hard work</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Do your best</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Continuous self improvement</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811925" y="445025"/>
            <a:ext cx="70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Prerequisite</a:t>
            </a:r>
            <a:endParaRPr b="1">
              <a:latin typeface="Proxima Nova"/>
              <a:ea typeface="Proxima Nova"/>
              <a:cs typeface="Proxima Nova"/>
              <a:sym typeface="Proxima Nova"/>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Android Studio  </a:t>
            </a:r>
            <a:endParaRPr>
              <a:latin typeface="Proxima Nova"/>
              <a:ea typeface="Proxima Nova"/>
              <a:cs typeface="Proxima Nova"/>
              <a:sym typeface="Proxima Nova"/>
            </a:endParaRPr>
          </a:p>
          <a:p>
            <a:pPr indent="0" lvl="0" marL="457200" rtl="0" algn="l">
              <a:lnSpc>
                <a:spcPct val="150000"/>
              </a:lnSpc>
              <a:spcBef>
                <a:spcPts val="1600"/>
              </a:spcBef>
              <a:spcAft>
                <a:spcPts val="160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811925" y="445025"/>
            <a:ext cx="70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Objective</a:t>
            </a:r>
            <a:endParaRPr b="1">
              <a:latin typeface="Proxima Nova"/>
              <a:ea typeface="Proxima Nova"/>
              <a:cs typeface="Proxima Nova"/>
              <a:sym typeface="Proxima Nova"/>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616161"/>
                </a:solidFill>
                <a:latin typeface="Proxima Nova"/>
                <a:ea typeface="Proxima Nova"/>
                <a:cs typeface="Proxima Nova"/>
                <a:sym typeface="Proxima Nova"/>
              </a:rPr>
              <a:t>In this week, you learn User Interface in Android</a:t>
            </a:r>
            <a:endParaRPr>
              <a:latin typeface="Proxima Nova"/>
              <a:ea typeface="Proxima Nova"/>
              <a:cs typeface="Proxima Nova"/>
              <a:sym typeface="Proxima Nova"/>
            </a:endParaRPr>
          </a:p>
          <a:p>
            <a:pPr indent="-317500" lvl="0" marL="457200" rtl="0" algn="l">
              <a:lnSpc>
                <a:spcPct val="100000"/>
              </a:lnSpc>
              <a:spcBef>
                <a:spcPts val="160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Menu</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Toolbar</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Fragment</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Data Binding</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Tablayout + Viewpager</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Dialog</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Web View</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Recyclerview</a:t>
            </a:r>
            <a:endParaRPr sz="1400">
              <a:solidFill>
                <a:srgbClr val="616161"/>
              </a:solidFill>
              <a:latin typeface="Proxima Nova"/>
              <a:ea typeface="Proxima Nova"/>
              <a:cs typeface="Proxima Nova"/>
              <a:sym typeface="Proxima Nova"/>
            </a:endParaRPr>
          </a:p>
          <a:p>
            <a:pPr indent="-317500" lvl="0" marL="457200" rtl="0" algn="l">
              <a:lnSpc>
                <a:spcPct val="100000"/>
              </a:lnSpc>
              <a:spcBef>
                <a:spcPts val="0"/>
              </a:spcBef>
              <a:spcAft>
                <a:spcPts val="0"/>
              </a:spcAft>
              <a:buClr>
                <a:srgbClr val="616161"/>
              </a:buClr>
              <a:buSzPts val="1400"/>
              <a:buFont typeface="Proxima Nova"/>
              <a:buChar char="●"/>
            </a:pPr>
            <a:r>
              <a:rPr lang="en" sz="1400">
                <a:solidFill>
                  <a:srgbClr val="616161"/>
                </a:solidFill>
                <a:latin typeface="Proxima Nova"/>
                <a:ea typeface="Proxima Nova"/>
                <a:cs typeface="Proxima Nova"/>
                <a:sym typeface="Proxima Nova"/>
              </a:rPr>
              <a:t>Shared Preferences</a:t>
            </a:r>
            <a:endParaRPr sz="1400">
              <a:solidFill>
                <a:srgbClr val="616161"/>
              </a:solidFill>
              <a:latin typeface="Proxima Nova"/>
              <a:ea typeface="Proxima Nova"/>
              <a:cs typeface="Proxima Nova"/>
              <a:sym typeface="Proxima Nova"/>
            </a:endParaRPr>
          </a:p>
          <a:p>
            <a:pPr indent="0" lvl="0" marL="914400" rtl="0" algn="l">
              <a:lnSpc>
                <a:spcPct val="100000"/>
              </a:lnSpc>
              <a:spcBef>
                <a:spcPts val="1600"/>
              </a:spcBef>
              <a:spcAft>
                <a:spcPts val="1600"/>
              </a:spcAft>
              <a:buNone/>
            </a:pPr>
            <a:r>
              <a:rPr lang="en" sz="1400">
                <a:solidFill>
                  <a:srgbClr val="616161"/>
                </a:solidFill>
                <a:latin typeface="Proxima Nova"/>
                <a:ea typeface="Proxima Nova"/>
                <a:cs typeface="Proxima Nova"/>
                <a:sym typeface="Proxima Nova"/>
              </a:rPr>
              <a:t>Your accomplishment may vary based on your spirit</a:t>
            </a:r>
            <a:endParaRPr sz="1400">
              <a:solidFill>
                <a:srgbClr val="61616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Toolbar</a:t>
            </a:r>
            <a:endParaRPr b="1">
              <a:latin typeface="Proxima Nova"/>
              <a:ea typeface="Proxima Nova"/>
              <a:cs typeface="Proxima Nova"/>
              <a:sym typeface="Proxima Nova"/>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Semua activity yang menggunakan tema default mempunyai ActionBar sebagai app barnya. Tampilan ActionBar bawaan berbeda-beda bergantung pada versi sistem Android yang digunakan perangkat. (Statis)</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Toolbar merupakan viewGroup yang posisinya di bawah status bar. Memiliki title teks, menu atau tombol back.</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Tampilan dan kelakuannya dapat diatur dengan lebih mudah dibanding ActionBar.</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Toolbar adalah sebuah View yang memiliki sebuah komponen layout seperti View lainnya. </a:t>
            </a:r>
            <a:r>
              <a:rPr lang="en">
                <a:solidFill>
                  <a:srgbClr val="434343"/>
                </a:solidFill>
                <a:latin typeface="Proxima Nova"/>
                <a:ea typeface="Proxima Nova"/>
                <a:cs typeface="Proxima Nova"/>
                <a:sym typeface="Proxima Nova"/>
              </a:rPr>
              <a:t>Inisialisasi</a:t>
            </a:r>
            <a:r>
              <a:rPr lang="en">
                <a:solidFill>
                  <a:srgbClr val="434343"/>
                </a:solidFill>
                <a:latin typeface="Proxima Nova"/>
                <a:ea typeface="Proxima Nova"/>
                <a:cs typeface="Proxima Nova"/>
                <a:sym typeface="Proxima Nova"/>
              </a:rPr>
              <a:t> di XML.</a:t>
            </a:r>
            <a:endParaRPr>
              <a:solidFill>
                <a:srgbClr val="434343"/>
              </a:solidFill>
              <a:latin typeface="Proxima Nova"/>
              <a:ea typeface="Proxima Nova"/>
              <a:cs typeface="Proxima Nova"/>
              <a:sym typeface="Proxima Nova"/>
            </a:endParaRPr>
          </a:p>
        </p:txBody>
      </p:sp>
      <p:pic>
        <p:nvPicPr>
          <p:cNvPr id="81" name="Google Shape;81;p17"/>
          <p:cNvPicPr preferRelativeResize="0"/>
          <p:nvPr/>
        </p:nvPicPr>
        <p:blipFill rotWithShape="1">
          <a:blip r:embed="rId3">
            <a:alphaModFix/>
          </a:blip>
          <a:srcRect b="53917" l="0" r="0" t="0"/>
          <a:stretch/>
        </p:blipFill>
        <p:spPr>
          <a:xfrm>
            <a:off x="2564275" y="4157150"/>
            <a:ext cx="3520400" cy="91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Menu</a:t>
            </a:r>
            <a:endParaRPr b="1">
              <a:latin typeface="Proxima Nova"/>
              <a:ea typeface="Proxima Nova"/>
              <a:cs typeface="Proxima Nova"/>
              <a:sym typeface="Proxima Nova"/>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Menu adalah komponen UI yang berupa icon-icon ataupun nama-nama yang berfungsi untuk menghubungkan ke activity yang lainnya.</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Menu bisa dibagi menjadi 2 yaitu Burger menu dan Overflow menu.</a:t>
            </a:r>
            <a:endParaRPr>
              <a:solidFill>
                <a:srgbClr val="434343"/>
              </a:solidFill>
              <a:latin typeface="Proxima Nova"/>
              <a:ea typeface="Proxima Nova"/>
              <a:cs typeface="Proxima Nova"/>
              <a:sym typeface="Proxima Nova"/>
            </a:endParaRPr>
          </a:p>
        </p:txBody>
      </p:sp>
      <p:pic>
        <p:nvPicPr>
          <p:cNvPr id="88" name="Google Shape;88;p18" title="Burger Menu"/>
          <p:cNvPicPr preferRelativeResize="0"/>
          <p:nvPr/>
        </p:nvPicPr>
        <p:blipFill>
          <a:blip r:embed="rId3">
            <a:alphaModFix/>
          </a:blip>
          <a:stretch>
            <a:fillRect/>
          </a:stretch>
        </p:blipFill>
        <p:spPr>
          <a:xfrm>
            <a:off x="550250" y="2843325"/>
            <a:ext cx="3810000" cy="1695450"/>
          </a:xfrm>
          <a:prstGeom prst="rect">
            <a:avLst/>
          </a:prstGeom>
          <a:noFill/>
          <a:ln>
            <a:noFill/>
          </a:ln>
        </p:spPr>
      </p:pic>
      <p:pic>
        <p:nvPicPr>
          <p:cNvPr id="89" name="Google Shape;89;p18"/>
          <p:cNvPicPr preferRelativeResize="0"/>
          <p:nvPr/>
        </p:nvPicPr>
        <p:blipFill>
          <a:blip r:embed="rId4">
            <a:alphaModFix/>
          </a:blip>
          <a:stretch>
            <a:fillRect/>
          </a:stretch>
        </p:blipFill>
        <p:spPr>
          <a:xfrm>
            <a:off x="4647250" y="2483124"/>
            <a:ext cx="3984875" cy="241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Fragment</a:t>
            </a:r>
            <a:endParaRPr b="1">
              <a:latin typeface="Proxima Nova"/>
              <a:ea typeface="Proxima Nova"/>
              <a:cs typeface="Proxima Nova"/>
              <a:sym typeface="Proxima Nova"/>
            </a:endParaRPr>
          </a:p>
        </p:txBody>
      </p:sp>
      <p:sp>
        <p:nvSpPr>
          <p:cNvPr id="95" name="Google Shape;95;p1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Fragment adalah reusable class yang mengimplementasikan sebagian fitur dari Activity. (Mini Activity).</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Fragment membutuhkan Activity sebagai Host.</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Tidak perlu memasukkan nama file fragment ke dalam “AndroidManifest” yang diperlukan oleh activity.</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Fragment dapat dipakai berulang kali di dalam activity. </a:t>
            </a:r>
            <a:endParaRPr>
              <a:solidFill>
                <a:srgbClr val="434343"/>
              </a:solidFill>
              <a:latin typeface="Proxima Nova"/>
              <a:ea typeface="Proxima Nova"/>
              <a:cs typeface="Proxima Nova"/>
              <a:sym typeface="Proxima Nova"/>
            </a:endParaRPr>
          </a:p>
          <a:p>
            <a:pPr indent="0" lvl="0" marL="457200" rtl="0" algn="l">
              <a:spcBef>
                <a:spcPts val="1600"/>
              </a:spcBef>
              <a:spcAft>
                <a:spcPts val="1600"/>
              </a:spcAft>
              <a:buNone/>
            </a:pPr>
            <a:r>
              <a:t/>
            </a:r>
            <a:endParaRPr>
              <a:solidFill>
                <a:srgbClr val="434343"/>
              </a:solidFill>
              <a:latin typeface="Proxima Nova"/>
              <a:ea typeface="Proxima Nova"/>
              <a:cs typeface="Proxima Nova"/>
              <a:sym typeface="Proxima Nova"/>
            </a:endParaRPr>
          </a:p>
        </p:txBody>
      </p:sp>
      <p:pic>
        <p:nvPicPr>
          <p:cNvPr id="96" name="Google Shape;96;p19"/>
          <p:cNvPicPr preferRelativeResize="0"/>
          <p:nvPr/>
        </p:nvPicPr>
        <p:blipFill>
          <a:blip r:embed="rId3">
            <a:alphaModFix/>
          </a:blip>
          <a:stretch>
            <a:fillRect/>
          </a:stretch>
        </p:blipFill>
        <p:spPr>
          <a:xfrm>
            <a:off x="2113100" y="3117304"/>
            <a:ext cx="4917800" cy="192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56725" y="2285400"/>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Fragment Lifecycle</a:t>
            </a:r>
            <a:endParaRPr b="1">
              <a:latin typeface="Proxima Nova"/>
              <a:ea typeface="Proxima Nova"/>
              <a:cs typeface="Proxima Nova"/>
              <a:sym typeface="Proxima Nova"/>
            </a:endParaRPr>
          </a:p>
        </p:txBody>
      </p:sp>
      <p:pic>
        <p:nvPicPr>
          <p:cNvPr id="102" name="Google Shape;102;p20"/>
          <p:cNvPicPr preferRelativeResize="0"/>
          <p:nvPr/>
        </p:nvPicPr>
        <p:blipFill>
          <a:blip r:embed="rId3">
            <a:alphaModFix/>
          </a:blip>
          <a:stretch>
            <a:fillRect/>
          </a:stretch>
        </p:blipFill>
        <p:spPr>
          <a:xfrm>
            <a:off x="3674775" y="0"/>
            <a:ext cx="4410698"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1751975" y="445025"/>
            <a:ext cx="70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Data Binding</a:t>
            </a:r>
            <a:endParaRPr b="1">
              <a:latin typeface="Proxima Nova"/>
              <a:ea typeface="Proxima Nova"/>
              <a:cs typeface="Proxima Nova"/>
              <a:sym typeface="Proxima Nova"/>
            </a:endParaRPr>
          </a:p>
        </p:txBody>
      </p:sp>
      <p:pic>
        <p:nvPicPr>
          <p:cNvPr id="108" name="Google Shape;108;p21"/>
          <p:cNvPicPr preferRelativeResize="0"/>
          <p:nvPr/>
        </p:nvPicPr>
        <p:blipFill rotWithShape="1">
          <a:blip r:embed="rId3">
            <a:alphaModFix/>
          </a:blip>
          <a:srcRect b="0" l="8473" r="5763" t="0"/>
          <a:stretch/>
        </p:blipFill>
        <p:spPr>
          <a:xfrm>
            <a:off x="2296063" y="3092150"/>
            <a:ext cx="4551876" cy="1984150"/>
          </a:xfrm>
          <a:prstGeom prst="rect">
            <a:avLst/>
          </a:prstGeom>
          <a:noFill/>
          <a:ln>
            <a:noFill/>
          </a:ln>
        </p:spPr>
      </p:pic>
      <p:sp>
        <p:nvSpPr>
          <p:cNvPr id="109" name="Google Shape;109;p21"/>
          <p:cNvSpPr txBox="1"/>
          <p:nvPr>
            <p:ph idx="1" type="body"/>
          </p:nvPr>
        </p:nvSpPr>
        <p:spPr>
          <a:xfrm>
            <a:off x="311700" y="941525"/>
            <a:ext cx="8520600" cy="291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Data Binding adalah library untuk bind atau mengikat suatu view di layout XML untuk memudahkan pemanggilan di java/kotlin, dan bisa update value di layout XML nya dari data source.</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Bisa dikatakan sebagai koneksi antarmuka aplikasi (application UI) dan business logic.</a:t>
            </a:r>
            <a:endParaRPr>
              <a:solidFill>
                <a:srgbClr val="434343"/>
              </a:solidFill>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Char char="●"/>
            </a:pPr>
            <a:r>
              <a:rPr lang="en">
                <a:solidFill>
                  <a:srgbClr val="434343"/>
                </a:solidFill>
                <a:latin typeface="Proxima Nova"/>
                <a:ea typeface="Proxima Nova"/>
                <a:cs typeface="Proxima Nova"/>
                <a:sym typeface="Proxima Nova"/>
              </a:rPr>
              <a:t>Jadi dengan menggunakan data binding, tidak perlu lagi menggunakan findViewById.</a:t>
            </a:r>
            <a:endParaRPr>
              <a:solidFill>
                <a:srgbClr val="43434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