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5" r:id="rId3"/>
    <p:sldId id="303" r:id="rId4"/>
    <p:sldId id="276" r:id="rId5"/>
    <p:sldId id="277" r:id="rId6"/>
    <p:sldId id="278" r:id="rId7"/>
    <p:sldId id="302" r:id="rId8"/>
    <p:sldId id="279" r:id="rId9"/>
    <p:sldId id="280" r:id="rId10"/>
    <p:sldId id="281" r:id="rId11"/>
    <p:sldId id="306" r:id="rId12"/>
    <p:sldId id="307" r:id="rId13"/>
    <p:sldId id="282" r:id="rId14"/>
    <p:sldId id="283" r:id="rId15"/>
    <p:sldId id="284" r:id="rId16"/>
    <p:sldId id="285" r:id="rId17"/>
    <p:sldId id="286" r:id="rId18"/>
    <p:sldId id="287" r:id="rId19"/>
    <p:sldId id="292" r:id="rId20"/>
    <p:sldId id="293" r:id="rId21"/>
    <p:sldId id="294" r:id="rId22"/>
    <p:sldId id="301" r:id="rId23"/>
    <p:sldId id="30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47" autoAdjust="0"/>
    <p:restoredTop sz="94660"/>
  </p:normalViewPr>
  <p:slideViewPr>
    <p:cSldViewPr>
      <p:cViewPr varScale="1">
        <p:scale>
          <a:sx n="50" d="100"/>
          <a:sy n="50" d="100"/>
        </p:scale>
        <p:origin x="-93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F7123-1E6B-4E88-AC70-16357C810F90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5E0AC-4D1E-4824-A120-E1294E9FA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77D633-9774-470D-8597-F4BFF715BB79}" type="slidenum">
              <a:rPr lang="en-US"/>
              <a:pPr/>
              <a:t>11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9F9750-3C22-4504-824B-FE51B578671D}" type="slidenum">
              <a:rPr lang="en-US"/>
              <a:pPr/>
              <a:t>12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98E99-0E75-4BAD-937C-A0959C3A866F}" type="slidenum">
              <a:rPr lang="en-US"/>
              <a:pPr/>
              <a:t>13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774CA-317B-41EB-A93A-31D36D08C8FD}" type="slidenum">
              <a:rPr lang="en-US"/>
              <a:pPr/>
              <a:t>14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E5AC81-9082-4B60-845C-DB431CD88FCC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A0069D-2869-4AFD-B23E-DA926D0D2BCE}" type="slidenum">
              <a:rPr lang="en-US"/>
              <a:pPr/>
              <a:t>16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C4D2B-BE57-4065-AF26-554BEF99A3C3}" type="slidenum">
              <a:rPr lang="en-US"/>
              <a:pPr/>
              <a:t>19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8DE915-F754-43C2-BCCB-6C7ABABDF84C}" type="slidenum">
              <a:rPr lang="en-US"/>
              <a:pPr/>
              <a:t>20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A46197-C28D-4E65-8710-C9A72A1F0C16}" type="slidenum">
              <a:rPr lang="en-US"/>
              <a:pPr/>
              <a:t>21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6BEB-CE8E-42D6-9E06-A4234CBDF368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88EF-BDB2-458B-A1DF-1C07F5370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6BEB-CE8E-42D6-9E06-A4234CBDF368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88EF-BDB2-458B-A1DF-1C07F5370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6BEB-CE8E-42D6-9E06-A4234CBDF368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88EF-BDB2-458B-A1DF-1C07F5370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B055D99-C5DC-426F-B380-8414040C7F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6BEB-CE8E-42D6-9E06-A4234CBDF368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88EF-BDB2-458B-A1DF-1C07F5370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6BEB-CE8E-42D6-9E06-A4234CBDF368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88EF-BDB2-458B-A1DF-1C07F5370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6BEB-CE8E-42D6-9E06-A4234CBDF368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88EF-BDB2-458B-A1DF-1C07F5370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6BEB-CE8E-42D6-9E06-A4234CBDF368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88EF-BDB2-458B-A1DF-1C07F5370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6BEB-CE8E-42D6-9E06-A4234CBDF368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88EF-BDB2-458B-A1DF-1C07F5370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6BEB-CE8E-42D6-9E06-A4234CBDF368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88EF-BDB2-458B-A1DF-1C07F5370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6BEB-CE8E-42D6-9E06-A4234CBDF368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88EF-BDB2-458B-A1DF-1C07F5370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6BEB-CE8E-42D6-9E06-A4234CBDF368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88EF-BDB2-458B-A1DF-1C07F5370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D6BEB-CE8E-42D6-9E06-A4234CBDF368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A88EF-BDB2-458B-A1DF-1C07F53704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PERENCANAAN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05550"/>
            <a:ext cx="914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214282" y="152400"/>
            <a:ext cx="8715436" cy="5381620"/>
          </a:xfrm>
        </p:spPr>
        <p:txBody>
          <a:bodyPr rtlCol="0">
            <a:normAutofit fontScale="92500" lnSpcReduction="20000"/>
          </a:bodyPr>
          <a:lstStyle/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b="1" dirty="0" err="1" smtClean="0">
                <a:sym typeface="Wingdings" pitchFamily="2" charset="2"/>
              </a:rPr>
              <a:t>Tahap</a:t>
            </a:r>
            <a:r>
              <a:rPr lang="en-US" b="1" dirty="0" smtClean="0">
                <a:sym typeface="Wingdings" pitchFamily="2" charset="2"/>
              </a:rPr>
              <a:t> 3.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dirty="0" err="1" smtClean="0">
                <a:sym typeface="Wingdings" pitchFamily="2" charset="2"/>
              </a:rPr>
              <a:t>Mengidentifikasikan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segala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kemudahan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endParaRPr lang="en-US" dirty="0" smtClean="0">
              <a:sym typeface="Wingdings" pitchFamily="2" charset="2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dirty="0" err="1" smtClean="0">
                <a:sym typeface="Wingdings" pitchFamily="2" charset="2"/>
              </a:rPr>
              <a:t>hambatan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è"/>
              <a:defRPr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segala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kekuatan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kelemahan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serta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kemudahan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hambatan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perlu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diidentifikasi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mengukur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kemampuan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organisasi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dalam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mencapai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tujuan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b="1" dirty="0" err="1" smtClean="0"/>
              <a:t>Tahap</a:t>
            </a:r>
            <a:r>
              <a:rPr lang="en-US" b="1" dirty="0" smtClean="0"/>
              <a:t> 4.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serangkaian</a:t>
            </a:r>
            <a:endParaRPr lang="en-US" dirty="0" smtClean="0"/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pencapaian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endParaRPr lang="en-US" dirty="0" smtClean="0"/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Pengembangan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berbagi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alternatif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kegiatan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pencapaian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tujuan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penilaian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alternatif-alternatif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terbaik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paling </a:t>
            </a:r>
            <a:r>
              <a:rPr lang="en-US" dirty="0" err="1" smtClean="0">
                <a:sym typeface="Wingdings" pitchFamily="2" charset="2"/>
              </a:rPr>
              <a:t>memuaskan</a:t>
            </a:r>
            <a:endParaRPr lang="en-US" dirty="0" smtClean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05550"/>
            <a:ext cx="914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/>
              <a:t>Hambatan-hambatan Perencanaan Efektif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Karena adanya penolakan internal para perencana terhadap penetapan tujuan dan pembuatan rencana utk mencapainya (hambatan pembuatan rencana efektif)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	Alasan : kurang pengetahuan organisasi, kurang pengetahuan tentang lingkungan, ketidakmampuan melakukan peramalan secara efektif, biaya, takut gagal, kurang percaya diri</a:t>
            </a:r>
          </a:p>
          <a:p>
            <a:r>
              <a:rPr lang="en-US" sz="2400"/>
              <a:t>Keengganan umum para anggota utk menerima perencanaan karena perubahan-perubahan yg terjadi (diluar perencana)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550"/>
            <a:ext cx="914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7577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  <p:bldP spid="7577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157287"/>
          </a:xfrm>
        </p:spPr>
        <p:txBody>
          <a:bodyPr/>
          <a:lstStyle/>
          <a:p>
            <a:r>
              <a:rPr lang="en-US" sz="4000"/>
              <a:t>Kriteria penilaian Efektivitas Rencana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772400" cy="4303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Kegunaan (berguna bg manajemen)</a:t>
            </a:r>
          </a:p>
          <a:p>
            <a:pPr>
              <a:lnSpc>
                <a:spcPct val="90000"/>
              </a:lnSpc>
            </a:pPr>
            <a:r>
              <a:rPr lang="en-US"/>
              <a:t>Ketepatan dan obyektivitas (jelas, ringkas, nyata dan akurat)</a:t>
            </a:r>
          </a:p>
          <a:p>
            <a:pPr>
              <a:lnSpc>
                <a:spcPct val="90000"/>
              </a:lnSpc>
            </a:pPr>
            <a:r>
              <a:rPr lang="en-US"/>
              <a:t>Ruang Lingkup (memiliki prinsip kelengkapan, kepaduan, konsisten)</a:t>
            </a:r>
          </a:p>
          <a:p>
            <a:pPr>
              <a:lnSpc>
                <a:spcPct val="90000"/>
              </a:lnSpc>
            </a:pPr>
            <a:r>
              <a:rPr lang="en-US"/>
              <a:t>Efektivitas biaya</a:t>
            </a:r>
          </a:p>
          <a:p>
            <a:pPr>
              <a:lnSpc>
                <a:spcPct val="90000"/>
              </a:lnSpc>
            </a:pPr>
            <a:r>
              <a:rPr lang="en-US"/>
              <a:t>Akuntabilitas (pertanggungjawabkan)</a:t>
            </a:r>
          </a:p>
          <a:p>
            <a:pPr>
              <a:lnSpc>
                <a:spcPct val="90000"/>
              </a:lnSpc>
            </a:pPr>
            <a:r>
              <a:rPr lang="en-US"/>
              <a:t>Ketepatan waktu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550"/>
            <a:ext cx="914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Fungsi Tujuan Organisasi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b="1" dirty="0" err="1"/>
              <a:t>Pedoman</a:t>
            </a:r>
            <a:r>
              <a:rPr lang="en-US" b="1" dirty="0"/>
              <a:t> </a:t>
            </a:r>
            <a:r>
              <a:rPr lang="en-US" b="1" dirty="0" err="1"/>
              <a:t>bagi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dirty="0"/>
              <a:t> (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)</a:t>
            </a:r>
          </a:p>
          <a:p>
            <a:pPr>
              <a:lnSpc>
                <a:spcPct val="80000"/>
              </a:lnSpc>
            </a:pPr>
            <a:r>
              <a:rPr lang="en-US" b="1" dirty="0" err="1"/>
              <a:t>Sumber</a:t>
            </a:r>
            <a:r>
              <a:rPr lang="en-US" b="1" dirty="0"/>
              <a:t> </a:t>
            </a:r>
            <a:r>
              <a:rPr lang="en-US" b="1" dirty="0" err="1"/>
              <a:t>Legitimasi</a:t>
            </a:r>
            <a:r>
              <a:rPr lang="en-US" dirty="0"/>
              <a:t> (</a:t>
            </a:r>
            <a:r>
              <a:rPr lang="en-US" dirty="0" err="1"/>
              <a:t>pengakuan</a:t>
            </a:r>
            <a:r>
              <a:rPr lang="en-US" dirty="0"/>
              <a:t>)</a:t>
            </a:r>
          </a:p>
          <a:p>
            <a:pPr>
              <a:lnSpc>
                <a:spcPct val="80000"/>
              </a:lnSpc>
            </a:pPr>
            <a:r>
              <a:rPr lang="en-US" b="1" dirty="0" err="1"/>
              <a:t>Standar</a:t>
            </a:r>
            <a:r>
              <a:rPr lang="en-US" b="1" dirty="0"/>
              <a:t> </a:t>
            </a:r>
            <a:r>
              <a:rPr lang="en-US" b="1" dirty="0" err="1"/>
              <a:t>pelaksanaan</a:t>
            </a:r>
            <a:r>
              <a:rPr lang="en-US" dirty="0"/>
              <a:t> (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</a:t>
            </a:r>
            <a:r>
              <a:rPr lang="en-US" dirty="0"/>
              <a:t>.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)</a:t>
            </a:r>
          </a:p>
          <a:p>
            <a:pPr>
              <a:lnSpc>
                <a:spcPct val="80000"/>
              </a:lnSpc>
            </a:pPr>
            <a:r>
              <a:rPr lang="en-US" b="1" dirty="0" err="1"/>
              <a:t>Sumber</a:t>
            </a:r>
            <a:r>
              <a:rPr lang="en-US" b="1" dirty="0"/>
              <a:t> </a:t>
            </a:r>
            <a:r>
              <a:rPr lang="en-US" b="1" dirty="0" err="1"/>
              <a:t>Motivasi</a:t>
            </a:r>
            <a:endParaRPr lang="en-US" b="1" dirty="0"/>
          </a:p>
          <a:p>
            <a:pPr>
              <a:lnSpc>
                <a:spcPct val="80000"/>
              </a:lnSpc>
            </a:pPr>
            <a:r>
              <a:rPr lang="en-US" b="1" dirty="0" err="1"/>
              <a:t>Dasar</a:t>
            </a:r>
            <a:r>
              <a:rPr lang="en-US" b="1" dirty="0"/>
              <a:t> </a:t>
            </a:r>
            <a:r>
              <a:rPr lang="en-US" b="1" dirty="0" err="1"/>
              <a:t>rasional</a:t>
            </a:r>
            <a:r>
              <a:rPr lang="en-US" b="1" dirty="0"/>
              <a:t> </a:t>
            </a:r>
            <a:r>
              <a:rPr lang="en-US" b="1" dirty="0" err="1"/>
              <a:t>pengorganisasian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, </a:t>
            </a:r>
            <a:r>
              <a:rPr lang="en-US" dirty="0" err="1"/>
              <a:t>departementalisasi</a:t>
            </a:r>
            <a:r>
              <a:rPr lang="en-US" dirty="0"/>
              <a:t>,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pengawasan</a:t>
            </a:r>
            <a:r>
              <a:rPr lang="en-US" dirty="0"/>
              <a:t>)</a:t>
            </a:r>
            <a:endParaRPr lang="en-US" b="1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550"/>
            <a:ext cx="914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  <p:bldP spid="8397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0"/>
            <a:ext cx="7696200" cy="990600"/>
          </a:xfrm>
        </p:spPr>
        <p:txBody>
          <a:bodyPr/>
          <a:lstStyle/>
          <a:p>
            <a:r>
              <a:rPr lang="en-US" sz="3600" dirty="0"/>
              <a:t>8 </a:t>
            </a:r>
            <a:r>
              <a:rPr lang="en-US" sz="3600" dirty="0" err="1"/>
              <a:t>Bidang</a:t>
            </a:r>
            <a:r>
              <a:rPr lang="en-US" sz="3600" dirty="0"/>
              <a:t> </a:t>
            </a:r>
            <a:r>
              <a:rPr lang="en-US" sz="3600" dirty="0" err="1"/>
              <a:t>pokok</a:t>
            </a:r>
            <a:r>
              <a:rPr lang="en-US" sz="3600" dirty="0"/>
              <a:t> </a:t>
            </a:r>
            <a:r>
              <a:rPr lang="en-US" sz="3600" dirty="0" err="1"/>
              <a:t>dlm</a:t>
            </a:r>
            <a:r>
              <a:rPr lang="en-US" sz="3600" dirty="0"/>
              <a:t> </a:t>
            </a:r>
            <a:r>
              <a:rPr lang="en-US" sz="3600" dirty="0" err="1"/>
              <a:t>menetapkan</a:t>
            </a:r>
            <a:r>
              <a:rPr lang="en-US" sz="3600" dirty="0"/>
              <a:t> </a:t>
            </a:r>
            <a:r>
              <a:rPr lang="en-US" sz="3600" dirty="0" err="1"/>
              <a:t>tujuan</a:t>
            </a:r>
            <a:endParaRPr lang="en-US" sz="3600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96200" cy="4343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Posisi</a:t>
            </a:r>
            <a:r>
              <a:rPr lang="en-US" sz="2800" dirty="0"/>
              <a:t> </a:t>
            </a:r>
            <a:r>
              <a:rPr lang="en-US" sz="2800" dirty="0" err="1"/>
              <a:t>pasar</a:t>
            </a:r>
            <a:r>
              <a:rPr lang="en-US" sz="2800" dirty="0"/>
              <a:t> (</a:t>
            </a:r>
            <a:r>
              <a:rPr lang="en-US" sz="2800" dirty="0" err="1"/>
              <a:t>segmen</a:t>
            </a:r>
            <a:r>
              <a:rPr lang="en-US" sz="2800" dirty="0"/>
              <a:t> </a:t>
            </a:r>
            <a:r>
              <a:rPr lang="en-US" sz="2800" dirty="0" err="1"/>
              <a:t>pasar</a:t>
            </a:r>
            <a:r>
              <a:rPr lang="en-US" sz="2800" dirty="0"/>
              <a:t>, </a:t>
            </a:r>
            <a:r>
              <a:rPr lang="en-US" sz="2800" dirty="0" err="1"/>
              <a:t>saluran</a:t>
            </a:r>
            <a:r>
              <a:rPr lang="en-US" sz="2800" dirty="0"/>
              <a:t> </a:t>
            </a:r>
            <a:r>
              <a:rPr lang="en-US" sz="2800" dirty="0" err="1"/>
              <a:t>distribusi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Produktivitas</a:t>
            </a:r>
            <a:r>
              <a:rPr lang="en-US" sz="2800" dirty="0"/>
              <a:t> (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, </a:t>
            </a:r>
            <a:r>
              <a:rPr lang="en-US" sz="2800" dirty="0" err="1"/>
              <a:t>mesin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peralatan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Sumberdaya</a:t>
            </a:r>
            <a:r>
              <a:rPr lang="en-US" sz="2800" dirty="0"/>
              <a:t> </a:t>
            </a:r>
            <a:r>
              <a:rPr lang="en-US" sz="2800" dirty="0" err="1"/>
              <a:t>pisik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keuangan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Profitabilitas</a:t>
            </a:r>
            <a:r>
              <a:rPr lang="en-US" sz="2800" dirty="0"/>
              <a:t> (</a:t>
            </a:r>
            <a:r>
              <a:rPr lang="en-US" sz="2800" dirty="0" err="1"/>
              <a:t>kekuatan</a:t>
            </a:r>
            <a:r>
              <a:rPr lang="en-US" sz="2800" dirty="0"/>
              <a:t> </a:t>
            </a:r>
            <a:r>
              <a:rPr lang="en-US" sz="2800" dirty="0" err="1"/>
              <a:t>keuangan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Inovasi</a:t>
            </a:r>
            <a:r>
              <a:rPr lang="en-US" sz="2800" dirty="0"/>
              <a:t> (</a:t>
            </a:r>
            <a:r>
              <a:rPr lang="en-US" sz="2800" dirty="0" err="1"/>
              <a:t>mengembangkan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Prestasi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manajer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Prestasi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sikap</a:t>
            </a:r>
            <a:r>
              <a:rPr lang="en-US" sz="2800" dirty="0"/>
              <a:t> </a:t>
            </a:r>
            <a:r>
              <a:rPr lang="en-US" sz="2800" dirty="0" err="1"/>
              <a:t>karyawan</a:t>
            </a:r>
            <a:r>
              <a:rPr lang="en-US" sz="2800" dirty="0"/>
              <a:t> (</a:t>
            </a:r>
            <a:r>
              <a:rPr lang="en-US" sz="2800" dirty="0" err="1"/>
              <a:t>semangat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Tanggung</a:t>
            </a:r>
            <a:r>
              <a:rPr lang="en-US" sz="2800" dirty="0"/>
              <a:t> </a:t>
            </a:r>
            <a:r>
              <a:rPr lang="en-US" sz="2800" dirty="0" err="1"/>
              <a:t>jawab</a:t>
            </a:r>
            <a:r>
              <a:rPr lang="en-US" sz="2800" dirty="0"/>
              <a:t> </a:t>
            </a:r>
            <a:r>
              <a:rPr lang="en-US" sz="2800" dirty="0" err="1"/>
              <a:t>sosial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publik</a:t>
            </a:r>
            <a:endParaRPr lang="en-US" sz="28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550"/>
            <a:ext cx="914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0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Perumusan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, </a:t>
            </a:r>
            <a:r>
              <a:rPr lang="en-US" dirty="0" err="1"/>
              <a:t>mempertimbangkan</a:t>
            </a:r>
            <a:endParaRPr 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96200" cy="4343400"/>
          </a:xfrm>
        </p:spPr>
        <p:txBody>
          <a:bodyPr/>
          <a:lstStyle/>
          <a:p>
            <a:pPr marL="712788" indent="-712788"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hendaknya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individu-individu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tujuan</a:t>
            </a:r>
            <a:endParaRPr lang="en-US" dirty="0"/>
          </a:p>
          <a:p>
            <a:pPr marL="712788" indent="-712788"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 err="1"/>
              <a:t>Hendaknya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puncak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menurunkan</a:t>
            </a:r>
            <a:r>
              <a:rPr lang="en-US" dirty="0"/>
              <a:t> </a:t>
            </a:r>
            <a:r>
              <a:rPr lang="en-US" dirty="0" err="1"/>
              <a:t>tujuan-tujuan</a:t>
            </a:r>
            <a:r>
              <a:rPr lang="en-US" dirty="0"/>
              <a:t> pd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bawah</a:t>
            </a:r>
            <a:endParaRPr lang="en-US" dirty="0"/>
          </a:p>
          <a:p>
            <a:pPr marL="712788" indent="-712788"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realistik</a:t>
            </a:r>
            <a:r>
              <a:rPr lang="en-US" dirty="0"/>
              <a:t>, </a:t>
            </a:r>
            <a:r>
              <a:rPr lang="en-US" dirty="0" err="1"/>
              <a:t>diselaraskan</a:t>
            </a:r>
            <a:r>
              <a:rPr lang="en-US" dirty="0"/>
              <a:t> </a:t>
            </a:r>
            <a:r>
              <a:rPr lang="en-US" dirty="0" err="1"/>
              <a:t>dgn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internal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550"/>
            <a:ext cx="914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696200" cy="12192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Perumusan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, </a:t>
            </a:r>
            <a:r>
              <a:rPr lang="en-US" dirty="0" err="1" smtClean="0"/>
              <a:t>mempertimbangkan</a:t>
            </a:r>
            <a:r>
              <a:rPr lang="en-US" dirty="0" smtClean="0"/>
              <a:t> (</a:t>
            </a:r>
            <a:r>
              <a:rPr lang="en-US" dirty="0" err="1" smtClean="0"/>
              <a:t>Lanj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857364"/>
            <a:ext cx="7696200" cy="4343400"/>
          </a:xfrm>
        </p:spPr>
        <p:txBody>
          <a:bodyPr>
            <a:normAutofit/>
          </a:bodyPr>
          <a:lstStyle/>
          <a:p>
            <a:pPr marL="620713" indent="-620713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dirty="0" err="1" smtClean="0"/>
              <a:t>Spesifik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terukur</a:t>
            </a:r>
            <a:r>
              <a:rPr lang="en-US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misalanya</a:t>
            </a:r>
            <a:r>
              <a:rPr lang="en-US" sz="2800" dirty="0" smtClean="0"/>
              <a:t> </a:t>
            </a:r>
            <a:r>
              <a:rPr lang="en-US" sz="2800" dirty="0" err="1" smtClean="0"/>
              <a:t>naik</a:t>
            </a:r>
            <a:r>
              <a:rPr lang="en-US" sz="2800" dirty="0" smtClean="0"/>
              <a:t> </a:t>
            </a:r>
            <a:r>
              <a:rPr lang="en-US" sz="2800" dirty="0" smtClean="0"/>
              <a:t>5%)</a:t>
            </a:r>
          </a:p>
          <a:p>
            <a:pPr marL="620713" indent="-620713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dirty="0" err="1" smtClean="0"/>
              <a:t>Jangka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 yang </a:t>
            </a:r>
            <a:r>
              <a:rPr lang="en-US" sz="2800" dirty="0" err="1" smtClean="0"/>
              <a:t>pasti</a:t>
            </a:r>
            <a:r>
              <a:rPr lang="en-US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waktu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620713" indent="-620713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dirty="0" err="1" smtClean="0"/>
              <a:t>Pilihan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kejelasan</a:t>
            </a:r>
            <a:r>
              <a:rPr lang="en-US" sz="2800" dirty="0" smtClean="0"/>
              <a:t> (</a:t>
            </a:r>
            <a:r>
              <a:rPr lang="en-US" sz="2800" dirty="0" err="1" smtClean="0"/>
              <a:t>memusatkan</a:t>
            </a:r>
            <a:r>
              <a:rPr lang="en-US" sz="2800" dirty="0" smtClean="0"/>
              <a:t> </a:t>
            </a:r>
            <a:r>
              <a:rPr lang="en-US" sz="2800" dirty="0" err="1" smtClean="0"/>
              <a:t>sdm</a:t>
            </a:r>
            <a:r>
              <a:rPr lang="en-US" sz="2800" dirty="0" smtClean="0"/>
              <a:t>)</a:t>
            </a:r>
          </a:p>
          <a:p>
            <a:pPr marL="620713" indent="-620713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dirty="0" err="1" smtClean="0"/>
              <a:t>Menantang</a:t>
            </a:r>
            <a:r>
              <a:rPr lang="en-US" sz="2800" dirty="0" smtClean="0"/>
              <a:t> </a:t>
            </a:r>
            <a:r>
              <a:rPr lang="en-US" sz="2800" dirty="0" err="1" smtClean="0"/>
              <a:t>tapi</a:t>
            </a:r>
            <a:r>
              <a:rPr lang="en-US" sz="2800" dirty="0" smtClean="0"/>
              <a:t> </a:t>
            </a:r>
            <a:r>
              <a:rPr lang="en-US" sz="2800" dirty="0" err="1" smtClean="0"/>
              <a:t>realistis</a:t>
            </a:r>
            <a:r>
              <a:rPr lang="en-US" sz="2800" dirty="0" smtClean="0"/>
              <a:t> (</a:t>
            </a:r>
            <a:r>
              <a:rPr lang="en-US" sz="2800" dirty="0" err="1" smtClean="0"/>
              <a:t>motivasi</a:t>
            </a:r>
            <a:r>
              <a:rPr lang="en-US" sz="2800" dirty="0" smtClean="0"/>
              <a:t> </a:t>
            </a:r>
            <a:r>
              <a:rPr lang="en-US" sz="2800" dirty="0" err="1" smtClean="0"/>
              <a:t>karyawan</a:t>
            </a:r>
            <a:r>
              <a:rPr lang="en-US" sz="2800" dirty="0" smtClean="0"/>
              <a:t>)</a:t>
            </a:r>
          </a:p>
          <a:p>
            <a:pPr marL="620713" indent="-620713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800" dirty="0" err="1" smtClean="0"/>
              <a:t>Dikaitkan</a:t>
            </a:r>
            <a:r>
              <a:rPr lang="en-US" sz="2800" dirty="0" smtClean="0"/>
              <a:t> </a:t>
            </a:r>
            <a:r>
              <a:rPr lang="en-US" sz="2800" dirty="0" err="1" smtClean="0"/>
              <a:t>dgn</a:t>
            </a:r>
            <a:r>
              <a:rPr lang="en-US" sz="2800" dirty="0" smtClean="0"/>
              <a:t> </a:t>
            </a:r>
            <a:r>
              <a:rPr lang="en-US" sz="2800" dirty="0" err="1" smtClean="0"/>
              <a:t>imbalan</a:t>
            </a:r>
            <a:r>
              <a:rPr lang="en-US" sz="2800" dirty="0" smtClean="0"/>
              <a:t> (</a:t>
            </a:r>
            <a:r>
              <a:rPr lang="en-US" sz="2800" dirty="0" err="1" smtClean="0"/>
              <a:t>hub.pencapaian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penghargaan</a:t>
            </a:r>
            <a:r>
              <a:rPr lang="en-US" sz="2800" dirty="0" smtClean="0"/>
              <a:t>)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550"/>
            <a:ext cx="914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/>
      <p:bldP spid="10240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0"/>
            <a:ext cx="8001024" cy="1143000"/>
          </a:xfrm>
        </p:spPr>
        <p:txBody>
          <a:bodyPr>
            <a:normAutofit fontScale="90000"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4000" dirty="0" err="1" smtClean="0"/>
              <a:t>MERUMUSKAN</a:t>
            </a:r>
            <a:r>
              <a:rPr lang="en-US" sz="4000" dirty="0" smtClean="0"/>
              <a:t>  </a:t>
            </a:r>
            <a:r>
              <a:rPr lang="en-US" sz="4000" dirty="0" err="1" smtClean="0"/>
              <a:t>KEADAAN</a:t>
            </a:r>
            <a:r>
              <a:rPr lang="en-US" sz="4000" dirty="0" smtClean="0"/>
              <a:t> </a:t>
            </a:r>
            <a:r>
              <a:rPr lang="en-US" sz="4000" dirty="0" err="1" smtClean="0"/>
              <a:t>SAAT</a:t>
            </a:r>
            <a:r>
              <a:rPr lang="en-US" sz="4000" dirty="0" smtClean="0"/>
              <a:t> </a:t>
            </a:r>
            <a:r>
              <a:rPr lang="en-US" sz="4000" dirty="0" err="1" smtClean="0"/>
              <a:t>INI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SDM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r>
              <a:rPr lang="en-US" dirty="0" smtClean="0"/>
              <a:t>, </a:t>
            </a:r>
            <a:r>
              <a:rPr lang="en-US" dirty="0" err="1" smtClean="0"/>
              <a:t>Finansial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Mencerminkan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05550"/>
            <a:ext cx="914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4290"/>
            <a:ext cx="8229600" cy="857256"/>
          </a:xfrm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 err="1" smtClean="0"/>
              <a:t>IDENTIFIKASI</a:t>
            </a:r>
            <a:r>
              <a:rPr lang="en-US" sz="3200" dirty="0" smtClean="0"/>
              <a:t>  </a:t>
            </a:r>
            <a:r>
              <a:rPr lang="en-US" sz="3200" dirty="0" err="1" smtClean="0"/>
              <a:t>KEMUDAHAN</a:t>
            </a:r>
            <a:r>
              <a:rPr lang="en-US" sz="3200" dirty="0" smtClean="0"/>
              <a:t>  DAN </a:t>
            </a:r>
            <a:r>
              <a:rPr lang="en-US" sz="3200" dirty="0" err="1" smtClean="0"/>
              <a:t>HAMBATAN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hambatan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kendala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05550"/>
            <a:ext cx="914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Tipe Utama Rencana (Lamp.2)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AutoNum type="alphaUcPeriod"/>
            </a:pPr>
            <a:r>
              <a:rPr lang="en-US" dirty="0" err="1"/>
              <a:t>Rencana-rencana</a:t>
            </a:r>
            <a:r>
              <a:rPr lang="en-US" dirty="0"/>
              <a:t> </a:t>
            </a:r>
            <a:r>
              <a:rPr lang="en-US" dirty="0" err="1"/>
              <a:t>Strategik</a:t>
            </a:r>
            <a:r>
              <a:rPr lang="en-US" dirty="0"/>
              <a:t> </a:t>
            </a:r>
            <a:r>
              <a:rPr lang="en-US" i="1" dirty="0"/>
              <a:t>(Strategic Plans)</a:t>
            </a:r>
          </a:p>
          <a:p>
            <a:pPr marL="571500" indent="-571500">
              <a:buFont typeface="Wingdings" pitchFamily="2" charset="2"/>
              <a:buAutoNum type="alphaUcPeriod"/>
            </a:pPr>
            <a:r>
              <a:rPr lang="en-US" dirty="0" err="1"/>
              <a:t>Rencana-rencana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i="1" dirty="0"/>
              <a:t>(Operational Plans)</a:t>
            </a:r>
          </a:p>
          <a:p>
            <a:pPr marL="571500" indent="-571500">
              <a:buFont typeface="Wingdings" pitchFamily="2" charset="2"/>
              <a:buNone/>
            </a:pPr>
            <a:r>
              <a:rPr lang="en-US"/>
              <a:t>	</a:t>
            </a:r>
            <a:endParaRPr lang="en-US" i="1" dirty="0"/>
          </a:p>
          <a:p>
            <a:pPr marL="571500" indent="-571500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550"/>
            <a:ext cx="914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532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Dlm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Perencanaan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manajer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memutuskan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endParaRPr lang="en-US" dirty="0" smtClean="0"/>
          </a:p>
          <a:p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melakukannya</a:t>
            </a:r>
            <a:endParaRPr lang="en-US" dirty="0" smtClean="0"/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melakukannya</a:t>
            </a:r>
            <a:endParaRPr lang="en-US" dirty="0" smtClean="0"/>
          </a:p>
          <a:p>
            <a:r>
              <a:rPr lang="en-US" dirty="0" err="1" smtClean="0"/>
              <a:t>Siapa</a:t>
            </a:r>
            <a:r>
              <a:rPr lang="en-US" dirty="0" smtClean="0"/>
              <a:t> yang </a:t>
            </a:r>
            <a:r>
              <a:rPr lang="en-US" dirty="0" err="1" smtClean="0"/>
              <a:t>melakukannya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05550"/>
            <a:ext cx="914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600" b="1">
                <a:latin typeface="Comic Sans MS" pitchFamily="66" charset="0"/>
              </a:rPr>
              <a:t>Perbedaan Perencanaan Strategik dan Perencanaan Operasional</a:t>
            </a:r>
          </a:p>
        </p:txBody>
      </p:sp>
      <p:graphicFrame>
        <p:nvGraphicFramePr>
          <p:cNvPr id="61477" name="Group 37"/>
          <p:cNvGraphicFramePr>
            <a:graphicFrameLocks noGrp="1"/>
          </p:cNvGraphicFramePr>
          <p:nvPr>
            <p:ph type="tbl" idx="1"/>
          </p:nvPr>
        </p:nvGraphicFramePr>
        <p:xfrm>
          <a:off x="457200" y="1371600"/>
          <a:ext cx="8229600" cy="4875530"/>
        </p:xfrm>
        <a:graphic>
          <a:graphicData uri="http://schemas.openxmlformats.org/drawingml/2006/table">
            <a:tbl>
              <a:tblPr/>
              <a:tblGrid>
                <a:gridCol w="1676400"/>
                <a:gridCol w="3276600"/>
                <a:gridCol w="32766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Perencanaan Operasional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Perencanaan Strategik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Pusat Bahasan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Masalah pengoperasian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Kelangsungan dan pengembangan Jk. Panjang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7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Sasaran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Laba Sekarang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Laba di waktu yad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Batasan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Lingkungan sumber daya Sekarang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Lingkungan Sumber daya yad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550"/>
            <a:ext cx="914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 fontScale="90000"/>
          </a:bodyPr>
          <a:lstStyle/>
          <a:p>
            <a:r>
              <a:rPr lang="en-US" sz="3600" b="1">
                <a:latin typeface="Comic Sans MS" pitchFamily="66" charset="0"/>
              </a:rPr>
              <a:t>Perbedaan Perencanaan Strategik dan Perencanaan Operasional</a:t>
            </a:r>
          </a:p>
        </p:txBody>
      </p:sp>
      <p:graphicFrame>
        <p:nvGraphicFramePr>
          <p:cNvPr id="68644" name="Group 36"/>
          <p:cNvGraphicFramePr>
            <a:graphicFrameLocks noGrp="1"/>
          </p:cNvGraphicFramePr>
          <p:nvPr>
            <p:ph type="tbl" idx="1"/>
          </p:nvPr>
        </p:nvGraphicFramePr>
        <p:xfrm>
          <a:off x="457200" y="1371600"/>
          <a:ext cx="8229600" cy="4571048"/>
        </p:xfrm>
        <a:graphic>
          <a:graphicData uri="http://schemas.openxmlformats.org/drawingml/2006/table">
            <a:tbl>
              <a:tblPr/>
              <a:tblGrid>
                <a:gridCol w="1828800"/>
                <a:gridCol w="3124200"/>
                <a:gridCol w="32766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Hasil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yg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diperoleh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Efisiensi dan stabilitas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Pengembangan potensi mendatang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Informasi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Dunia bisnis sekarang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Kesempatan di waktu yad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7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Organisasi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Kepemimpinan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Birokrasi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stabil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Kewiraswastaan / Fleksibel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Mengilhami perubahan radikal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Pemecahan masalah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Berdsrkan pengalaman masa lalu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Resiko Rendah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Antisipasi, menemukan pendekatan-pendekatan baru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Resiko Tinggi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5550"/>
            <a:ext cx="914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RENCANA DALAM LINGKUNGAN YANG BERGEJOLAK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Rencana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Kontingensi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suatu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tindakan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dirancang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membantu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organisasi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merespon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secara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efektif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cepat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ketika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sebuah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organisasi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mengalami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suatu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peristiwa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terduga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memiliki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potensi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mempengaruhi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kondisi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keuangan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citra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bisnis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atau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potensi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pasar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suatu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perusahaan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rgbClr val="FFFF00"/>
                </a:solidFill>
              </a:rPr>
              <a:t>Pembuatan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skenario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langkah-langkah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mengamati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tren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peramalan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b="1" dirty="0" err="1" smtClean="0">
                <a:solidFill>
                  <a:srgbClr val="FFFF00"/>
                </a:solidFill>
              </a:rPr>
              <a:t>Perencanaan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Krisis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err="1" smtClean="0">
                <a:solidFill>
                  <a:schemeClr val="bg1"/>
                </a:solidFill>
              </a:rPr>
              <a:t>aktivitas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dilakukan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mencegah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krisis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cara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membangun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hubungan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stakeholder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05550"/>
            <a:ext cx="914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57430"/>
            <a:ext cx="8258204" cy="3214710"/>
          </a:xfr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1443038">
              <a:buNone/>
            </a:pPr>
            <a:r>
              <a:rPr lang="en-US" sz="6000" dirty="0" err="1" smtClean="0"/>
              <a:t>SAMPAI</a:t>
            </a:r>
            <a:r>
              <a:rPr lang="en-US" sz="6000" dirty="0" smtClean="0"/>
              <a:t> </a:t>
            </a:r>
            <a:r>
              <a:rPr lang="en-US" sz="6000" dirty="0" err="1" smtClean="0"/>
              <a:t>BERJUMPA</a:t>
            </a:r>
            <a:r>
              <a:rPr lang="en-US" sz="6000" dirty="0" smtClean="0"/>
              <a:t> </a:t>
            </a:r>
            <a:r>
              <a:rPr lang="en-US" sz="6000" dirty="0" err="1" smtClean="0"/>
              <a:t>MINGGU</a:t>
            </a:r>
            <a:r>
              <a:rPr lang="en-US" sz="6000" dirty="0" smtClean="0"/>
              <a:t> </a:t>
            </a:r>
            <a:r>
              <a:rPr lang="en-US" sz="6000" dirty="0" err="1" smtClean="0"/>
              <a:t>DEPAN</a:t>
            </a:r>
            <a:endParaRPr lang="en-US" sz="6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err="1" smtClean="0"/>
              <a:t>SEKIAN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Pengenalan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Tujuan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Rencana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Tujuan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i="1" dirty="0">
                <a:solidFill>
                  <a:srgbClr val="002060"/>
                </a:solidFill>
              </a:rPr>
              <a:t>(</a:t>
            </a:r>
            <a:r>
              <a:rPr lang="en-US" b="1" i="1" dirty="0" smtClean="0">
                <a:solidFill>
                  <a:srgbClr val="002060"/>
                </a:solidFill>
              </a:rPr>
              <a:t>goal) </a:t>
            </a:r>
            <a:r>
              <a:rPr lang="en-US" dirty="0" err="1" smtClean="0">
                <a:solidFill>
                  <a:srgbClr val="002060"/>
                </a:solidFill>
              </a:rPr>
              <a:t>adalah</a:t>
            </a:r>
            <a:r>
              <a:rPr lang="en-US" i="1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kondisi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masa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depan</a:t>
            </a:r>
            <a:r>
              <a:rPr lang="en-US" dirty="0" smtClean="0">
                <a:solidFill>
                  <a:srgbClr val="002060"/>
                </a:solidFill>
              </a:rPr>
              <a:t> yang </a:t>
            </a:r>
            <a:r>
              <a:rPr lang="en-US" dirty="0" err="1" smtClean="0">
                <a:solidFill>
                  <a:srgbClr val="002060"/>
                </a:solidFill>
              </a:rPr>
              <a:t>diinginkan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coba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diwujudkan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oleh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perusahaan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b="1" dirty="0" err="1">
                <a:solidFill>
                  <a:srgbClr val="002060"/>
                </a:solidFill>
              </a:rPr>
              <a:t>Rencana</a:t>
            </a:r>
            <a:r>
              <a:rPr lang="en-US" b="1" dirty="0">
                <a:solidFill>
                  <a:srgbClr val="002060"/>
                </a:solidFill>
              </a:rPr>
              <a:t> (</a:t>
            </a:r>
            <a:r>
              <a:rPr lang="en-US" b="1" i="1" dirty="0" smtClean="0">
                <a:solidFill>
                  <a:srgbClr val="002060"/>
                </a:solidFill>
              </a:rPr>
              <a:t>plan</a:t>
            </a:r>
            <a:r>
              <a:rPr lang="en-US" b="1" dirty="0" smtClean="0">
                <a:solidFill>
                  <a:srgbClr val="002060"/>
                </a:solidFill>
              </a:rPr>
              <a:t>) </a:t>
            </a:r>
            <a:r>
              <a:rPr lang="en-US" dirty="0" err="1">
                <a:solidFill>
                  <a:srgbClr val="002060"/>
                </a:solidFill>
              </a:rPr>
              <a:t>adalah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segala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bentuk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konsep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dokumentasi</a:t>
            </a:r>
            <a:r>
              <a:rPr lang="en-US" dirty="0" smtClean="0">
                <a:solidFill>
                  <a:srgbClr val="002060"/>
                </a:solidFill>
              </a:rPr>
              <a:t> (blue print) yang </a:t>
            </a:r>
            <a:r>
              <a:rPr lang="en-US" dirty="0" err="1" smtClean="0">
                <a:solidFill>
                  <a:srgbClr val="002060"/>
                </a:solidFill>
              </a:rPr>
              <a:t>digunakan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untuk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mencapai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tujuan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dan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mengalokasikan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sumber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daya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waktu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tugas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serta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tindakan</a:t>
            </a:r>
            <a:r>
              <a:rPr lang="en-US" dirty="0" smtClean="0">
                <a:solidFill>
                  <a:srgbClr val="002060"/>
                </a:solidFill>
              </a:rPr>
              <a:t> yang lain yang </a:t>
            </a:r>
            <a:r>
              <a:rPr lang="en-US" dirty="0" err="1" smtClean="0">
                <a:solidFill>
                  <a:srgbClr val="002060"/>
                </a:solidFill>
              </a:rPr>
              <a:t>diperlukan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05550"/>
            <a:ext cx="914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 sz="2800" dirty="0" err="1" smtClean="0"/>
              <a:t>Perencanaan</a:t>
            </a:r>
            <a:r>
              <a:rPr lang="en-US" sz="2800" dirty="0" smtClean="0"/>
              <a:t> </a:t>
            </a:r>
            <a:r>
              <a:rPr lang="en-US" sz="2800" dirty="0" err="1" smtClean="0"/>
              <a:t>menyebabkan</a:t>
            </a:r>
            <a:r>
              <a:rPr lang="en-US" sz="2800" dirty="0" smtClean="0"/>
              <a:t> </a:t>
            </a:r>
            <a:r>
              <a:rPr lang="en-US" sz="2800" dirty="0" err="1" smtClean="0"/>
              <a:t>aktivitas-aktivitas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teratur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tujuan</a:t>
            </a:r>
            <a:r>
              <a:rPr lang="en-US" sz="2800" dirty="0" smtClean="0"/>
              <a:t> </a:t>
            </a:r>
            <a:r>
              <a:rPr lang="en-US" sz="2800" dirty="0" err="1" smtClean="0"/>
              <a:t>tertentu</a:t>
            </a:r>
            <a:r>
              <a:rPr lang="en-US" sz="2800" dirty="0" smtClean="0"/>
              <a:t>;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800" dirty="0" err="1" smtClean="0"/>
              <a:t>Perencanaan</a:t>
            </a:r>
            <a:r>
              <a:rPr lang="en-US" sz="2800" dirty="0" smtClean="0"/>
              <a:t> </a:t>
            </a:r>
            <a:r>
              <a:rPr lang="en-US" sz="2800" dirty="0" err="1" smtClean="0"/>
              <a:t>menyebabkan</a:t>
            </a:r>
            <a:r>
              <a:rPr lang="en-US" sz="2800" dirty="0" smtClean="0"/>
              <a:t> </a:t>
            </a:r>
            <a:r>
              <a:rPr lang="en-US" sz="2800" dirty="0" err="1" smtClean="0"/>
              <a:t>pekerjaan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produktif</a:t>
            </a:r>
            <a:r>
              <a:rPr lang="en-US" sz="2800" dirty="0" smtClean="0"/>
              <a:t> </a:t>
            </a:r>
            <a:r>
              <a:rPr lang="en-US" sz="2800" dirty="0" err="1" smtClean="0"/>
              <a:t>dihilangkan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diperkecil</a:t>
            </a:r>
            <a:r>
              <a:rPr lang="en-US" sz="2800" dirty="0" smtClean="0"/>
              <a:t>; </a:t>
            </a:r>
            <a:endParaRPr lang="en-US" sz="2800" dirty="0" smtClean="0"/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800" dirty="0" err="1" smtClean="0"/>
              <a:t>Perencanaan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alat</a:t>
            </a:r>
            <a:r>
              <a:rPr lang="en-US" sz="2800" dirty="0" smtClean="0"/>
              <a:t> </a:t>
            </a:r>
            <a:r>
              <a:rPr lang="en-US" sz="2800" dirty="0" err="1" smtClean="0"/>
              <a:t>pengukur</a:t>
            </a:r>
            <a:r>
              <a:rPr lang="en-US" sz="2800" dirty="0" smtClean="0"/>
              <a:t> </a:t>
            </a:r>
            <a:r>
              <a:rPr lang="en-US" sz="2800" dirty="0" err="1" smtClean="0"/>
              <a:t>hasil-hasil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dicapai</a:t>
            </a:r>
            <a:r>
              <a:rPr lang="en-US" sz="2800" dirty="0" smtClean="0"/>
              <a:t>; 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800" dirty="0" err="1" smtClean="0"/>
              <a:t>Memungkinkan</a:t>
            </a:r>
            <a:r>
              <a:rPr lang="en-US" sz="2800" dirty="0" smtClean="0"/>
              <a:t> </a:t>
            </a:r>
            <a:r>
              <a:rPr lang="en-US" sz="2800" dirty="0" err="1" smtClean="0"/>
              <a:t>manajer</a:t>
            </a:r>
            <a:r>
              <a:rPr lang="en-US" sz="2800" dirty="0" smtClean="0"/>
              <a:t> </a:t>
            </a:r>
            <a:r>
              <a:rPr lang="en-US" sz="2800" dirty="0" err="1" smtClean="0"/>
              <a:t>memahami</a:t>
            </a:r>
            <a:r>
              <a:rPr lang="en-US" sz="2800" dirty="0" smtClean="0"/>
              <a:t> </a:t>
            </a:r>
            <a:r>
              <a:rPr lang="en-US" sz="2800" dirty="0" err="1" smtClean="0"/>
              <a:t>keseluruhan</a:t>
            </a:r>
            <a:r>
              <a:rPr lang="en-US" sz="2800" dirty="0" smtClean="0"/>
              <a:t> </a:t>
            </a:r>
            <a:r>
              <a:rPr lang="en-US" sz="2800" dirty="0" err="1" smtClean="0"/>
              <a:t>gambaran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jelas</a:t>
            </a:r>
            <a:endParaRPr lang="en-US" sz="2800" dirty="0" smtClean="0"/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800" dirty="0" err="1" smtClean="0"/>
              <a:t>Membantu</a:t>
            </a:r>
            <a:r>
              <a:rPr lang="en-US" sz="2800" dirty="0" smtClean="0"/>
              <a:t> </a:t>
            </a:r>
            <a:r>
              <a:rPr lang="en-US" sz="2800" dirty="0" err="1" smtClean="0"/>
              <a:t>penempatan</a:t>
            </a:r>
            <a:r>
              <a:rPr lang="en-US" sz="2800" dirty="0" smtClean="0"/>
              <a:t> </a:t>
            </a:r>
            <a:r>
              <a:rPr lang="en-US" sz="2800" dirty="0" err="1" smtClean="0"/>
              <a:t>tanggung</a:t>
            </a:r>
            <a:r>
              <a:rPr lang="en-US" sz="2800" dirty="0" smtClean="0"/>
              <a:t> </a:t>
            </a:r>
            <a:r>
              <a:rPr lang="en-US" sz="2800" dirty="0" err="1" smtClean="0"/>
              <a:t>jawab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tepat</a:t>
            </a:r>
            <a:endParaRPr lang="en-US" sz="28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 (</a:t>
            </a:r>
            <a:r>
              <a:rPr lang="en-US" dirty="0" err="1" smtClean="0"/>
              <a:t>lanj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 startAt="6"/>
            </a:pP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utk</a:t>
            </a:r>
            <a:r>
              <a:rPr lang="en-US" dirty="0" smtClean="0"/>
              <a:t> </a:t>
            </a:r>
            <a:r>
              <a:rPr lang="en-US" dirty="0" err="1" smtClean="0"/>
              <a:t>beroperasi</a:t>
            </a:r>
            <a:endParaRPr lang="en-US" dirty="0" smtClean="0"/>
          </a:p>
          <a:p>
            <a:pPr marL="571500" indent="-571500">
              <a:buFont typeface="+mj-lt"/>
              <a:buAutoNum type="arabicPeriod" startAt="6"/>
            </a:pP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dlm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koordinasi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endParaRPr lang="en-US" dirty="0" smtClean="0"/>
          </a:p>
          <a:p>
            <a:pPr marL="571500" indent="-571500">
              <a:buFont typeface="+mj-lt"/>
              <a:buAutoNum type="arabicPeriod" startAt="6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, </a:t>
            </a:r>
            <a:r>
              <a:rPr lang="en-US" dirty="0" err="1" smtClean="0"/>
              <a:t>terperinci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dipahami</a:t>
            </a:r>
            <a:endParaRPr lang="en-US" dirty="0" smtClean="0"/>
          </a:p>
          <a:p>
            <a:pPr marL="571500" indent="-571500">
              <a:buFont typeface="+mj-lt"/>
              <a:buAutoNum type="arabicPeriod" startAt="6"/>
            </a:pPr>
            <a:r>
              <a:rPr lang="en-US" dirty="0" err="1" smtClean="0"/>
              <a:t>Menghemat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, </a:t>
            </a:r>
            <a:r>
              <a:rPr lang="en-US" dirty="0" err="1" smtClean="0"/>
              <a:t>usaha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dana</a:t>
            </a:r>
            <a:endParaRPr lang="en-US" dirty="0" smtClean="0"/>
          </a:p>
          <a:p>
            <a:pPr marL="571500" indent="-571500">
              <a:buFont typeface="Wingdings" pitchFamily="2" charset="2"/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05550"/>
            <a:ext cx="914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90550" indent="-5905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500" dirty="0" err="1"/>
              <a:t>Pekerjaan</a:t>
            </a:r>
            <a:r>
              <a:rPr lang="en-US" sz="2500" dirty="0"/>
              <a:t> </a:t>
            </a:r>
            <a:r>
              <a:rPr lang="en-US" sz="2500" dirty="0" err="1"/>
              <a:t>yg</a:t>
            </a:r>
            <a:r>
              <a:rPr lang="en-US" sz="2500" dirty="0"/>
              <a:t> </a:t>
            </a:r>
            <a:r>
              <a:rPr lang="en-US" sz="2500" dirty="0" err="1"/>
              <a:t>tercakup</a:t>
            </a:r>
            <a:r>
              <a:rPr lang="en-US" sz="2500" dirty="0"/>
              <a:t> </a:t>
            </a:r>
            <a:r>
              <a:rPr lang="en-US" sz="2500" dirty="0" err="1"/>
              <a:t>dlm</a:t>
            </a:r>
            <a:r>
              <a:rPr lang="en-US" sz="2500" dirty="0"/>
              <a:t> </a:t>
            </a:r>
            <a:r>
              <a:rPr lang="en-US" sz="2500" dirty="0" err="1"/>
              <a:t>perencanaan</a:t>
            </a:r>
            <a:r>
              <a:rPr lang="en-US" sz="2500" dirty="0"/>
              <a:t> </a:t>
            </a:r>
            <a:r>
              <a:rPr lang="en-US" sz="2500" dirty="0" err="1"/>
              <a:t>mungkin</a:t>
            </a:r>
            <a:r>
              <a:rPr lang="en-US" sz="2500" dirty="0"/>
              <a:t> </a:t>
            </a:r>
            <a:r>
              <a:rPr lang="en-US" sz="2500" dirty="0" err="1"/>
              <a:t>berlebihan</a:t>
            </a:r>
            <a:r>
              <a:rPr lang="en-US" sz="2500" dirty="0"/>
              <a:t> pd </a:t>
            </a:r>
            <a:r>
              <a:rPr lang="en-US" sz="2500" dirty="0" err="1"/>
              <a:t>kontribusi</a:t>
            </a:r>
            <a:r>
              <a:rPr lang="en-US" sz="2500" dirty="0"/>
              <a:t> </a:t>
            </a:r>
            <a:r>
              <a:rPr lang="en-US" sz="2500" dirty="0" err="1" smtClean="0"/>
              <a:t>nyata</a:t>
            </a:r>
            <a:endParaRPr lang="en-US" sz="2500" dirty="0" smtClean="0"/>
          </a:p>
          <a:p>
            <a:pPr marL="590550" indent="-5905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500" dirty="0" err="1" smtClean="0"/>
              <a:t>Perencanaan</a:t>
            </a:r>
            <a:r>
              <a:rPr lang="en-US" sz="2500" dirty="0" smtClean="0"/>
              <a:t> </a:t>
            </a:r>
            <a:r>
              <a:rPr lang="en-US" sz="2500" dirty="0" err="1" smtClean="0"/>
              <a:t>mempunyai</a:t>
            </a:r>
            <a:r>
              <a:rPr lang="en-US" sz="2500" dirty="0" smtClean="0"/>
              <a:t> </a:t>
            </a:r>
            <a:r>
              <a:rPr lang="en-US" sz="2500" dirty="0" err="1" smtClean="0"/>
              <a:t>keterbatasan</a:t>
            </a:r>
            <a:r>
              <a:rPr lang="en-US" sz="2500" dirty="0" smtClean="0"/>
              <a:t> </a:t>
            </a:r>
            <a:r>
              <a:rPr lang="en-US" sz="2500" dirty="0" err="1" smtClean="0"/>
              <a:t>dalam</a:t>
            </a:r>
            <a:r>
              <a:rPr lang="en-US" sz="2500" dirty="0" smtClean="0"/>
              <a:t> </a:t>
            </a:r>
            <a:r>
              <a:rPr lang="en-US" sz="2500" dirty="0" err="1" smtClean="0"/>
              <a:t>hal</a:t>
            </a:r>
            <a:r>
              <a:rPr lang="en-US" sz="2500" dirty="0" smtClean="0"/>
              <a:t> </a:t>
            </a:r>
            <a:r>
              <a:rPr lang="en-US" sz="2500" dirty="0" err="1" smtClean="0"/>
              <a:t>ketepatan</a:t>
            </a:r>
            <a:r>
              <a:rPr lang="en-US" sz="2500" dirty="0" smtClean="0"/>
              <a:t> </a:t>
            </a:r>
            <a:r>
              <a:rPr lang="en-US" sz="2500" dirty="0" err="1" smtClean="0"/>
              <a:t>informasi</a:t>
            </a:r>
            <a:r>
              <a:rPr lang="en-US" sz="2500" dirty="0" smtClean="0"/>
              <a:t> </a:t>
            </a:r>
            <a:r>
              <a:rPr lang="en-US" sz="2500" dirty="0" err="1" smtClean="0"/>
              <a:t>dan</a:t>
            </a:r>
            <a:r>
              <a:rPr lang="en-US" sz="2500" dirty="0" smtClean="0"/>
              <a:t> </a:t>
            </a:r>
            <a:r>
              <a:rPr lang="en-US" sz="2500" dirty="0" err="1" smtClean="0"/>
              <a:t>fakta-fakta</a:t>
            </a:r>
            <a:r>
              <a:rPr lang="en-US" sz="2500" dirty="0" smtClean="0"/>
              <a:t> </a:t>
            </a:r>
            <a:r>
              <a:rPr lang="en-US" sz="2500" dirty="0" err="1" smtClean="0"/>
              <a:t>mengenai</a:t>
            </a:r>
            <a:r>
              <a:rPr lang="en-US" sz="2500" dirty="0" smtClean="0"/>
              <a:t> </a:t>
            </a:r>
            <a:r>
              <a:rPr lang="en-US" sz="2500" dirty="0" err="1" smtClean="0"/>
              <a:t>masa</a:t>
            </a:r>
            <a:r>
              <a:rPr lang="en-US" sz="2500" dirty="0" smtClean="0"/>
              <a:t> </a:t>
            </a:r>
            <a:r>
              <a:rPr lang="en-US" sz="2500" dirty="0" err="1" smtClean="0"/>
              <a:t>yag</a:t>
            </a:r>
            <a:r>
              <a:rPr lang="en-US" sz="2500" dirty="0" smtClean="0"/>
              <a:t> </a:t>
            </a:r>
            <a:r>
              <a:rPr lang="en-US" sz="2500" dirty="0" err="1" smtClean="0"/>
              <a:t>akan</a:t>
            </a:r>
            <a:r>
              <a:rPr lang="en-US" sz="2500" dirty="0" smtClean="0"/>
              <a:t> </a:t>
            </a:r>
            <a:r>
              <a:rPr lang="en-US" sz="2500" dirty="0" err="1" smtClean="0"/>
              <a:t>datang</a:t>
            </a:r>
            <a:r>
              <a:rPr lang="en-US" sz="2500" dirty="0" smtClean="0"/>
              <a:t>; </a:t>
            </a:r>
          </a:p>
          <a:p>
            <a:pPr marL="590550" indent="-5905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500" dirty="0" err="1" smtClean="0"/>
              <a:t>Perencanaan</a:t>
            </a:r>
            <a:r>
              <a:rPr lang="en-US" sz="2500" dirty="0" smtClean="0"/>
              <a:t> </a:t>
            </a:r>
            <a:r>
              <a:rPr lang="en-US" sz="2500" dirty="0" err="1" smtClean="0"/>
              <a:t>memiliki</a:t>
            </a:r>
            <a:r>
              <a:rPr lang="en-US" sz="2500" dirty="0" smtClean="0"/>
              <a:t> </a:t>
            </a:r>
            <a:r>
              <a:rPr lang="en-US" sz="2500" dirty="0" err="1" smtClean="0"/>
              <a:t>hambatan</a:t>
            </a:r>
            <a:r>
              <a:rPr lang="en-US" sz="2500" dirty="0" smtClean="0"/>
              <a:t> </a:t>
            </a:r>
            <a:r>
              <a:rPr lang="en-US" sz="2500" dirty="0" err="1" smtClean="0"/>
              <a:t>psikologis</a:t>
            </a:r>
            <a:r>
              <a:rPr lang="en-US" sz="2500" dirty="0" smtClean="0"/>
              <a:t>; </a:t>
            </a:r>
          </a:p>
          <a:p>
            <a:pPr marL="590550" indent="-5905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500" dirty="0" err="1" smtClean="0"/>
              <a:t>Perencanaan</a:t>
            </a:r>
            <a:r>
              <a:rPr lang="en-US" sz="2500" dirty="0" smtClean="0"/>
              <a:t> </a:t>
            </a:r>
            <a:r>
              <a:rPr lang="en-US" sz="2500" dirty="0" err="1"/>
              <a:t>mungkin</a:t>
            </a:r>
            <a:r>
              <a:rPr lang="en-US" sz="2500" dirty="0"/>
              <a:t> </a:t>
            </a:r>
            <a:r>
              <a:rPr lang="en-US" sz="2500" dirty="0" err="1"/>
              <a:t>terlalu</a:t>
            </a:r>
            <a:r>
              <a:rPr lang="en-US" sz="2500" dirty="0"/>
              <a:t> </a:t>
            </a:r>
            <a:r>
              <a:rPr lang="en-US" sz="2500" dirty="0" err="1"/>
              <a:t>membatasi</a:t>
            </a:r>
            <a:r>
              <a:rPr lang="en-US" sz="2500" dirty="0"/>
              <a:t> </a:t>
            </a:r>
            <a:r>
              <a:rPr lang="en-US" sz="2500" dirty="0" err="1"/>
              <a:t>manajemen</a:t>
            </a:r>
            <a:r>
              <a:rPr lang="en-US" sz="2500" dirty="0"/>
              <a:t> </a:t>
            </a:r>
            <a:r>
              <a:rPr lang="en-US" sz="2500" dirty="0" err="1"/>
              <a:t>utk</a:t>
            </a:r>
            <a:r>
              <a:rPr lang="en-US" sz="2500" dirty="0"/>
              <a:t> </a:t>
            </a:r>
            <a:r>
              <a:rPr lang="en-US" sz="2500" dirty="0" err="1"/>
              <a:t>berinisiatif</a:t>
            </a:r>
            <a:r>
              <a:rPr lang="en-US" sz="2500" dirty="0"/>
              <a:t>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dirty="0" err="1" smtClean="0"/>
              <a:t>berinovasi</a:t>
            </a:r>
            <a:endParaRPr lang="en-US" sz="2500" dirty="0"/>
          </a:p>
          <a:p>
            <a:pPr marL="590550" indent="-5905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500" dirty="0" err="1" smtClean="0"/>
              <a:t>Perencanaan</a:t>
            </a:r>
            <a:r>
              <a:rPr lang="en-US" sz="2500" dirty="0" smtClean="0"/>
              <a:t> </a:t>
            </a:r>
            <a:r>
              <a:rPr lang="en-US" sz="2500" dirty="0" err="1" smtClean="0"/>
              <a:t>menyumbat</a:t>
            </a:r>
            <a:r>
              <a:rPr lang="en-US" sz="2500" dirty="0" smtClean="0"/>
              <a:t> </a:t>
            </a:r>
            <a:r>
              <a:rPr lang="en-US" sz="2500" dirty="0" err="1" smtClean="0"/>
              <a:t>atau</a:t>
            </a:r>
            <a:r>
              <a:rPr lang="en-US" sz="2500" dirty="0" smtClean="0"/>
              <a:t> </a:t>
            </a:r>
            <a:r>
              <a:rPr lang="en-US" sz="2500" dirty="0" err="1" smtClean="0"/>
              <a:t>menghambat</a:t>
            </a:r>
            <a:r>
              <a:rPr lang="en-US" sz="2500" dirty="0" smtClean="0"/>
              <a:t> </a:t>
            </a:r>
            <a:r>
              <a:rPr lang="en-US" sz="2500" dirty="0" err="1" smtClean="0"/>
              <a:t>timbulnya</a:t>
            </a:r>
            <a:r>
              <a:rPr lang="en-US" sz="2500" dirty="0" smtClean="0"/>
              <a:t> </a:t>
            </a:r>
            <a:r>
              <a:rPr lang="en-US" sz="2500" dirty="0" err="1" smtClean="0"/>
              <a:t>inisiatif</a:t>
            </a:r>
            <a:r>
              <a:rPr lang="en-US" sz="2500" dirty="0" smtClean="0"/>
              <a:t>; </a:t>
            </a:r>
            <a:endParaRPr lang="en-US" sz="2500" dirty="0" smtClean="0"/>
          </a:p>
          <a:p>
            <a:pPr marL="590550" indent="-5905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500" dirty="0" err="1" smtClean="0"/>
              <a:t>Perencanaan</a:t>
            </a:r>
            <a:r>
              <a:rPr lang="en-US" sz="2500" dirty="0" smtClean="0"/>
              <a:t> </a:t>
            </a:r>
            <a:r>
              <a:rPr lang="en-US" sz="2500" dirty="0" err="1" smtClean="0"/>
              <a:t>menyebabkan</a:t>
            </a:r>
            <a:r>
              <a:rPr lang="en-US" sz="2500" dirty="0" smtClean="0"/>
              <a:t> </a:t>
            </a:r>
            <a:r>
              <a:rPr lang="en-US" sz="2500" dirty="0" err="1" smtClean="0"/>
              <a:t>terhambatnyatindakan-tindakan</a:t>
            </a:r>
            <a:r>
              <a:rPr lang="en-US" sz="2500" dirty="0" smtClean="0"/>
              <a:t> yang </a:t>
            </a:r>
            <a:r>
              <a:rPr lang="en-US" sz="2500" dirty="0" err="1" smtClean="0"/>
              <a:t>perlu</a:t>
            </a:r>
            <a:r>
              <a:rPr lang="en-US" sz="2500" dirty="0" smtClean="0"/>
              <a:t> </a:t>
            </a:r>
            <a:r>
              <a:rPr lang="en-US" sz="2500" dirty="0" err="1" smtClean="0"/>
              <a:t>diambil</a:t>
            </a:r>
            <a:r>
              <a:rPr lang="en-US" sz="2500" dirty="0" smtClean="0"/>
              <a:t>. </a:t>
            </a:r>
          </a:p>
          <a:p>
            <a:pPr marL="590550" indent="-590550">
              <a:lnSpc>
                <a:spcPct val="90000"/>
              </a:lnSpc>
              <a:buFont typeface="Wingdings" pitchFamily="2" charset="2"/>
              <a:buNone/>
            </a:pPr>
            <a:endParaRPr lang="en-US" sz="25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05550"/>
            <a:ext cx="914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Autofit/>
          </a:bodyPr>
          <a:lstStyle/>
          <a:p>
            <a:pPr algn="r"/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600" b="1" dirty="0" err="1" smtClean="0">
                <a:solidFill>
                  <a:srgbClr val="002060"/>
                </a:solidFill>
              </a:rPr>
              <a:t>Persyaratan</a:t>
            </a:r>
            <a:r>
              <a:rPr lang="en-US" sz="3600" b="1" dirty="0" smtClean="0">
                <a:solidFill>
                  <a:srgbClr val="002060"/>
                </a:solidFill>
              </a:rPr>
              <a:t> </a:t>
            </a:r>
            <a:r>
              <a:rPr lang="en-US" sz="3600" b="1" dirty="0" err="1">
                <a:solidFill>
                  <a:srgbClr val="002060"/>
                </a:solidFill>
              </a:rPr>
              <a:t>Perencanaan</a:t>
            </a:r>
            <a:r>
              <a:rPr lang="en-US" sz="3600" b="1" dirty="0">
                <a:solidFill>
                  <a:srgbClr val="002060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05400"/>
          </a:xfrm>
        </p:spPr>
        <p:txBody>
          <a:bodyPr>
            <a:noAutofit/>
          </a:bodyPr>
          <a:lstStyle/>
          <a:p>
            <a:r>
              <a:rPr lang="en-US" sz="2100" b="1" i="1" dirty="0" err="1">
                <a:solidFill>
                  <a:srgbClr val="002060"/>
                </a:solidFill>
              </a:rPr>
              <a:t>Faktual</a:t>
            </a:r>
            <a:r>
              <a:rPr lang="en-US" sz="2100" b="1" i="1" dirty="0">
                <a:solidFill>
                  <a:srgbClr val="002060"/>
                </a:solidFill>
              </a:rPr>
              <a:t> </a:t>
            </a:r>
            <a:r>
              <a:rPr lang="en-US" sz="2100" b="1" i="1" dirty="0" err="1">
                <a:solidFill>
                  <a:srgbClr val="002060"/>
                </a:solidFill>
              </a:rPr>
              <a:t>Atau</a:t>
            </a:r>
            <a:r>
              <a:rPr lang="en-US" sz="2100" b="1" i="1" dirty="0">
                <a:solidFill>
                  <a:srgbClr val="002060"/>
                </a:solidFill>
              </a:rPr>
              <a:t> </a:t>
            </a:r>
            <a:r>
              <a:rPr lang="en-US" sz="2100" b="1" i="1" dirty="0" err="1" smtClean="0">
                <a:solidFill>
                  <a:srgbClr val="002060"/>
                </a:solidFill>
              </a:rPr>
              <a:t>Realistis</a:t>
            </a:r>
            <a:r>
              <a:rPr lang="en-US" sz="2100" i="1" dirty="0" smtClean="0">
                <a:solidFill>
                  <a:srgbClr val="002060"/>
                </a:solidFill>
              </a:rPr>
              <a:t> </a:t>
            </a:r>
            <a:r>
              <a:rPr lang="en-US" sz="2100" dirty="0" err="1" smtClean="0">
                <a:solidFill>
                  <a:srgbClr val="002060"/>
                </a:solidFill>
              </a:rPr>
              <a:t>artinya</a:t>
            </a:r>
            <a:r>
              <a:rPr lang="en-US" sz="2100" dirty="0">
                <a:solidFill>
                  <a:srgbClr val="002060"/>
                </a:solidFill>
              </a:rPr>
              <a:t>, </a:t>
            </a:r>
            <a:r>
              <a:rPr lang="en-US" sz="2100" dirty="0" err="1">
                <a:solidFill>
                  <a:srgbClr val="002060"/>
                </a:solidFill>
              </a:rPr>
              <a:t>apa</a:t>
            </a:r>
            <a:r>
              <a:rPr lang="en-US" sz="2100" dirty="0">
                <a:solidFill>
                  <a:srgbClr val="002060"/>
                </a:solidFill>
              </a:rPr>
              <a:t> yang </a:t>
            </a:r>
            <a:r>
              <a:rPr lang="en-US" sz="2100" dirty="0" err="1">
                <a:solidFill>
                  <a:srgbClr val="002060"/>
                </a:solidFill>
              </a:rPr>
              <a:t>dirumuskan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oleh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perusahaan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sesuai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dengan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fakta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dan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wajar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untuk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dicapai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dalam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kondisi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tertentu</a:t>
            </a:r>
            <a:r>
              <a:rPr lang="en-US" sz="2100" dirty="0">
                <a:solidFill>
                  <a:srgbClr val="002060"/>
                </a:solidFill>
              </a:rPr>
              <a:t> yang </a:t>
            </a:r>
            <a:r>
              <a:rPr lang="en-US" sz="2100" dirty="0" err="1">
                <a:solidFill>
                  <a:srgbClr val="002060"/>
                </a:solidFill>
              </a:rPr>
              <a:t>dihadapi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perusahaan</a:t>
            </a:r>
            <a:endParaRPr lang="en-US" sz="2100" dirty="0" smtClean="0">
              <a:solidFill>
                <a:srgbClr val="002060"/>
              </a:solidFill>
            </a:endParaRPr>
          </a:p>
          <a:p>
            <a:r>
              <a:rPr lang="en-US" sz="2100" b="1" i="1" dirty="0" err="1">
                <a:solidFill>
                  <a:srgbClr val="002060"/>
                </a:solidFill>
              </a:rPr>
              <a:t>Logis</a:t>
            </a:r>
            <a:r>
              <a:rPr lang="en-US" sz="2100" b="1" i="1" dirty="0">
                <a:solidFill>
                  <a:srgbClr val="002060"/>
                </a:solidFill>
              </a:rPr>
              <a:t> Dan </a:t>
            </a:r>
            <a:r>
              <a:rPr lang="en-US" sz="2100" b="1" i="1" dirty="0" err="1" smtClean="0">
                <a:solidFill>
                  <a:srgbClr val="002060"/>
                </a:solidFill>
              </a:rPr>
              <a:t>Rasional</a:t>
            </a:r>
            <a:r>
              <a:rPr lang="en-US" sz="2100" i="1" dirty="0" smtClean="0">
                <a:solidFill>
                  <a:srgbClr val="002060"/>
                </a:solidFill>
              </a:rPr>
              <a:t> </a:t>
            </a:r>
            <a:r>
              <a:rPr lang="en-US" sz="2100" dirty="0" err="1" smtClean="0">
                <a:solidFill>
                  <a:srgbClr val="002060"/>
                </a:solidFill>
              </a:rPr>
              <a:t>artinya</a:t>
            </a:r>
            <a:r>
              <a:rPr lang="en-US" sz="2100" dirty="0">
                <a:solidFill>
                  <a:srgbClr val="002060"/>
                </a:solidFill>
              </a:rPr>
              <a:t>, </a:t>
            </a:r>
            <a:r>
              <a:rPr lang="en-US" sz="2100" dirty="0" err="1">
                <a:solidFill>
                  <a:srgbClr val="002060"/>
                </a:solidFill>
              </a:rPr>
              <a:t>apa</a:t>
            </a:r>
            <a:r>
              <a:rPr lang="en-US" sz="2100" dirty="0">
                <a:solidFill>
                  <a:srgbClr val="002060"/>
                </a:solidFill>
              </a:rPr>
              <a:t> yang </a:t>
            </a:r>
            <a:r>
              <a:rPr lang="en-US" sz="2100" dirty="0" err="1">
                <a:solidFill>
                  <a:srgbClr val="002060"/>
                </a:solidFill>
              </a:rPr>
              <a:t>dirumuskan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dapat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diterima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oleh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akal</a:t>
            </a:r>
            <a:r>
              <a:rPr lang="en-US" sz="2100" dirty="0">
                <a:solidFill>
                  <a:srgbClr val="002060"/>
                </a:solidFill>
              </a:rPr>
              <a:t>, </a:t>
            </a:r>
            <a:r>
              <a:rPr lang="en-US" sz="2100" dirty="0" err="1">
                <a:solidFill>
                  <a:srgbClr val="002060"/>
                </a:solidFill>
              </a:rPr>
              <a:t>dan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oleh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sebab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itu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maka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perencanaan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tersebut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bisa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 smtClean="0">
                <a:solidFill>
                  <a:srgbClr val="002060"/>
                </a:solidFill>
              </a:rPr>
              <a:t>dijalankan</a:t>
            </a:r>
            <a:endParaRPr lang="en-US" sz="2100" dirty="0" smtClean="0">
              <a:solidFill>
                <a:srgbClr val="002060"/>
              </a:solidFill>
            </a:endParaRPr>
          </a:p>
          <a:p>
            <a:r>
              <a:rPr lang="en-US" sz="2100" b="1" i="1" dirty="0" err="1" smtClean="0">
                <a:solidFill>
                  <a:srgbClr val="002060"/>
                </a:solidFill>
              </a:rPr>
              <a:t>Fleksibel</a:t>
            </a:r>
            <a:r>
              <a:rPr lang="en-US" sz="2100" i="1" dirty="0" smtClean="0">
                <a:solidFill>
                  <a:srgbClr val="002060"/>
                </a:solidFill>
              </a:rPr>
              <a:t>, </a:t>
            </a:r>
            <a:r>
              <a:rPr lang="en-US" sz="2100" dirty="0" err="1" smtClean="0">
                <a:solidFill>
                  <a:srgbClr val="002060"/>
                </a:solidFill>
              </a:rPr>
              <a:t>Perencanaan</a:t>
            </a:r>
            <a:r>
              <a:rPr lang="en-US" sz="2100" dirty="0" smtClean="0">
                <a:solidFill>
                  <a:srgbClr val="002060"/>
                </a:solidFill>
              </a:rPr>
              <a:t> </a:t>
            </a:r>
            <a:r>
              <a:rPr lang="en-US" sz="2100" dirty="0">
                <a:solidFill>
                  <a:srgbClr val="002060"/>
                </a:solidFill>
              </a:rPr>
              <a:t>yang </a:t>
            </a:r>
            <a:r>
              <a:rPr lang="en-US" sz="2100" dirty="0" err="1">
                <a:solidFill>
                  <a:srgbClr val="002060"/>
                </a:solidFill>
              </a:rPr>
              <a:t>baik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justru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diharapkan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tetap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dapat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beradaptasi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dengan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perubahan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di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masa</a:t>
            </a:r>
            <a:r>
              <a:rPr lang="en-US" sz="2100" dirty="0">
                <a:solidFill>
                  <a:srgbClr val="002060"/>
                </a:solidFill>
              </a:rPr>
              <a:t> yang </a:t>
            </a:r>
            <a:r>
              <a:rPr lang="en-US" sz="2100" dirty="0" err="1">
                <a:solidFill>
                  <a:srgbClr val="002060"/>
                </a:solidFill>
              </a:rPr>
              <a:t>akan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datang</a:t>
            </a:r>
            <a:r>
              <a:rPr lang="en-US" sz="2100" dirty="0">
                <a:solidFill>
                  <a:srgbClr val="002060"/>
                </a:solidFill>
              </a:rPr>
              <a:t>, </a:t>
            </a:r>
            <a:r>
              <a:rPr lang="en-US" sz="2100" dirty="0" err="1">
                <a:solidFill>
                  <a:srgbClr val="002060"/>
                </a:solidFill>
              </a:rPr>
              <a:t>sekalipun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tidak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berarti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bahwa</a:t>
            </a:r>
            <a:r>
              <a:rPr lang="en-US" sz="2100" dirty="0">
                <a:solidFill>
                  <a:srgbClr val="002060"/>
                </a:solidFill>
              </a:rPr>
              <a:t> planning </a:t>
            </a:r>
            <a:r>
              <a:rPr lang="en-US" sz="2100" dirty="0" err="1">
                <a:solidFill>
                  <a:srgbClr val="002060"/>
                </a:solidFill>
              </a:rPr>
              <a:t>dapat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kita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ubah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seenaknya</a:t>
            </a:r>
            <a:r>
              <a:rPr lang="en-US" sz="21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sz="2100" b="1" i="1" dirty="0" err="1">
                <a:solidFill>
                  <a:srgbClr val="002060"/>
                </a:solidFill>
              </a:rPr>
              <a:t>Komitmen</a:t>
            </a:r>
            <a:r>
              <a:rPr lang="en-US" sz="2100" b="1" dirty="0">
                <a:solidFill>
                  <a:srgbClr val="002060"/>
                </a:solidFill>
              </a:rPr>
              <a:t>.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Perencanaan</a:t>
            </a:r>
            <a:r>
              <a:rPr lang="en-US" sz="2100" dirty="0">
                <a:solidFill>
                  <a:srgbClr val="002060"/>
                </a:solidFill>
              </a:rPr>
              <a:t> yang </a:t>
            </a:r>
            <a:r>
              <a:rPr lang="en-US" sz="2100" dirty="0" err="1">
                <a:solidFill>
                  <a:srgbClr val="002060"/>
                </a:solidFill>
              </a:rPr>
              <a:t>baik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harus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merupakan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dan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melahirkan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komitmen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terhadap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seluruh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anggota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organisasi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untuk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bersama-sama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berupaya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mewujudkan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tujuan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organisasi</a:t>
            </a:r>
            <a:r>
              <a:rPr lang="en-US" sz="2100" dirty="0">
                <a:solidFill>
                  <a:srgbClr val="002060"/>
                </a:solidFill>
              </a:rPr>
              <a:t>.</a:t>
            </a:r>
            <a:endParaRPr lang="en-US" sz="2100" i="1" dirty="0" smtClean="0">
              <a:solidFill>
                <a:srgbClr val="002060"/>
              </a:solidFill>
            </a:endParaRPr>
          </a:p>
          <a:p>
            <a:r>
              <a:rPr lang="en-US" sz="2100" b="1" i="1" dirty="0" err="1" smtClean="0">
                <a:solidFill>
                  <a:srgbClr val="002060"/>
                </a:solidFill>
              </a:rPr>
              <a:t>Komprehensif</a:t>
            </a:r>
            <a:r>
              <a:rPr lang="en-US" sz="2100" i="1" dirty="0" smtClean="0">
                <a:solidFill>
                  <a:srgbClr val="002060"/>
                </a:solidFill>
              </a:rPr>
              <a:t> </a:t>
            </a:r>
            <a:r>
              <a:rPr lang="en-US" sz="2100" dirty="0" err="1" smtClean="0">
                <a:solidFill>
                  <a:srgbClr val="002060"/>
                </a:solidFill>
              </a:rPr>
              <a:t>Perencanaan</a:t>
            </a:r>
            <a:r>
              <a:rPr lang="en-US" sz="2100" dirty="0" smtClean="0">
                <a:solidFill>
                  <a:srgbClr val="002060"/>
                </a:solidFill>
              </a:rPr>
              <a:t> </a:t>
            </a:r>
            <a:r>
              <a:rPr lang="en-US" sz="2100" dirty="0">
                <a:solidFill>
                  <a:srgbClr val="002060"/>
                </a:solidFill>
              </a:rPr>
              <a:t>yang </a:t>
            </a:r>
            <a:r>
              <a:rPr lang="en-US" sz="2100" dirty="0" err="1">
                <a:solidFill>
                  <a:srgbClr val="002060"/>
                </a:solidFill>
              </a:rPr>
              <a:t>baik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tidak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hanya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terkait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dengan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bagian</a:t>
            </a:r>
            <a:r>
              <a:rPr lang="en-US" sz="2100" dirty="0">
                <a:solidFill>
                  <a:srgbClr val="002060"/>
                </a:solidFill>
              </a:rPr>
              <a:t> yang </a:t>
            </a:r>
            <a:r>
              <a:rPr lang="en-US" sz="2100" dirty="0" err="1">
                <a:solidFill>
                  <a:srgbClr val="002060"/>
                </a:solidFill>
              </a:rPr>
              <a:t>harus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kita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jalankan</a:t>
            </a:r>
            <a:r>
              <a:rPr lang="en-US" sz="2100" dirty="0">
                <a:solidFill>
                  <a:srgbClr val="002060"/>
                </a:solidFill>
              </a:rPr>
              <a:t>, </a:t>
            </a:r>
            <a:r>
              <a:rPr lang="en-US" sz="2100" dirty="0" err="1">
                <a:solidFill>
                  <a:srgbClr val="002060"/>
                </a:solidFill>
              </a:rPr>
              <a:t>tetapi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juga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dengan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mempertimbangkan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koordinasi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dan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integrasi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dengan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bagian</a:t>
            </a:r>
            <a:r>
              <a:rPr lang="en-US" sz="2100" dirty="0">
                <a:solidFill>
                  <a:srgbClr val="002060"/>
                </a:solidFill>
              </a:rPr>
              <a:t> lain </a:t>
            </a:r>
            <a:r>
              <a:rPr lang="en-US" sz="2100" dirty="0" err="1">
                <a:solidFill>
                  <a:srgbClr val="002060"/>
                </a:solidFill>
              </a:rPr>
              <a:t>di</a:t>
            </a:r>
            <a:r>
              <a:rPr lang="en-US" sz="2100" dirty="0">
                <a:solidFill>
                  <a:srgbClr val="002060"/>
                </a:solidFill>
              </a:rPr>
              <a:t> </a:t>
            </a:r>
            <a:r>
              <a:rPr lang="en-US" sz="2100" dirty="0" err="1">
                <a:solidFill>
                  <a:srgbClr val="002060"/>
                </a:solidFill>
              </a:rPr>
              <a:t>perusahaan</a:t>
            </a:r>
            <a:endParaRPr lang="en-US" sz="2100" dirty="0">
              <a:solidFill>
                <a:srgbClr val="00206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05550"/>
            <a:ext cx="914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214414" y="0"/>
            <a:ext cx="7929586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4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95400" y="1447800"/>
            <a:ext cx="2819400" cy="1828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MENETAPKAN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TUJUAN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5257800" y="1447800"/>
            <a:ext cx="2819400" cy="1828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normAutofit fontScale="92500"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solidFill>
                  <a:schemeClr val="tx1"/>
                </a:solidFill>
              </a:rPr>
              <a:t>MERUMUSKAN 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solidFill>
                  <a:schemeClr val="tx1"/>
                </a:solidFill>
              </a:rPr>
              <a:t>KEADAAN SAAT INI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5410200" y="4114800"/>
            <a:ext cx="2819400" cy="1828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normAutofit fontScale="85000" lnSpcReduction="10000"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solidFill>
                  <a:schemeClr val="tx1"/>
                </a:solidFill>
              </a:rPr>
              <a:t>IDENTIFIKASI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solidFill>
                  <a:schemeClr val="tx1"/>
                </a:solidFill>
              </a:rPr>
              <a:t>KEMUDAHAN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solidFill>
                  <a:schemeClr val="tx1"/>
                </a:solidFill>
              </a:rPr>
              <a:t>DAN HAMBATAN </a:t>
            </a: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1295400" y="4114800"/>
            <a:ext cx="2819400" cy="1828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 lnSpcReduction="10000"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solidFill>
                  <a:schemeClr val="tx1"/>
                </a:solidFill>
              </a:rPr>
              <a:t>MENGEMBAN-GANKAN</a:t>
            </a:r>
          </a:p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solidFill>
                  <a:schemeClr val="tx1"/>
                </a:solidFill>
              </a:rPr>
              <a:t>KEGIATAN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343400" y="2133600"/>
            <a:ext cx="685800" cy="685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6324600" y="3352800"/>
            <a:ext cx="685800" cy="685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ight Arrow 13"/>
          <p:cNvSpPr/>
          <p:nvPr/>
        </p:nvSpPr>
        <p:spPr>
          <a:xfrm flipH="1">
            <a:off x="4343400" y="4800600"/>
            <a:ext cx="685800" cy="6858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05550"/>
            <a:ext cx="914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304800"/>
            <a:ext cx="8382000" cy="5786454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b="1" dirty="0" err="1" smtClean="0"/>
              <a:t>Tahap</a:t>
            </a:r>
            <a:r>
              <a:rPr lang="en-US" b="1" dirty="0" smtClean="0"/>
              <a:t> 1.</a:t>
            </a:r>
          </a:p>
          <a:p>
            <a:pPr algn="just" eaLnBrk="1" fontAlgn="auto" hangingPunct="1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serangkaian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endParaRPr lang="en-US" dirty="0"/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è"/>
              <a:defRPr/>
            </a:pPr>
            <a:r>
              <a:rPr lang="en-US" dirty="0" err="1" smtClean="0">
                <a:sym typeface="Wingdings" pitchFamily="2" charset="2"/>
              </a:rPr>
              <a:t>dimulai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keputusan-keputusan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tentang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keinginan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atau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kebutuhan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organisasi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atau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kelompok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kerja</a:t>
            </a:r>
            <a:endParaRPr lang="en-US" dirty="0" smtClean="0">
              <a:sym typeface="Wingdings" pitchFamily="2" charset="2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ym typeface="Wingdings" pitchFamily="2" charset="2"/>
            </a:endParaRPr>
          </a:p>
          <a:p>
            <a:pPr algn="just" eaLnBrk="1" fontAlgn="auto" hangingPunct="1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b="1" dirty="0" err="1" smtClean="0">
                <a:sym typeface="Wingdings" pitchFamily="2" charset="2"/>
              </a:rPr>
              <a:t>Tahap</a:t>
            </a:r>
            <a:r>
              <a:rPr lang="en-US" b="1" dirty="0" smtClean="0">
                <a:sym typeface="Wingdings" pitchFamily="2" charset="2"/>
              </a:rPr>
              <a:t> 2.</a:t>
            </a:r>
          </a:p>
          <a:p>
            <a:pPr algn="just" eaLnBrk="1" fontAlgn="auto" hangingPunct="1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dirty="0" err="1" smtClean="0">
                <a:sym typeface="Wingdings" pitchFamily="2" charset="2"/>
              </a:rPr>
              <a:t>Merumuskan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keadaan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ini</a:t>
            </a:r>
            <a:endParaRPr lang="en-US" dirty="0">
              <a:sym typeface="Wingdings" pitchFamily="2" charset="2"/>
            </a:endParaRPr>
          </a:p>
          <a:p>
            <a:pPr algn="just" eaLnBrk="1" fontAlgn="auto" hangingPunct="1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tahap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memerlukan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informasi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terutama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tentang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keuangan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sdm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statistik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dll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sym typeface="Wingdings" pitchFamily="2" charset="2"/>
              </a:rPr>
              <a:t>yang </a:t>
            </a:r>
            <a:r>
              <a:rPr lang="en-US" dirty="0" err="1" smtClean="0">
                <a:sym typeface="Wingdings" pitchFamily="2" charset="2"/>
              </a:rPr>
              <a:t>diperoleh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melalui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komunikasi</a:t>
            </a:r>
            <a:endParaRPr lang="en-US" dirty="0" smtClean="0">
              <a:sym typeface="Wingdings" pitchFamily="2" charset="2"/>
            </a:endParaRP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05550"/>
            <a:ext cx="9144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926</Words>
  <Application>Microsoft Office PowerPoint</Application>
  <PresentationFormat>On-screen Show (4:3)</PresentationFormat>
  <Paragraphs>152</Paragraphs>
  <Slides>23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PERENCANAAN</vt:lpstr>
      <vt:lpstr>Dlm Perencanaan, manajer memutuskan</vt:lpstr>
      <vt:lpstr>Pengenalan Tujuan dan Rencana</vt:lpstr>
      <vt:lpstr>Manfaat Perencanaan</vt:lpstr>
      <vt:lpstr>Manfaat Perencanaan (lanj)</vt:lpstr>
      <vt:lpstr>Kelemahan Perencanaan</vt:lpstr>
      <vt:lpstr> Persyaratan Perencanaan  </vt:lpstr>
      <vt:lpstr>4 Tahap Dasar Perencanaan</vt:lpstr>
      <vt:lpstr>Slide 9</vt:lpstr>
      <vt:lpstr>Slide 10</vt:lpstr>
      <vt:lpstr>Hambatan-hambatan Perencanaan Efektif</vt:lpstr>
      <vt:lpstr>Kriteria penilaian Efektivitas Rencana</vt:lpstr>
      <vt:lpstr>Fungsi Tujuan Organisasi</vt:lpstr>
      <vt:lpstr>8 Bidang pokok dlm menetapkan tujuan</vt:lpstr>
      <vt:lpstr>Perumusan tujuan efektif, mempertimbangkan</vt:lpstr>
      <vt:lpstr>Perumusan tujuan efektif, mempertimbangkan (Lanj)</vt:lpstr>
      <vt:lpstr>MERUMUSKAN  KEADAAN SAAT INI </vt:lpstr>
      <vt:lpstr>IDENTIFIKASI  KEMUDAHAN  DAN HAMBATAN</vt:lpstr>
      <vt:lpstr>Tipe Utama Rencana (Lamp.2)</vt:lpstr>
      <vt:lpstr>Perbedaan Perencanaan Strategik dan Perencanaan Operasional</vt:lpstr>
      <vt:lpstr>Perbedaan Perencanaan Strategik dan Perencanaan Operasional</vt:lpstr>
      <vt:lpstr>RENCANA DALAM LINGKUNGAN YANG BERGEJOLAK</vt:lpstr>
      <vt:lpstr>SEKIAN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PERENCANAAN</dc:title>
  <dc:creator>Toshiba</dc:creator>
  <cp:lastModifiedBy>Toshiba</cp:lastModifiedBy>
  <cp:revision>29</cp:revision>
  <dcterms:created xsi:type="dcterms:W3CDTF">2015-10-11T13:04:14Z</dcterms:created>
  <dcterms:modified xsi:type="dcterms:W3CDTF">2017-05-18T03:12:54Z</dcterms:modified>
</cp:coreProperties>
</file>