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1"/>
  </p:notesMasterIdLst>
  <p:sldIdLst>
    <p:sldId id="256" r:id="rId2"/>
    <p:sldId id="261" r:id="rId3"/>
    <p:sldId id="257" r:id="rId4"/>
    <p:sldId id="259" r:id="rId5"/>
    <p:sldId id="260" r:id="rId6"/>
    <p:sldId id="297" r:id="rId7"/>
    <p:sldId id="263" r:id="rId8"/>
    <p:sldId id="298" r:id="rId9"/>
    <p:sldId id="268" r:id="rId10"/>
  </p:sldIdLst>
  <p:sldSz cx="9144000" cy="5143500" type="screen16x9"/>
  <p:notesSz cx="6858000" cy="9144000"/>
  <p:embeddedFontLst>
    <p:embeddedFont>
      <p:font typeface="Advent Pro SemiBold" panose="020B0604020202020204" charset="0"/>
      <p:regular r:id="rId12"/>
      <p:bold r:id="rId13"/>
      <p:italic r:id="rId14"/>
      <p:boldItalic r:id="rId15"/>
    </p:embeddedFont>
    <p:embeddedFont>
      <p:font typeface="Fira Sans Condensed Medium" panose="020B0603050000020004" pitchFamily="3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Maven Pro" panose="020B0604020202020204" charset="0"/>
      <p:regular r:id="rId24"/>
      <p:bold r:id="rId25"/>
    </p:embeddedFont>
    <p:embeddedFont>
      <p:font typeface="Nunito Light" pitchFamily="2" charset="0"/>
      <p:regular r:id="rId26"/>
      <p:italic r:id="rId27"/>
    </p:embeddedFont>
    <p:embeddedFont>
      <p:font typeface="Share Tech"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80A97-874A-4C09-9A7A-DDD0B32F3E79}">
  <a:tblStyle styleId="{48780A97-874A-4C09-9A7A-DDD0B32F3E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433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210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90505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3" r:id="rId7"/>
    <p:sldLayoutId id="2147483666" r:id="rId8"/>
    <p:sldLayoutId id="2147483667" r:id="rId9"/>
    <p:sldLayoutId id="2147483668"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3574230" y="3427697"/>
            <a:ext cx="1858244" cy="537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KELOMPOK 3</a:t>
            </a:r>
            <a:endParaRPr dirty="0"/>
          </a:p>
        </p:txBody>
      </p:sp>
      <p:sp>
        <p:nvSpPr>
          <p:cNvPr id="436" name="Google Shape;436;p25"/>
          <p:cNvSpPr txBox="1">
            <a:spLocks noGrp="1"/>
          </p:cNvSpPr>
          <p:nvPr>
            <p:ph type="ctrTitle"/>
          </p:nvPr>
        </p:nvSpPr>
        <p:spPr>
          <a:xfrm>
            <a:off x="1555683" y="1383275"/>
            <a:ext cx="6037329" cy="17459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PROJEK</a:t>
            </a:r>
            <a:r>
              <a:rPr lang="en" dirty="0"/>
              <a:t> </a:t>
            </a:r>
            <a:r>
              <a:rPr lang="id-ID" dirty="0">
                <a:solidFill>
                  <a:schemeClr val="accent2"/>
                </a:solidFill>
              </a:rPr>
              <a:t>AKHIR</a:t>
            </a:r>
            <a:br>
              <a:rPr lang="id-ID" dirty="0">
                <a:solidFill>
                  <a:schemeClr val="accent2"/>
                </a:solidFill>
              </a:rPr>
            </a:br>
            <a:r>
              <a:rPr lang="id-ID" dirty="0"/>
              <a:t>WEB SERVICE PRAKTIK</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1788797" y="3402795"/>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6773179" y="3190701"/>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7521691" y="-1538"/>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002665" y="1470569"/>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rot="5400000">
            <a:off x="4472499" y="4314182"/>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300896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Anggota Kelompok</a:t>
            </a:r>
            <a:endParaRPr sz="3000" dirty="0"/>
          </a:p>
        </p:txBody>
      </p:sp>
      <p:sp>
        <p:nvSpPr>
          <p:cNvPr id="602" name="Google Shape;602;p30"/>
          <p:cNvSpPr txBox="1">
            <a:spLocks noGrp="1"/>
          </p:cNvSpPr>
          <p:nvPr>
            <p:ph type="ctrTitle" idx="2"/>
          </p:nvPr>
        </p:nvSpPr>
        <p:spPr>
          <a:xfrm>
            <a:off x="6039106" y="1550257"/>
            <a:ext cx="1519350" cy="5361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5210311109</a:t>
            </a:r>
            <a:endParaRPr dirty="0"/>
          </a:p>
        </p:txBody>
      </p:sp>
      <p:sp>
        <p:nvSpPr>
          <p:cNvPr id="603" name="Google Shape;603;p30"/>
          <p:cNvSpPr txBox="1">
            <a:spLocks noGrp="1"/>
          </p:cNvSpPr>
          <p:nvPr>
            <p:ph type="ctrTitle" idx="4"/>
          </p:nvPr>
        </p:nvSpPr>
        <p:spPr>
          <a:xfrm>
            <a:off x="1585543" y="2932386"/>
            <a:ext cx="1514297" cy="4911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5210311129</a:t>
            </a:r>
            <a:endParaRPr dirty="0"/>
          </a:p>
        </p:txBody>
      </p:sp>
      <p:sp>
        <p:nvSpPr>
          <p:cNvPr id="604" name="Google Shape;604;p30"/>
          <p:cNvSpPr txBox="1">
            <a:spLocks noGrp="1"/>
          </p:cNvSpPr>
          <p:nvPr>
            <p:ph type="subTitle" idx="7"/>
          </p:nvPr>
        </p:nvSpPr>
        <p:spPr>
          <a:xfrm>
            <a:off x="6085931" y="3255588"/>
            <a:ext cx="1599426" cy="5317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Naufal Ammar Dzakiy</a:t>
            </a:r>
            <a:endParaRPr dirty="0"/>
          </a:p>
        </p:txBody>
      </p:sp>
      <p:sp>
        <p:nvSpPr>
          <p:cNvPr id="605" name="Google Shape;605;p30"/>
          <p:cNvSpPr txBox="1">
            <a:spLocks noGrp="1"/>
          </p:cNvSpPr>
          <p:nvPr>
            <p:ph type="ctrTitle"/>
          </p:nvPr>
        </p:nvSpPr>
        <p:spPr>
          <a:xfrm>
            <a:off x="1585544" y="1481775"/>
            <a:ext cx="1628990" cy="5361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5210311106</a:t>
            </a:r>
          </a:p>
        </p:txBody>
      </p:sp>
      <p:sp>
        <p:nvSpPr>
          <p:cNvPr id="606" name="Google Shape;606;p30"/>
          <p:cNvSpPr txBox="1">
            <a:spLocks noGrp="1"/>
          </p:cNvSpPr>
          <p:nvPr>
            <p:ph type="subTitle" idx="1"/>
          </p:nvPr>
        </p:nvSpPr>
        <p:spPr>
          <a:xfrm>
            <a:off x="1575074" y="1855768"/>
            <a:ext cx="1628989"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Mohamad Ilham Septianto</a:t>
            </a:r>
            <a:endParaRPr dirty="0"/>
          </a:p>
        </p:txBody>
      </p:sp>
      <p:sp>
        <p:nvSpPr>
          <p:cNvPr id="607" name="Google Shape;607;p30"/>
          <p:cNvSpPr txBox="1">
            <a:spLocks noGrp="1"/>
          </p:cNvSpPr>
          <p:nvPr>
            <p:ph type="subTitle" idx="3"/>
          </p:nvPr>
        </p:nvSpPr>
        <p:spPr>
          <a:xfrm>
            <a:off x="5959060" y="1928518"/>
            <a:ext cx="1679442" cy="499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Rizky Kurniawan</a:t>
            </a:r>
            <a:endParaRPr dirty="0"/>
          </a:p>
        </p:txBody>
      </p:sp>
      <p:sp>
        <p:nvSpPr>
          <p:cNvPr id="608" name="Google Shape;608;p30"/>
          <p:cNvSpPr txBox="1">
            <a:spLocks noGrp="1"/>
          </p:cNvSpPr>
          <p:nvPr>
            <p:ph type="subTitle" idx="5"/>
          </p:nvPr>
        </p:nvSpPr>
        <p:spPr>
          <a:xfrm>
            <a:off x="1585543" y="3271106"/>
            <a:ext cx="1615998"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Christo Wendly Haron De Fretes</a:t>
            </a:r>
            <a:endParaRPr dirty="0"/>
          </a:p>
        </p:txBody>
      </p:sp>
      <p:sp>
        <p:nvSpPr>
          <p:cNvPr id="609" name="Google Shape;609;p30"/>
          <p:cNvSpPr txBox="1">
            <a:spLocks noGrp="1"/>
          </p:cNvSpPr>
          <p:nvPr>
            <p:ph type="ctrTitle" idx="6"/>
          </p:nvPr>
        </p:nvSpPr>
        <p:spPr>
          <a:xfrm>
            <a:off x="6132786" y="2924306"/>
            <a:ext cx="1505716" cy="49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5210311135</a:t>
            </a:r>
            <a:endParaRPr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stCxn id="612" idx="2"/>
            <a:endCxn id="611"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2877854"/>
          </a:xfrm>
          <a:prstGeom prst="rect">
            <a:avLst/>
          </a:prstGeom>
        </p:spPr>
        <p:txBody>
          <a:bodyPr spcFirstLastPara="1" wrap="square" lIns="91425" tIns="91425" rIns="91425" bIns="91425" anchor="t" anchorCtr="0">
            <a:noAutofit/>
          </a:bodyPr>
          <a:lstStyle/>
          <a:p>
            <a:pPr marL="0" lvl="0" indent="0" algn="just" rtl="0">
              <a:lnSpc>
                <a:spcPct val="100000"/>
              </a:lnSpc>
              <a:spcBef>
                <a:spcPts val="1600"/>
              </a:spcBef>
              <a:spcAft>
                <a:spcPts val="1600"/>
              </a:spcAft>
              <a:buNone/>
            </a:pPr>
            <a:r>
              <a:rPr lang="id-ID" sz="1400" dirty="0"/>
              <a:t>	Project Restful API dengan tema penjualan hardware merupakan solusi yang efektif untuk mengelola dan menyediakan data terkait penjualan produk perangkat keras secara efisien. Dalam konteks ini, API akan dirancang untuk mendukung operasi yang melibatkan informasi produk. API ini akan memungkinkan pengguna untuk mengakses data produk, termasuk detail spesifikasi. </a:t>
            </a:r>
          </a:p>
          <a:p>
            <a:pPr marL="0" lvl="0" indent="0" algn="just" rtl="0">
              <a:lnSpc>
                <a:spcPct val="100000"/>
              </a:lnSpc>
              <a:spcBef>
                <a:spcPts val="1600"/>
              </a:spcBef>
              <a:spcAft>
                <a:spcPts val="1600"/>
              </a:spcAft>
              <a:buNone/>
            </a:pPr>
            <a:r>
              <a:rPr lang="id-ID" sz="1400" dirty="0"/>
              <a:t>	Adapun alasan memilih tema penjualan hardware adalah karena industri penjualan perangkat keras merupakan bagian yang krusial dari dunia teknologi dan bisnis. Produk perangkat keras meliputi berbagai jenis seperti komputer, laptop, server, komponen elektronik, dan perangkat jaringan.</a:t>
            </a:r>
          </a:p>
          <a:p>
            <a:pPr marL="0" lvl="0" indent="0" algn="just" rtl="0">
              <a:lnSpc>
                <a:spcPct val="100000"/>
              </a:lnSpc>
              <a:spcBef>
                <a:spcPts val="1600"/>
              </a:spcBef>
              <a:spcAft>
                <a:spcPts val="1600"/>
              </a:spcAft>
              <a:buNone/>
            </a:pPr>
            <a:endParaRPr sz="1400"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Deskripsi Projek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5" y="1087968"/>
            <a:ext cx="7106278" cy="290964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sz="1400" dirty="0"/>
              <a:t>	Industri penjualan perangkat keras merupakan bagian yang krusial dari dunia teknologi dan bisnis. Produk perangkat keras meliputi berbagai jenis seperti komputer, laptop, server, komponen elektronik, dan perangkat jaringan.</a:t>
            </a:r>
          </a:p>
          <a:p>
            <a:pPr marL="0" lvl="0" indent="0" algn="just" rtl="0">
              <a:spcBef>
                <a:spcPts val="0"/>
              </a:spcBef>
              <a:spcAft>
                <a:spcPts val="0"/>
              </a:spcAft>
              <a:buNone/>
            </a:pPr>
            <a:endParaRPr lang="id-ID" sz="1400" dirty="0"/>
          </a:p>
          <a:p>
            <a:pPr marL="0" lvl="0" indent="0" algn="just" rtl="0">
              <a:spcBef>
                <a:spcPts val="0"/>
              </a:spcBef>
              <a:spcAft>
                <a:spcPts val="0"/>
              </a:spcAft>
              <a:buNone/>
            </a:pPr>
            <a:r>
              <a:rPr lang="id-ID" sz="1400" dirty="0"/>
              <a:t>	Dalam menjalankan bisnis penjualan perangkat keras, terdapat berbagai tantangan yang dihadapi, salah satunya adalah mengelola dan menyediakan data terkait penjualan produk perangkat keras secara efisien. Hal ini dapat menjadi tantangan karena data penjualan produk perangkat keras dapat berjumlah sangat besar dan kompleks.</a:t>
            </a:r>
          </a:p>
          <a:p>
            <a:pPr marL="0" lvl="0" indent="0" algn="just" rtl="0">
              <a:spcBef>
                <a:spcPts val="0"/>
              </a:spcBef>
              <a:spcAft>
                <a:spcPts val="0"/>
              </a:spcAft>
              <a:buNone/>
            </a:pPr>
            <a:endParaRPr lang="id-ID" sz="1400" dirty="0"/>
          </a:p>
          <a:p>
            <a:pPr marL="0" lvl="0" indent="0" algn="just" rtl="0">
              <a:spcBef>
                <a:spcPts val="0"/>
              </a:spcBef>
              <a:spcAft>
                <a:spcPts val="0"/>
              </a:spcAft>
              <a:buNone/>
            </a:pPr>
            <a:r>
              <a:rPr lang="id-ID" sz="1400" dirty="0"/>
              <a:t>	Selain itu, data penjualan produk perangkat keras juga sering kali tersebar di berbagai sistem dan sumber yang berbeda, sehingga dapat menyulitkan proses pengambilan keputusan yang akurat.</a:t>
            </a:r>
            <a:endParaRPr sz="1400" dirty="0"/>
          </a:p>
        </p:txBody>
      </p:sp>
      <p:sp>
        <p:nvSpPr>
          <p:cNvPr id="508" name="Google Shape;508;p28"/>
          <p:cNvSpPr txBox="1">
            <a:spLocks noGrp="1"/>
          </p:cNvSpPr>
          <p:nvPr>
            <p:ph type="ctrTitle"/>
          </p:nvPr>
        </p:nvSpPr>
        <p:spPr>
          <a:xfrm>
            <a:off x="618825" y="321200"/>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Latar Belakang</a:t>
            </a:r>
            <a:endParaRPr dirty="0"/>
          </a:p>
        </p:txBody>
      </p:sp>
      <p:grpSp>
        <p:nvGrpSpPr>
          <p:cNvPr id="529" name="Google Shape;529;p28"/>
          <p:cNvGrpSpPr/>
          <p:nvPr/>
        </p:nvGrpSpPr>
        <p:grpSpPr>
          <a:xfrm>
            <a:off x="7852204" y="-760575"/>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18825" y="411675"/>
            <a:ext cx="129460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t>
            </a:r>
            <a:r>
              <a:rPr lang="id-ID" dirty="0"/>
              <a:t>olusi</a:t>
            </a:r>
            <a:endParaRPr dirty="0"/>
          </a:p>
        </p:txBody>
      </p:sp>
      <p:sp>
        <p:nvSpPr>
          <p:cNvPr id="574" name="Google Shape;574;p29"/>
          <p:cNvSpPr txBox="1">
            <a:spLocks noGrp="1"/>
          </p:cNvSpPr>
          <p:nvPr>
            <p:ph type="subTitle" idx="1"/>
          </p:nvPr>
        </p:nvSpPr>
        <p:spPr>
          <a:xfrm>
            <a:off x="1002191" y="1500658"/>
            <a:ext cx="7256433" cy="214218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dirty="0"/>
              <a:t>Restful API yang kami rancang memiliki fokus utama pada menyediakan akses mudah dan efisien terhadap data produk perangkat keras. Dengan API ini, pengguna dapat dengan cepat mengakses informasi terkini tentang berbagai produk, termasuk detail spesifikasi yang diperlukan. API ini memungkinkan operasi seperti pembaruan dan penghapusan data produk, serta menciptakan ekosistem yang responsif dan terkelola dengan baik.</a:t>
            </a:r>
            <a:endParaRPr dirty="0"/>
          </a:p>
        </p:txBody>
      </p:sp>
      <p:cxnSp>
        <p:nvCxnSpPr>
          <p:cNvPr id="593" name="Google Shape;593;p29"/>
          <p:cNvCxnSpPr>
            <a:cxnSpLocks/>
          </p:cNvCxnSpPr>
          <p:nvPr/>
        </p:nvCxnSpPr>
        <p:spPr>
          <a:xfrm rot="16200000" flipH="1">
            <a:off x="431438" y="941515"/>
            <a:ext cx="3018062" cy="3100233"/>
          </a:xfrm>
          <a:prstGeom prst="bentConnector2">
            <a:avLst/>
          </a:prstGeom>
          <a:noFill/>
          <a:ln w="9525" cap="flat" cmpd="sng">
            <a:solidFill>
              <a:schemeClr val="accent2"/>
            </a:solidFill>
            <a:prstDash val="solid"/>
            <a:round/>
            <a:headEnd type="none" w="med" len="med"/>
            <a:tailEnd type="none" w="med" len="med"/>
          </a:ln>
        </p:spPr>
      </p:cxnSp>
      <p:sp>
        <p:nvSpPr>
          <p:cNvPr id="595" name="Google Shape;595;p29"/>
          <p:cNvSpPr/>
          <p:nvPr/>
        </p:nvSpPr>
        <p:spPr>
          <a:xfrm>
            <a:off x="329766" y="3940064"/>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693062" y="4338322"/>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1018861" y="1292772"/>
            <a:ext cx="7106278" cy="276151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sz="1400" dirty="0" err="1"/>
              <a:t>Untuk</a:t>
            </a:r>
            <a:r>
              <a:rPr sz="1400" dirty="0"/>
              <a:t> backend kami </a:t>
            </a:r>
            <a:r>
              <a:rPr sz="1400" dirty="0" err="1"/>
              <a:t>menginstall</a:t>
            </a:r>
            <a:r>
              <a:rPr sz="1400" dirty="0"/>
              <a:t> </a:t>
            </a:r>
            <a:r>
              <a:rPr sz="1400" dirty="0" err="1"/>
              <a:t>beberapa</a:t>
            </a:r>
            <a:r>
              <a:rPr sz="1400" dirty="0"/>
              <a:t> </a:t>
            </a:r>
            <a:r>
              <a:rPr sz="1400" dirty="0" err="1"/>
              <a:t>dependensi</a:t>
            </a:r>
            <a:r>
              <a:rPr sz="1400" dirty="0"/>
              <a:t> </a:t>
            </a:r>
            <a:r>
              <a:rPr sz="1400" dirty="0" err="1"/>
              <a:t>antara</a:t>
            </a:r>
            <a:r>
              <a:rPr sz="1400" dirty="0"/>
              <a:t> lain:</a:t>
            </a:r>
          </a:p>
          <a:p>
            <a:pPr marL="285750" lvl="0" indent="-285750" algn="just" rtl="0">
              <a:spcBef>
                <a:spcPts val="0"/>
              </a:spcBef>
              <a:spcAft>
                <a:spcPts val="0"/>
              </a:spcAft>
              <a:buFont typeface="Arial" panose="020B0604020202020204" pitchFamily="34" charset="0"/>
              <a:buChar char="•"/>
            </a:pPr>
            <a:r>
              <a:rPr lang="id-ID" sz="1400" dirty="0"/>
              <a:t>Cors</a:t>
            </a:r>
          </a:p>
          <a:p>
            <a:pPr marL="285750" lvl="0" indent="-285750" algn="just" rtl="0">
              <a:spcBef>
                <a:spcPts val="0"/>
              </a:spcBef>
              <a:spcAft>
                <a:spcPts val="0"/>
              </a:spcAft>
              <a:buFont typeface="Arial" panose="020B0604020202020204" pitchFamily="34" charset="0"/>
              <a:buChar char="•"/>
            </a:pPr>
            <a:r>
              <a:rPr lang="id-ID" sz="1400" dirty="0"/>
              <a:t>Express</a:t>
            </a:r>
          </a:p>
          <a:p>
            <a:pPr marL="285750" lvl="0" indent="-285750" algn="just" rtl="0">
              <a:spcBef>
                <a:spcPts val="0"/>
              </a:spcBef>
              <a:spcAft>
                <a:spcPts val="0"/>
              </a:spcAft>
              <a:buFont typeface="Arial" panose="020B0604020202020204" pitchFamily="34" charset="0"/>
              <a:buChar char="•"/>
            </a:pPr>
            <a:r>
              <a:rPr lang="id-ID" sz="1400" dirty="0"/>
              <a:t>Express-fileupload</a:t>
            </a:r>
          </a:p>
          <a:p>
            <a:pPr marL="285750" lvl="0" indent="-285750" algn="just" rtl="0">
              <a:spcBef>
                <a:spcPts val="0"/>
              </a:spcBef>
              <a:spcAft>
                <a:spcPts val="0"/>
              </a:spcAft>
              <a:buFont typeface="Arial" panose="020B0604020202020204" pitchFamily="34" charset="0"/>
              <a:buChar char="•"/>
            </a:pPr>
            <a:r>
              <a:rPr lang="id-ID" sz="1400" dirty="0"/>
              <a:t>Mysql2</a:t>
            </a:r>
          </a:p>
          <a:p>
            <a:pPr marL="285750" lvl="0" indent="-285750" algn="just" rtl="0">
              <a:spcBef>
                <a:spcPts val="0"/>
              </a:spcBef>
              <a:spcAft>
                <a:spcPts val="0"/>
              </a:spcAft>
              <a:buFont typeface="Arial" panose="020B0604020202020204" pitchFamily="34" charset="0"/>
              <a:buChar char="•"/>
            </a:pPr>
            <a:r>
              <a:rPr lang="id-ID" sz="1400" dirty="0"/>
              <a:t>Sequelize</a:t>
            </a:r>
          </a:p>
          <a:p>
            <a:pPr marL="285750" lvl="0" indent="-285750" algn="just" rtl="0">
              <a:spcBef>
                <a:spcPts val="0"/>
              </a:spcBef>
              <a:spcAft>
                <a:spcPts val="0"/>
              </a:spcAft>
              <a:buFont typeface="Arial" panose="020B0604020202020204" pitchFamily="34" charset="0"/>
              <a:buChar char="•"/>
            </a:pPr>
            <a:r>
              <a:rPr lang="id-ID" sz="1400" dirty="0"/>
              <a:t>Json Web Token</a:t>
            </a:r>
          </a:p>
          <a:p>
            <a:pPr marL="0" lvl="0" indent="0" algn="just" rtl="0">
              <a:spcBef>
                <a:spcPts val="0"/>
              </a:spcBef>
              <a:spcAft>
                <a:spcPts val="0"/>
              </a:spcAft>
              <a:buNone/>
            </a:pPr>
            <a:endParaRPr lang="id-ID" sz="1400" dirty="0"/>
          </a:p>
          <a:p>
            <a:pPr marL="0" lvl="0" indent="0" algn="just" rtl="0">
              <a:spcBef>
                <a:spcPts val="0"/>
              </a:spcBef>
              <a:spcAft>
                <a:spcPts val="0"/>
              </a:spcAft>
              <a:buNone/>
            </a:pPr>
            <a:r>
              <a:rPr lang="id-ID" sz="1400" dirty="0"/>
              <a:t>Sementara itu, untuk frontend kami menggunakan beberapa dependensi yang diinstall antara lain:</a:t>
            </a:r>
          </a:p>
          <a:p>
            <a:pPr marL="285750" indent="-285750" algn="just">
              <a:buFont typeface="Arial" panose="020B0604020202020204" pitchFamily="34" charset="0"/>
              <a:buChar char="•"/>
            </a:pPr>
            <a:r>
              <a:rPr lang="id-ID" sz="1400" dirty="0"/>
              <a:t>React</a:t>
            </a:r>
          </a:p>
          <a:p>
            <a:pPr marL="285750" indent="-285750" algn="just">
              <a:buFont typeface="Arial" panose="020B0604020202020204" pitchFamily="34" charset="0"/>
              <a:buChar char="•"/>
            </a:pPr>
            <a:r>
              <a:rPr lang="id-ID" sz="1400" dirty="0"/>
              <a:t>Axios</a:t>
            </a:r>
          </a:p>
          <a:p>
            <a:pPr marL="285750" indent="-285750" algn="just">
              <a:buFont typeface="Arial" panose="020B0604020202020204" pitchFamily="34" charset="0"/>
              <a:buChar char="•"/>
            </a:pPr>
            <a:r>
              <a:rPr lang="id-ID" sz="1400" dirty="0"/>
              <a:t>Bulma</a:t>
            </a:r>
          </a:p>
        </p:txBody>
      </p:sp>
      <p:sp>
        <p:nvSpPr>
          <p:cNvPr id="508" name="Google Shape;508;p28"/>
          <p:cNvSpPr txBox="1">
            <a:spLocks noGrp="1"/>
          </p:cNvSpPr>
          <p:nvPr>
            <p:ph type="ctrTitle"/>
          </p:nvPr>
        </p:nvSpPr>
        <p:spPr>
          <a:xfrm>
            <a:off x="618825" y="321200"/>
            <a:ext cx="4449790" cy="8375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Teknologi yg Digunakan (backend &amp; frontend)</a:t>
            </a:r>
            <a:endParaRPr dirty="0"/>
          </a:p>
        </p:txBody>
      </p:sp>
      <p:grpSp>
        <p:nvGrpSpPr>
          <p:cNvPr id="529" name="Google Shape;529;p28"/>
          <p:cNvGrpSpPr/>
          <p:nvPr/>
        </p:nvGrpSpPr>
        <p:grpSpPr>
          <a:xfrm>
            <a:off x="7852204" y="-760575"/>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694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847330" y="1922125"/>
            <a:ext cx="4022998" cy="97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Demo Program</a:t>
            </a:r>
            <a:endParaRPr dirty="0"/>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2" name="Picture 1">
            <a:extLst>
              <a:ext uri="{FF2B5EF4-FFF2-40B4-BE49-F238E27FC236}">
                <a16:creationId xmlns:a16="http://schemas.microsoft.com/office/drawing/2014/main" id="{E99B2009-C5B9-4DFF-A946-1BFE0D2916C0}"/>
              </a:ext>
            </a:extLst>
          </p:cNvPr>
          <p:cNvPicPr>
            <a:picLocks noChangeAspect="1"/>
          </p:cNvPicPr>
          <p:nvPr/>
        </p:nvPicPr>
        <p:blipFill>
          <a:blip r:embed="rId3"/>
          <a:stretch>
            <a:fillRect/>
          </a:stretch>
        </p:blipFill>
        <p:spPr>
          <a:xfrm>
            <a:off x="5957780" y="2039663"/>
            <a:ext cx="735289" cy="7509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idx="7"/>
          </p:nvPr>
        </p:nvSpPr>
        <p:spPr>
          <a:xfrm>
            <a:off x="776480" y="369845"/>
            <a:ext cx="211649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Kesimpulan</a:t>
            </a:r>
            <a:endParaRPr dirty="0"/>
          </a:p>
        </p:txBody>
      </p:sp>
      <p:sp>
        <p:nvSpPr>
          <p:cNvPr id="482" name="Google Shape;482;p27"/>
          <p:cNvSpPr/>
          <p:nvPr/>
        </p:nvSpPr>
        <p:spPr>
          <a:xfrm rot="10800000">
            <a:off x="8311791" y="4559402"/>
            <a:ext cx="248885" cy="24960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rot="10800000">
            <a:off x="8809076" y="4560612"/>
            <a:ext cx="248400" cy="248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rot="10800000">
            <a:off x="8560676" y="4809012"/>
            <a:ext cx="248400" cy="248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218523" y="94764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74;p29">
            <a:extLst>
              <a:ext uri="{FF2B5EF4-FFF2-40B4-BE49-F238E27FC236}">
                <a16:creationId xmlns:a16="http://schemas.microsoft.com/office/drawing/2014/main" id="{18E3ACE6-DFD9-4C6A-A506-EF207FADF951}"/>
              </a:ext>
            </a:extLst>
          </p:cNvPr>
          <p:cNvSpPr txBox="1">
            <a:spLocks noGrp="1"/>
          </p:cNvSpPr>
          <p:nvPr>
            <p:ph type="subTitle" idx="1"/>
          </p:nvPr>
        </p:nvSpPr>
        <p:spPr>
          <a:xfrm>
            <a:off x="1002191" y="1500658"/>
            <a:ext cx="7256433" cy="20781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dirty="0"/>
              <a:t>Project Restful API dengan tema penjualan hardware merupakan solusi yang efektif untuk mengelola dan menyediakan data terkait penjualan produk perangkat keras secara efisien. API ini dapat membantu bisnis penjualan perangkat keras untuk meningkatkan efisiensi operasional dan pengambilan keputusan yang lebih akurat. Solusi ini dapat memberikan berbagai manfaat bagi bisnis penjualan perangkat keras, termasuk peningkatan efisiensi operasional, akurasi pengambilan keputusan, dan kepuasan pelanggan.</a:t>
            </a:r>
          </a:p>
        </p:txBody>
      </p:sp>
    </p:spTree>
    <p:extLst>
      <p:ext uri="{BB962C8B-B14F-4D97-AF65-F5344CB8AC3E}">
        <p14:creationId xmlns:p14="http://schemas.microsoft.com/office/powerpoint/2010/main" val="415623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SEKIAN</a:t>
            </a:r>
            <a:r>
              <a:rPr lang="en" dirty="0"/>
              <a:t> </a:t>
            </a:r>
            <a:r>
              <a:rPr lang="id-ID" dirty="0">
                <a:solidFill>
                  <a:schemeClr val="accent3"/>
                </a:solidFill>
              </a:rPr>
              <a:t>TERIMAKASIH</a:t>
            </a:r>
            <a:endParaRPr dirty="0">
              <a:solidFill>
                <a:schemeClr val="accent3"/>
              </a:solidFill>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419</Words>
  <Application>Microsoft Office PowerPoint</Application>
  <PresentationFormat>On-screen Show (16:9)</PresentationFormat>
  <Paragraphs>39</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Share Tech</vt:lpstr>
      <vt:lpstr>Arial</vt:lpstr>
      <vt:lpstr>Advent Pro SemiBold</vt:lpstr>
      <vt:lpstr>Nunito Light</vt:lpstr>
      <vt:lpstr>Maven Pro</vt:lpstr>
      <vt:lpstr>Fira Sans Extra Condensed Medium</vt:lpstr>
      <vt:lpstr>Fira Sans Condensed Medium</vt:lpstr>
      <vt:lpstr>Livvic Light</vt:lpstr>
      <vt:lpstr>Data Science Consulting by Slidesgo</vt:lpstr>
      <vt:lpstr>PROJEK AKHIR WEB SERVICE PRAKTIK</vt:lpstr>
      <vt:lpstr>Anggota Kelompok</vt:lpstr>
      <vt:lpstr>Deskripsi Projek</vt:lpstr>
      <vt:lpstr>Latar Belakang</vt:lpstr>
      <vt:lpstr>Solusi</vt:lpstr>
      <vt:lpstr>Teknologi yg Digunakan (backend &amp; frontend)</vt:lpstr>
      <vt:lpstr>Demo Program</vt:lpstr>
      <vt:lpstr>Kesimpulan</vt:lpstr>
      <vt:lpstr>SEKIAN 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 AKHIR WEB SERVICE PRAKTIK</dc:title>
  <dc:creator>Asus</dc:creator>
  <cp:lastModifiedBy>Naufal Ammar</cp:lastModifiedBy>
  <cp:revision>8</cp:revision>
  <dcterms:modified xsi:type="dcterms:W3CDTF">2024-01-13T03:04:58Z</dcterms:modified>
</cp:coreProperties>
</file>