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7c2a6e58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7c2a6e5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7c2a6e5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7c2a6e5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7c2a6e58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37c2a6e58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b67f498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b67f498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b67f498a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b67f498a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b67f498a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b67f498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b67f498a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b67f498a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b67f498a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b67f498a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b67f498a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b67f498a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b67f498a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b67f498a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7c2a6e58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7c2a6e58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Jaringan Internet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a:t>Oleh Ilham Setia Bhakti, S.Kom.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p:nvPr/>
        </p:nvSpPr>
        <p:spPr>
          <a:xfrm>
            <a:off x="455425" y="558550"/>
            <a:ext cx="4116600" cy="42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200"/>
              <a:t> 3. Aplikasi internet yang digunakan untuk mengirimkan surat dalam bentuk elektronik disebut:</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id" sz="2200"/>
              <a:t>a. Email</a:t>
            </a:r>
            <a:endParaRPr sz="2200"/>
          </a:p>
          <a:p>
            <a:pPr marL="0" lvl="0" indent="0" algn="l" rtl="0">
              <a:spcBef>
                <a:spcPts val="0"/>
              </a:spcBef>
              <a:spcAft>
                <a:spcPts val="0"/>
              </a:spcAft>
              <a:buNone/>
            </a:pPr>
            <a:r>
              <a:rPr lang="id" sz="2200"/>
              <a:t>b. Ghoper</a:t>
            </a:r>
            <a:endParaRPr sz="2200"/>
          </a:p>
          <a:p>
            <a:pPr marL="0" lvl="0" indent="0" algn="l" rtl="0">
              <a:spcBef>
                <a:spcPts val="0"/>
              </a:spcBef>
              <a:spcAft>
                <a:spcPts val="0"/>
              </a:spcAft>
              <a:buNone/>
            </a:pPr>
            <a:r>
              <a:rPr lang="id" sz="2200"/>
              <a:t>c. WWW</a:t>
            </a:r>
            <a:endParaRPr sz="2200"/>
          </a:p>
          <a:p>
            <a:pPr marL="0" lvl="0" indent="0" algn="l" rtl="0">
              <a:spcBef>
                <a:spcPts val="0"/>
              </a:spcBef>
              <a:spcAft>
                <a:spcPts val="0"/>
              </a:spcAft>
              <a:buNone/>
            </a:pPr>
            <a:r>
              <a:rPr lang="id" sz="2200"/>
              <a:t>d. Telnet</a:t>
            </a:r>
            <a:endParaRPr sz="2200"/>
          </a:p>
        </p:txBody>
      </p:sp>
      <p:sp>
        <p:nvSpPr>
          <p:cNvPr id="116" name="Google Shape;116;p22"/>
          <p:cNvSpPr txBox="1"/>
          <p:nvPr/>
        </p:nvSpPr>
        <p:spPr>
          <a:xfrm>
            <a:off x="4715700" y="468800"/>
            <a:ext cx="4116600" cy="42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000"/>
              <a:t>4. Yang dimaksud dengan internet adalah:</a:t>
            </a:r>
            <a:endParaRPr sz="2000"/>
          </a:p>
          <a:p>
            <a:pPr marL="0" lvl="0" indent="0" algn="l" rtl="0">
              <a:spcBef>
                <a:spcPts val="0"/>
              </a:spcBef>
              <a:spcAft>
                <a:spcPts val="0"/>
              </a:spcAft>
              <a:buNone/>
            </a:pPr>
            <a:r>
              <a:rPr lang="id" sz="2000"/>
              <a:t>a. Kumpulan komputer yang saling terhubung dalam sebuah ruangan</a:t>
            </a:r>
            <a:endParaRPr sz="2000"/>
          </a:p>
          <a:p>
            <a:pPr marL="0" lvl="0" indent="0" algn="l" rtl="0">
              <a:spcBef>
                <a:spcPts val="0"/>
              </a:spcBef>
              <a:spcAft>
                <a:spcPts val="0"/>
              </a:spcAft>
              <a:buNone/>
            </a:pPr>
            <a:r>
              <a:rPr lang="id" sz="2000"/>
              <a:t>b. Kumpulan komputer yang tidak terhubung dalam bentuk jaringan</a:t>
            </a:r>
            <a:endParaRPr sz="2000"/>
          </a:p>
          <a:p>
            <a:pPr marL="0" lvl="0" indent="0" algn="l" rtl="0">
              <a:spcBef>
                <a:spcPts val="0"/>
              </a:spcBef>
              <a:spcAft>
                <a:spcPts val="0"/>
              </a:spcAft>
              <a:buNone/>
            </a:pPr>
            <a:r>
              <a:rPr lang="id" sz="2000"/>
              <a:t>c. Kumpulan komputer yang saling berhubungan dalam bentuk jaringan</a:t>
            </a:r>
            <a:endParaRPr sz="2000"/>
          </a:p>
          <a:p>
            <a:pPr marL="0" lvl="0" indent="0" algn="l" rtl="0">
              <a:spcBef>
                <a:spcPts val="0"/>
              </a:spcBef>
              <a:spcAft>
                <a:spcPts val="0"/>
              </a:spcAft>
              <a:buNone/>
            </a:pPr>
            <a:r>
              <a:rPr lang="id" sz="2000"/>
              <a:t>d. Kumpulan komputer yang saling terhubung 12 orang saja</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p:nvPr/>
        </p:nvSpPr>
        <p:spPr>
          <a:xfrm>
            <a:off x="455425" y="558550"/>
            <a:ext cx="4116600" cy="42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200"/>
              <a:t>5. Istilah yang sering digunakan untuk mesin pencari informasi pada internet adalah:</a:t>
            </a:r>
            <a:endParaRPr sz="2200"/>
          </a:p>
          <a:p>
            <a:pPr marL="0" lvl="0" indent="0" algn="l" rtl="0">
              <a:spcBef>
                <a:spcPts val="0"/>
              </a:spcBef>
              <a:spcAft>
                <a:spcPts val="0"/>
              </a:spcAft>
              <a:buNone/>
            </a:pPr>
            <a:endParaRPr sz="2200"/>
          </a:p>
          <a:p>
            <a:pPr marL="457200" lvl="0" indent="-368300" algn="l" rtl="0">
              <a:spcBef>
                <a:spcPts val="0"/>
              </a:spcBef>
              <a:spcAft>
                <a:spcPts val="0"/>
              </a:spcAft>
              <a:buSzPts val="2200"/>
              <a:buAutoNum type="alphaLcPeriod"/>
            </a:pPr>
            <a:r>
              <a:rPr lang="id" sz="2200"/>
              <a:t>EMail</a:t>
            </a:r>
            <a:endParaRPr sz="2200"/>
          </a:p>
          <a:p>
            <a:pPr marL="0" lvl="0" indent="0" algn="l" rtl="0">
              <a:spcBef>
                <a:spcPts val="0"/>
              </a:spcBef>
              <a:spcAft>
                <a:spcPts val="0"/>
              </a:spcAft>
              <a:buNone/>
            </a:pPr>
            <a:r>
              <a:rPr lang="id" sz="2200"/>
              <a:t>b. Search Engine</a:t>
            </a:r>
            <a:endParaRPr sz="2200"/>
          </a:p>
          <a:p>
            <a:pPr marL="0" lvl="0" indent="0" algn="l" rtl="0">
              <a:spcBef>
                <a:spcPts val="0"/>
              </a:spcBef>
              <a:spcAft>
                <a:spcPts val="0"/>
              </a:spcAft>
              <a:buNone/>
            </a:pPr>
            <a:r>
              <a:rPr lang="id" sz="2200"/>
              <a:t>c. Ebanking</a:t>
            </a:r>
            <a:endParaRPr sz="2200"/>
          </a:p>
          <a:p>
            <a:pPr marL="0" lvl="0" indent="0" algn="l" rtl="0">
              <a:spcBef>
                <a:spcPts val="0"/>
              </a:spcBef>
              <a:spcAft>
                <a:spcPts val="0"/>
              </a:spcAft>
              <a:buNone/>
            </a:pPr>
            <a:r>
              <a:rPr lang="id" sz="2200"/>
              <a:t>d. Ecommerce</a:t>
            </a:r>
            <a:endParaRPr sz="2200"/>
          </a:p>
        </p:txBody>
      </p:sp>
      <p:sp>
        <p:nvSpPr>
          <p:cNvPr id="122" name="Google Shape;122;p23"/>
          <p:cNvSpPr txBox="1"/>
          <p:nvPr/>
        </p:nvSpPr>
        <p:spPr>
          <a:xfrm>
            <a:off x="4715700" y="573900"/>
            <a:ext cx="4116600" cy="42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000" dirty="0"/>
              <a:t>6. Media yang digunakan untuk bercakap-cakap di internet secara real-time adalah:</a:t>
            </a:r>
            <a:br>
              <a:rPr lang="id" sz="2000" dirty="0"/>
            </a:br>
            <a:endParaRPr sz="2000"/>
          </a:p>
          <a:p>
            <a:pPr marL="0" lvl="0" indent="0" algn="l" rtl="0">
              <a:spcBef>
                <a:spcPts val="0"/>
              </a:spcBef>
              <a:spcAft>
                <a:spcPts val="0"/>
              </a:spcAft>
              <a:buNone/>
            </a:pPr>
            <a:r>
              <a:rPr lang="id" sz="2000" dirty="0"/>
              <a:t>a. Mail</a:t>
            </a:r>
            <a:endParaRPr sz="2000"/>
          </a:p>
          <a:p>
            <a:pPr marL="0" lvl="0" indent="0" algn="l" rtl="0">
              <a:spcBef>
                <a:spcPts val="0"/>
              </a:spcBef>
              <a:spcAft>
                <a:spcPts val="0"/>
              </a:spcAft>
              <a:buNone/>
            </a:pPr>
            <a:r>
              <a:rPr lang="id" sz="2000" dirty="0"/>
              <a:t>b. Mailing list atau milis</a:t>
            </a:r>
            <a:endParaRPr sz="2000"/>
          </a:p>
          <a:p>
            <a:pPr marL="0" lvl="0" indent="0" algn="l" rtl="0">
              <a:spcBef>
                <a:spcPts val="0"/>
              </a:spcBef>
              <a:spcAft>
                <a:spcPts val="0"/>
              </a:spcAft>
              <a:buNone/>
            </a:pPr>
            <a:r>
              <a:rPr lang="id" sz="2000" dirty="0"/>
              <a:t>c. Chating</a:t>
            </a:r>
            <a:endParaRPr sz="2000"/>
          </a:p>
          <a:p>
            <a:pPr marL="0" lvl="0" indent="0" algn="l" rtl="0">
              <a:spcBef>
                <a:spcPts val="0"/>
              </a:spcBef>
              <a:spcAft>
                <a:spcPts val="0"/>
              </a:spcAft>
              <a:buNone/>
            </a:pPr>
            <a:r>
              <a:rPr lang="id" sz="2000" dirty="0"/>
              <a:t>d. </a:t>
            </a:r>
            <a:r>
              <a:rPr lang="id" sz="2000" dirty="0" smtClean="0"/>
              <a:t>Discution</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p:nvPr/>
        </p:nvSpPr>
        <p:spPr>
          <a:xfrm>
            <a:off x="455425" y="558550"/>
            <a:ext cx="4116600" cy="42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200"/>
              <a:t>7. Salah satu penyedia layanan search engine adalah:</a:t>
            </a:r>
            <a:br>
              <a:rPr lang="id" sz="2200"/>
            </a:br>
            <a:endParaRPr sz="2200"/>
          </a:p>
          <a:p>
            <a:pPr marL="0" lvl="0" indent="0" algn="l" rtl="0">
              <a:spcBef>
                <a:spcPts val="0"/>
              </a:spcBef>
              <a:spcAft>
                <a:spcPts val="0"/>
              </a:spcAft>
              <a:buNone/>
            </a:pPr>
            <a:r>
              <a:rPr lang="id" sz="2200"/>
              <a:t>a. Google</a:t>
            </a:r>
            <a:endParaRPr sz="2200"/>
          </a:p>
          <a:p>
            <a:pPr marL="0" lvl="0" indent="0" algn="l" rtl="0">
              <a:spcBef>
                <a:spcPts val="0"/>
              </a:spcBef>
              <a:spcAft>
                <a:spcPts val="0"/>
              </a:spcAft>
              <a:buNone/>
            </a:pPr>
            <a:r>
              <a:rPr lang="id" sz="2200"/>
              <a:t>b. Tokopeda</a:t>
            </a:r>
            <a:endParaRPr sz="2200"/>
          </a:p>
          <a:p>
            <a:pPr marL="0" lvl="0" indent="0" algn="l" rtl="0">
              <a:spcBef>
                <a:spcPts val="0"/>
              </a:spcBef>
              <a:spcAft>
                <a:spcPts val="0"/>
              </a:spcAft>
              <a:buNone/>
            </a:pPr>
            <a:r>
              <a:rPr lang="id" sz="2200"/>
              <a:t>c. Lazada</a:t>
            </a:r>
            <a:endParaRPr sz="2200"/>
          </a:p>
          <a:p>
            <a:pPr marL="0" lvl="0" indent="0" algn="l" rtl="0">
              <a:spcBef>
                <a:spcPts val="0"/>
              </a:spcBef>
              <a:spcAft>
                <a:spcPts val="0"/>
              </a:spcAft>
              <a:buNone/>
            </a:pPr>
            <a:r>
              <a:rPr lang="id" sz="2200"/>
              <a:t>d. Instagram</a:t>
            </a:r>
            <a:endParaRPr sz="2200"/>
          </a:p>
        </p:txBody>
      </p:sp>
      <p:sp>
        <p:nvSpPr>
          <p:cNvPr id="128" name="Google Shape;128;p24"/>
          <p:cNvSpPr txBox="1"/>
          <p:nvPr/>
        </p:nvSpPr>
        <p:spPr>
          <a:xfrm>
            <a:off x="4572000" y="580125"/>
            <a:ext cx="4412100" cy="42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000"/>
              <a:t>8. Dibawah ini merupakan manfaat menggunakan internet, kecuali….</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id" sz="2000"/>
              <a:t>a. sebagai media komunikasi</a:t>
            </a:r>
            <a:endParaRPr sz="2000"/>
          </a:p>
          <a:p>
            <a:pPr marL="0" lvl="0" indent="0" algn="l" rtl="0">
              <a:spcBef>
                <a:spcPts val="0"/>
              </a:spcBef>
              <a:spcAft>
                <a:spcPts val="0"/>
              </a:spcAft>
              <a:buNone/>
            </a:pPr>
            <a:r>
              <a:rPr lang="id" sz="2000"/>
              <a:t>b. lebih mudah berbelanja/berbisnis online</a:t>
            </a:r>
            <a:endParaRPr sz="2000"/>
          </a:p>
          <a:p>
            <a:pPr marL="0" lvl="0" indent="0" algn="l" rtl="0">
              <a:spcBef>
                <a:spcPts val="0"/>
              </a:spcBef>
              <a:spcAft>
                <a:spcPts val="0"/>
              </a:spcAft>
              <a:buNone/>
            </a:pPr>
            <a:r>
              <a:rPr lang="id" sz="2000"/>
              <a:t>c. media mencari informasi dan berita</a:t>
            </a:r>
            <a:endParaRPr sz="2000"/>
          </a:p>
          <a:p>
            <a:pPr marL="0" lvl="0" indent="0" algn="l" rtl="0">
              <a:spcBef>
                <a:spcPts val="0"/>
              </a:spcBef>
              <a:spcAft>
                <a:spcPts val="0"/>
              </a:spcAft>
              <a:buNone/>
            </a:pPr>
            <a:r>
              <a:rPr lang="id" sz="2000"/>
              <a:t>d. ancaman virus komputer dan sejenisnya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UcPeriod"/>
            </a:pPr>
            <a:r>
              <a:rPr lang="id"/>
              <a:t>Pengertian Internet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100"/>
              <a:t>Internet berasal dari kata ‘</a:t>
            </a:r>
            <a:r>
              <a:rPr lang="id" sz="2100" i="1"/>
              <a:t>inter</a:t>
            </a:r>
            <a:r>
              <a:rPr lang="id" sz="2100"/>
              <a:t>’ yang berarti antara dan ‘</a:t>
            </a:r>
            <a:r>
              <a:rPr lang="id" sz="2100" i="1"/>
              <a:t>network</a:t>
            </a:r>
            <a:r>
              <a:rPr lang="id" sz="2100"/>
              <a:t>’ yang berarti jaringan</a:t>
            </a:r>
            <a:endParaRPr sz="2100"/>
          </a:p>
          <a:p>
            <a:pPr marL="0" lvl="0" indent="0" algn="ctr" rtl="0">
              <a:spcBef>
                <a:spcPts val="1200"/>
              </a:spcBef>
              <a:spcAft>
                <a:spcPts val="0"/>
              </a:spcAft>
              <a:buNone/>
            </a:pPr>
            <a:r>
              <a:rPr lang="id" sz="2100"/>
              <a:t>Inter + Network = Jaringan Antara atau Jaringan Penghubung</a:t>
            </a:r>
            <a:endParaRPr sz="2100"/>
          </a:p>
          <a:p>
            <a:pPr marL="0" lvl="0" indent="0" algn="l" rtl="0">
              <a:spcBef>
                <a:spcPts val="1200"/>
              </a:spcBef>
              <a:spcAft>
                <a:spcPts val="1200"/>
              </a:spcAft>
              <a:buNone/>
            </a:pPr>
            <a:endParaRPr sz="2100"/>
          </a:p>
        </p:txBody>
      </p:sp>
      <p:pic>
        <p:nvPicPr>
          <p:cNvPr id="62" name="Google Shape;62;p14"/>
          <p:cNvPicPr preferRelativeResize="0"/>
          <p:nvPr/>
        </p:nvPicPr>
        <p:blipFill>
          <a:blip r:embed="rId3">
            <a:alphaModFix/>
          </a:blip>
          <a:stretch>
            <a:fillRect/>
          </a:stretch>
        </p:blipFill>
        <p:spPr>
          <a:xfrm>
            <a:off x="3375238" y="2571750"/>
            <a:ext cx="2393525" cy="229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1700" y="575975"/>
            <a:ext cx="8520600" cy="399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300"/>
              <a:t>Internet pertama kali dikembangkan oleh Departemen Militer Amerika Serikat dengan nama ARPANET pada tahun 1969.</a:t>
            </a:r>
            <a:endParaRPr sz="2300"/>
          </a:p>
          <a:p>
            <a:pPr marL="0" lvl="0" indent="0" algn="l" rtl="0">
              <a:spcBef>
                <a:spcPts val="1200"/>
              </a:spcBef>
              <a:spcAft>
                <a:spcPts val="0"/>
              </a:spcAft>
              <a:buNone/>
            </a:pPr>
            <a:endParaRPr sz="2300"/>
          </a:p>
          <a:p>
            <a:pPr marL="0" lvl="0" indent="0" algn="r" rtl="0">
              <a:spcBef>
                <a:spcPts val="1200"/>
              </a:spcBef>
              <a:spcAft>
                <a:spcPts val="1200"/>
              </a:spcAft>
              <a:buNone/>
            </a:pPr>
            <a:r>
              <a:rPr lang="id" sz="2300"/>
              <a:t>Sampai pada akhirnya Internet</a:t>
            </a:r>
            <a:br>
              <a:rPr lang="id" sz="2300"/>
            </a:br>
            <a:r>
              <a:rPr lang="id" sz="2300"/>
              <a:t>digunakan untuk keperluan umum</a:t>
            </a:r>
            <a:br>
              <a:rPr lang="id" sz="2300"/>
            </a:br>
            <a:r>
              <a:rPr lang="id" sz="2300"/>
              <a:t>seperti chatting, website, email,</a:t>
            </a:r>
            <a:br>
              <a:rPr lang="id" sz="2300"/>
            </a:br>
            <a:r>
              <a:rPr lang="id" sz="2300"/>
              <a:t>dan sebagainya.</a:t>
            </a:r>
            <a:endParaRPr sz="2300"/>
          </a:p>
        </p:txBody>
      </p:sp>
      <p:pic>
        <p:nvPicPr>
          <p:cNvPr id="68" name="Google Shape;68;p15"/>
          <p:cNvPicPr preferRelativeResize="0"/>
          <p:nvPr/>
        </p:nvPicPr>
        <p:blipFill>
          <a:blip r:embed="rId3">
            <a:alphaModFix/>
          </a:blip>
          <a:stretch>
            <a:fillRect/>
          </a:stretch>
        </p:blipFill>
        <p:spPr>
          <a:xfrm>
            <a:off x="642946" y="1983800"/>
            <a:ext cx="3273677" cy="2181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575975"/>
            <a:ext cx="8520600" cy="399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300"/>
              <a:t>Internet adalah jaringan berjuta-juta komputer di seluruh dunia yang terhubung dengan menggunakan TCP/IP (Paket Data).</a:t>
            </a:r>
            <a:endParaRPr sz="2300"/>
          </a:p>
          <a:p>
            <a:pPr marL="0" lvl="0" indent="0" algn="l" rtl="0">
              <a:spcBef>
                <a:spcPts val="1200"/>
              </a:spcBef>
              <a:spcAft>
                <a:spcPts val="0"/>
              </a:spcAft>
              <a:buNone/>
            </a:pPr>
            <a:endParaRPr sz="2300"/>
          </a:p>
          <a:p>
            <a:pPr marL="0" lvl="0" indent="0" algn="l" rtl="0">
              <a:spcBef>
                <a:spcPts val="1200"/>
              </a:spcBef>
              <a:spcAft>
                <a:spcPts val="1200"/>
              </a:spcAft>
              <a:buNone/>
            </a:pPr>
            <a:r>
              <a:rPr lang="id" sz="2300"/>
              <a:t>Dengan adanya Internet, kamu </a:t>
            </a:r>
            <a:br>
              <a:rPr lang="id" sz="2300"/>
            </a:br>
            <a:r>
              <a:rPr lang="id" sz="2300"/>
              <a:t>bisa mendapatkan informasi </a:t>
            </a:r>
            <a:br>
              <a:rPr lang="id" sz="2300"/>
            </a:br>
            <a:r>
              <a:rPr lang="id" sz="2300"/>
              <a:t>terbaru yang tersebar di seluruh </a:t>
            </a:r>
            <a:br>
              <a:rPr lang="id" sz="2300"/>
            </a:br>
            <a:r>
              <a:rPr lang="id" sz="2300"/>
              <a:t>dunia secara real-time.</a:t>
            </a:r>
            <a:endParaRPr sz="2300"/>
          </a:p>
        </p:txBody>
      </p:sp>
      <p:pic>
        <p:nvPicPr>
          <p:cNvPr id="74" name="Google Shape;74;p16"/>
          <p:cNvPicPr preferRelativeResize="0"/>
          <p:nvPr/>
        </p:nvPicPr>
        <p:blipFill>
          <a:blip r:embed="rId3">
            <a:alphaModFix/>
          </a:blip>
          <a:stretch>
            <a:fillRect/>
          </a:stretch>
        </p:blipFill>
        <p:spPr>
          <a:xfrm>
            <a:off x="4920201" y="1863300"/>
            <a:ext cx="3778145" cy="2518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B. Jenis layanan Internet</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id"/>
              <a:t>1. Search Engine</a:t>
            </a:r>
            <a:endParaRPr/>
          </a:p>
          <a:p>
            <a:pPr marL="457200" lvl="0" indent="-342900" algn="l" rtl="0">
              <a:spcBef>
                <a:spcPts val="1200"/>
              </a:spcBef>
              <a:spcAft>
                <a:spcPts val="0"/>
              </a:spcAft>
              <a:buSzPts val="1800"/>
              <a:buChar char="●"/>
            </a:pPr>
            <a:r>
              <a:rPr lang="id"/>
              <a:t>Search engine adalah aplikasi yang digunakan untuk mencari informasi tertentu di internet. Ketika memasukkan kata kunci ‘kucing’ ke halaman mesin pencari, seperti Google. maka mesin pencari akan mencari dan menampilkan informasi tentang ‘kucing’ dari berbagai situs web yang ada di internet.</a:t>
            </a:r>
            <a:endParaRPr/>
          </a:p>
          <a:p>
            <a:pPr marL="0" lvl="0" indent="0" algn="l" rtl="0">
              <a:spcBef>
                <a:spcPts val="1200"/>
              </a:spcBef>
              <a:spcAft>
                <a:spcPts val="0"/>
              </a:spcAft>
              <a:buNone/>
            </a:pPr>
            <a:r>
              <a:rPr lang="id"/>
              <a:t>2. E-Mail</a:t>
            </a:r>
            <a:endParaRPr/>
          </a:p>
          <a:p>
            <a:pPr marL="457200" lvl="0" indent="-342900" algn="l" rtl="0">
              <a:spcBef>
                <a:spcPts val="1200"/>
              </a:spcBef>
              <a:spcAft>
                <a:spcPts val="0"/>
              </a:spcAft>
              <a:buSzPts val="1800"/>
              <a:buChar char="●"/>
            </a:pPr>
            <a:r>
              <a:rPr lang="id"/>
              <a:t>Email adalah singkatan dari "electronic mail" atau surat elektronik dalam bahasa Indonesia. Email adalah cara komunikasi elektronik yang memungkinkan pengiriman pesan, file, atau dokumen secara cepat dan efisien antara pengguna melalui jaringan internet.</a:t>
            </a:r>
            <a:endParaRPr/>
          </a:p>
        </p:txBody>
      </p:sp>
      <p:pic>
        <p:nvPicPr>
          <p:cNvPr id="81" name="Google Shape;81;p17"/>
          <p:cNvPicPr preferRelativeResize="0"/>
          <p:nvPr/>
        </p:nvPicPr>
        <p:blipFill>
          <a:blip r:embed="rId3">
            <a:alphaModFix/>
          </a:blip>
          <a:stretch>
            <a:fillRect/>
          </a:stretch>
        </p:blipFill>
        <p:spPr>
          <a:xfrm>
            <a:off x="5772099" y="269250"/>
            <a:ext cx="906200" cy="924250"/>
          </a:xfrm>
          <a:prstGeom prst="rect">
            <a:avLst/>
          </a:prstGeom>
          <a:noFill/>
          <a:ln>
            <a:noFill/>
          </a:ln>
        </p:spPr>
      </p:pic>
      <p:pic>
        <p:nvPicPr>
          <p:cNvPr id="82" name="Google Shape;82;p17"/>
          <p:cNvPicPr preferRelativeResize="0"/>
          <p:nvPr/>
        </p:nvPicPr>
        <p:blipFill>
          <a:blip r:embed="rId4">
            <a:alphaModFix/>
          </a:blip>
          <a:stretch>
            <a:fillRect/>
          </a:stretch>
        </p:blipFill>
        <p:spPr>
          <a:xfrm>
            <a:off x="7178525" y="269250"/>
            <a:ext cx="1232338" cy="92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311700" y="736700"/>
            <a:ext cx="8520600" cy="383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3. World Wide Web (Website)</a:t>
            </a:r>
            <a:endParaRPr/>
          </a:p>
          <a:p>
            <a:pPr marL="457200" lvl="0" indent="-342900" algn="l" rtl="0">
              <a:spcBef>
                <a:spcPts val="1200"/>
              </a:spcBef>
              <a:spcAft>
                <a:spcPts val="0"/>
              </a:spcAft>
              <a:buSzPts val="1800"/>
              <a:buChar char="●"/>
            </a:pPr>
            <a:r>
              <a:rPr lang="id"/>
              <a:t>Website adalah kumpulan dokumen yang terhubung dan diakses melalui Internet.Halaman web biasanya berisi informasi teks, gambar, video, atau elemen multimedia lainnya.</a:t>
            </a:r>
            <a:endParaRPr/>
          </a:p>
          <a:p>
            <a:pPr marL="0" lvl="0" indent="0" algn="l" rtl="0">
              <a:spcBef>
                <a:spcPts val="1200"/>
              </a:spcBef>
              <a:spcAft>
                <a:spcPts val="0"/>
              </a:spcAft>
              <a:buNone/>
            </a:pPr>
            <a:r>
              <a:rPr lang="id"/>
              <a:t>4. E-Commerce</a:t>
            </a:r>
            <a:endParaRPr/>
          </a:p>
          <a:p>
            <a:pPr marL="457200" lvl="0" indent="-342900" algn="l" rtl="0">
              <a:spcBef>
                <a:spcPts val="1200"/>
              </a:spcBef>
              <a:spcAft>
                <a:spcPts val="0"/>
              </a:spcAft>
              <a:buSzPts val="1800"/>
              <a:buChar char="●"/>
            </a:pPr>
            <a:r>
              <a:rPr lang="id"/>
              <a:t>E-commerce adalah proses pembelian dan penjualan produk, layanan, atau informasi melalui internet tanpa kehadiran fisik di tempat yang sama.</a:t>
            </a:r>
            <a:endParaRPr/>
          </a:p>
        </p:txBody>
      </p:sp>
      <p:pic>
        <p:nvPicPr>
          <p:cNvPr id="88" name="Google Shape;88;p18"/>
          <p:cNvPicPr preferRelativeResize="0"/>
          <p:nvPr/>
        </p:nvPicPr>
        <p:blipFill>
          <a:blip r:embed="rId3">
            <a:alphaModFix/>
          </a:blip>
          <a:stretch>
            <a:fillRect/>
          </a:stretch>
        </p:blipFill>
        <p:spPr>
          <a:xfrm>
            <a:off x="5320845" y="3603125"/>
            <a:ext cx="1433923" cy="1433228"/>
          </a:xfrm>
          <a:prstGeom prst="rect">
            <a:avLst/>
          </a:prstGeom>
          <a:noFill/>
          <a:ln>
            <a:noFill/>
          </a:ln>
        </p:spPr>
      </p:pic>
      <p:pic>
        <p:nvPicPr>
          <p:cNvPr id="89" name="Google Shape;89;p18"/>
          <p:cNvPicPr preferRelativeResize="0"/>
          <p:nvPr/>
        </p:nvPicPr>
        <p:blipFill>
          <a:blip r:embed="rId4">
            <a:alphaModFix/>
          </a:blip>
          <a:stretch>
            <a:fillRect/>
          </a:stretch>
        </p:blipFill>
        <p:spPr>
          <a:xfrm>
            <a:off x="1165325" y="3881389"/>
            <a:ext cx="3321851" cy="87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311700" y="455425"/>
            <a:ext cx="8520600" cy="411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5. Chatting</a:t>
            </a:r>
            <a:endParaRPr/>
          </a:p>
          <a:p>
            <a:pPr marL="457200" lvl="0" indent="-342900" algn="l" rtl="0">
              <a:spcBef>
                <a:spcPts val="1200"/>
              </a:spcBef>
              <a:spcAft>
                <a:spcPts val="0"/>
              </a:spcAft>
              <a:buSzPts val="1800"/>
              <a:buChar char="●"/>
            </a:pPr>
            <a:r>
              <a:rPr lang="id"/>
              <a:t>Aplikasi chatting adalah jenis aplikasi yang memungkinkan pengguna untuk berkomunikasi dengan orang lain secara real-time melalui pesan teks, suara, atau video.</a:t>
            </a:r>
            <a:endParaRPr/>
          </a:p>
          <a:p>
            <a:pPr marL="0" lvl="0" indent="0" algn="l" rtl="0">
              <a:spcBef>
                <a:spcPts val="1200"/>
              </a:spcBef>
              <a:spcAft>
                <a:spcPts val="0"/>
              </a:spcAft>
              <a:buNone/>
            </a:pPr>
            <a:r>
              <a:rPr lang="id"/>
              <a:t>6. E-Learning</a:t>
            </a:r>
            <a:endParaRPr/>
          </a:p>
          <a:p>
            <a:pPr marL="457200" lvl="0" indent="-342900" algn="l" rtl="0">
              <a:spcBef>
                <a:spcPts val="1200"/>
              </a:spcBef>
              <a:spcAft>
                <a:spcPts val="0"/>
              </a:spcAft>
              <a:buSzPts val="1800"/>
              <a:buChar char="●"/>
            </a:pPr>
            <a:r>
              <a:rPr lang="id"/>
              <a:t>Aplikasi e-learning adalah aplikasi yang dirancang untuk belajar di waktu dan tempat yang mereka inginkan, tanpa harus hadir fisik di lokasi pembelajaran tradisional.</a:t>
            </a:r>
            <a:endParaRPr/>
          </a:p>
        </p:txBody>
      </p:sp>
      <p:pic>
        <p:nvPicPr>
          <p:cNvPr id="95" name="Google Shape;95;p19"/>
          <p:cNvPicPr preferRelativeResize="0"/>
          <p:nvPr/>
        </p:nvPicPr>
        <p:blipFill>
          <a:blip r:embed="rId3">
            <a:alphaModFix/>
          </a:blip>
          <a:stretch>
            <a:fillRect/>
          </a:stretch>
        </p:blipFill>
        <p:spPr>
          <a:xfrm>
            <a:off x="2510900" y="142800"/>
            <a:ext cx="757377" cy="761825"/>
          </a:xfrm>
          <a:prstGeom prst="rect">
            <a:avLst/>
          </a:prstGeom>
          <a:noFill/>
          <a:ln>
            <a:noFill/>
          </a:ln>
        </p:spPr>
      </p:pic>
      <p:pic>
        <p:nvPicPr>
          <p:cNvPr id="96" name="Google Shape;96;p19"/>
          <p:cNvPicPr preferRelativeResize="0"/>
          <p:nvPr/>
        </p:nvPicPr>
        <p:blipFill>
          <a:blip r:embed="rId4">
            <a:alphaModFix/>
          </a:blip>
          <a:stretch>
            <a:fillRect/>
          </a:stretch>
        </p:blipFill>
        <p:spPr>
          <a:xfrm>
            <a:off x="1972875" y="3412378"/>
            <a:ext cx="882483" cy="76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311700" y="455425"/>
            <a:ext cx="8520600" cy="411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7. E-Banking</a:t>
            </a:r>
            <a:endParaRPr/>
          </a:p>
          <a:p>
            <a:pPr marL="457200" lvl="0" indent="-342900" algn="l" rtl="0">
              <a:spcBef>
                <a:spcPts val="1200"/>
              </a:spcBef>
              <a:spcAft>
                <a:spcPts val="0"/>
              </a:spcAft>
              <a:buSzPts val="1800"/>
              <a:buChar char="●"/>
            </a:pPr>
            <a:r>
              <a:rPr lang="id"/>
              <a:t>Aplikasi e-banking adalah aplikasi perbankan elektronik yang memungkinkan nasabah bank untuk mengakses layanan perbankan dan melakukan transaksi keuangan melalui perangkat elektronik tanpa harus pergi ke kantor cabang fisik.</a:t>
            </a:r>
            <a:endParaRPr/>
          </a:p>
        </p:txBody>
      </p:sp>
      <p:pic>
        <p:nvPicPr>
          <p:cNvPr id="102" name="Google Shape;102;p20"/>
          <p:cNvPicPr preferRelativeResize="0"/>
          <p:nvPr/>
        </p:nvPicPr>
        <p:blipFill>
          <a:blip r:embed="rId3">
            <a:alphaModFix/>
          </a:blip>
          <a:stretch>
            <a:fillRect/>
          </a:stretch>
        </p:blipFill>
        <p:spPr>
          <a:xfrm>
            <a:off x="3864841" y="2678875"/>
            <a:ext cx="1567124" cy="151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Latihan</a:t>
            </a:r>
            <a:endParaRPr/>
          </a:p>
        </p:txBody>
      </p:sp>
      <p:sp>
        <p:nvSpPr>
          <p:cNvPr id="108" name="Google Shape;108;p21"/>
          <p:cNvSpPr txBox="1">
            <a:spLocks noGrp="1"/>
          </p:cNvSpPr>
          <p:nvPr>
            <p:ph type="body" idx="1"/>
          </p:nvPr>
        </p:nvSpPr>
        <p:spPr>
          <a:xfrm>
            <a:off x="311700" y="1152475"/>
            <a:ext cx="8520600" cy="45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id" sz="1400" dirty="0"/>
              <a:t>Kerjakan soal di bawah </a:t>
            </a:r>
            <a:r>
              <a:rPr lang="id" sz="1400" dirty="0" smtClean="0"/>
              <a:t>ini</a:t>
            </a:r>
            <a:endParaRPr sz="1400"/>
          </a:p>
        </p:txBody>
      </p:sp>
      <p:sp>
        <p:nvSpPr>
          <p:cNvPr id="109" name="Google Shape;109;p21"/>
          <p:cNvSpPr txBox="1"/>
          <p:nvPr/>
        </p:nvSpPr>
        <p:spPr>
          <a:xfrm>
            <a:off x="455425" y="1835050"/>
            <a:ext cx="4116600" cy="29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200"/>
              <a:t>1. Internet pada awalnya disebut dengan…</a:t>
            </a:r>
            <a:br>
              <a:rPr lang="id" sz="2200"/>
            </a:br>
            <a:endParaRPr sz="2200"/>
          </a:p>
          <a:p>
            <a:pPr marL="0" lvl="0" indent="0" algn="l" rtl="0">
              <a:spcBef>
                <a:spcPts val="0"/>
              </a:spcBef>
              <a:spcAft>
                <a:spcPts val="0"/>
              </a:spcAft>
              <a:buNone/>
            </a:pPr>
            <a:r>
              <a:rPr lang="id" sz="2200"/>
              <a:t>a. Intranet</a:t>
            </a:r>
            <a:endParaRPr sz="2200"/>
          </a:p>
          <a:p>
            <a:pPr marL="0" lvl="0" indent="0" algn="l" rtl="0">
              <a:spcBef>
                <a:spcPts val="0"/>
              </a:spcBef>
              <a:spcAft>
                <a:spcPts val="0"/>
              </a:spcAft>
              <a:buNone/>
            </a:pPr>
            <a:r>
              <a:rPr lang="id" sz="2200"/>
              <a:t>b. Network</a:t>
            </a:r>
            <a:endParaRPr sz="2200"/>
          </a:p>
          <a:p>
            <a:pPr marL="0" lvl="0" indent="0" algn="l" rtl="0">
              <a:spcBef>
                <a:spcPts val="0"/>
              </a:spcBef>
              <a:spcAft>
                <a:spcPts val="0"/>
              </a:spcAft>
              <a:buNone/>
            </a:pPr>
            <a:r>
              <a:rPr lang="id" sz="2200"/>
              <a:t>c. Computer network</a:t>
            </a:r>
            <a:endParaRPr sz="2200"/>
          </a:p>
          <a:p>
            <a:pPr marL="0" lvl="0" indent="0" algn="l" rtl="0">
              <a:spcBef>
                <a:spcPts val="0"/>
              </a:spcBef>
              <a:spcAft>
                <a:spcPts val="0"/>
              </a:spcAft>
              <a:buNone/>
            </a:pPr>
            <a:r>
              <a:rPr lang="id" sz="2200"/>
              <a:t>d. ARPAnet </a:t>
            </a:r>
            <a:endParaRPr sz="2200"/>
          </a:p>
        </p:txBody>
      </p:sp>
      <p:sp>
        <p:nvSpPr>
          <p:cNvPr id="110" name="Google Shape;110;p21"/>
          <p:cNvSpPr txBox="1"/>
          <p:nvPr/>
        </p:nvSpPr>
        <p:spPr>
          <a:xfrm>
            <a:off x="4715700" y="1745450"/>
            <a:ext cx="4116600" cy="29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2200"/>
              <a:t>2. Negara yang pertama kali mengembangkan internet adalah:</a:t>
            </a:r>
            <a:endParaRPr sz="2200"/>
          </a:p>
          <a:p>
            <a:pPr marL="0" lvl="0" indent="0" algn="l" rtl="0">
              <a:spcBef>
                <a:spcPts val="0"/>
              </a:spcBef>
              <a:spcAft>
                <a:spcPts val="0"/>
              </a:spcAft>
              <a:buNone/>
            </a:pPr>
            <a:r>
              <a:rPr lang="id" sz="2200"/>
              <a:t>a. China</a:t>
            </a:r>
            <a:endParaRPr sz="2200"/>
          </a:p>
          <a:p>
            <a:pPr marL="0" lvl="0" indent="0" algn="l" rtl="0">
              <a:spcBef>
                <a:spcPts val="0"/>
              </a:spcBef>
              <a:spcAft>
                <a:spcPts val="0"/>
              </a:spcAft>
              <a:buNone/>
            </a:pPr>
            <a:r>
              <a:rPr lang="id" sz="2200"/>
              <a:t>b. Jepang</a:t>
            </a:r>
            <a:endParaRPr sz="2200"/>
          </a:p>
          <a:p>
            <a:pPr marL="0" lvl="0" indent="0" algn="l" rtl="0">
              <a:spcBef>
                <a:spcPts val="0"/>
              </a:spcBef>
              <a:spcAft>
                <a:spcPts val="0"/>
              </a:spcAft>
              <a:buNone/>
            </a:pPr>
            <a:r>
              <a:rPr lang="id" sz="2200"/>
              <a:t>c. India</a:t>
            </a:r>
            <a:endParaRPr sz="2200"/>
          </a:p>
          <a:p>
            <a:pPr marL="0" lvl="0" indent="0" algn="l" rtl="0">
              <a:spcBef>
                <a:spcPts val="0"/>
              </a:spcBef>
              <a:spcAft>
                <a:spcPts val="0"/>
              </a:spcAft>
              <a:buNone/>
            </a:pPr>
            <a:r>
              <a:rPr lang="id" sz="2200"/>
              <a:t>d. Amerika Serikat</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520</Words>
  <PresentationFormat>On-screen Show (16:9)</PresentationFormat>
  <Paragraphs>71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Jaringan Internet</vt:lpstr>
      <vt:lpstr>Pengertian Internet</vt:lpstr>
      <vt:lpstr>Slide 3</vt:lpstr>
      <vt:lpstr>Slide 4</vt:lpstr>
      <vt:lpstr>B. Jenis layanan Internet</vt:lpstr>
      <vt:lpstr>Slide 6</vt:lpstr>
      <vt:lpstr>Slide 7</vt:lpstr>
      <vt:lpstr>Slide 8</vt:lpstr>
      <vt:lpstr>Latihan</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Jaringan Internet</dc:title>
  <cp:lastModifiedBy>Windows User</cp:lastModifiedBy>
  <cp:revision>2</cp:revision>
  <dcterms:modified xsi:type="dcterms:W3CDTF">2023-07-25T01:25:57Z</dcterms:modified>
</cp:coreProperties>
</file>