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73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embeddedFontLst>
    <p:embeddedFont>
      <p:font typeface="Lucida Sans Unicode" pitchFamily="34" charset="0"/>
      <p:regular r:id="rId21"/>
    </p:embeddedFont>
    <p:embeddedFont>
      <p:font typeface="Wingdings 3" pitchFamily="18" charset="2"/>
      <p:regular r:id="rId22"/>
    </p:embeddedFont>
    <p:embeddedFont>
      <p:font typeface="Georgia" pitchFamily="18" charset="0"/>
      <p:regular r:id="rId23"/>
      <p:bold r:id="rId24"/>
      <p:italic r:id="rId25"/>
      <p:boldItalic r:id="rId26"/>
    </p:embeddedFont>
    <p:embeddedFont>
      <p:font typeface="SimSun" pitchFamily="2" charset="-122"/>
      <p:regular r:id="rId27"/>
    </p:embeddedFont>
    <p:embeddedFont>
      <p:font typeface="Trebuchet MS" pitchFamily="34" charset="0"/>
      <p:regular r:id="rId28"/>
      <p:bold r:id="rId29"/>
      <p:italic r:id="rId30"/>
      <p:boldItalic r:id="rId31"/>
    </p:embeddedFont>
    <p:embeddedFont>
      <p:font typeface="Pacifico" charset="0"/>
      <p:regular r:id="rId32"/>
    </p:embeddedFont>
    <p:embeddedFont>
      <p:font typeface="Lucida Handwriting" pitchFamily="66" charset="0"/>
      <p:regular r:id="rId33"/>
    </p:embeddedFont>
    <p:embeddedFont>
      <p:font typeface="Merriweather" charset="0"/>
      <p:regular r:id="rId34"/>
      <p:bold r:id="rId35"/>
      <p:italic r:id="rId36"/>
      <p:boldItalic r:id="rId37"/>
    </p:embeddedFont>
    <p:embeddedFont>
      <p:font typeface="Impact" pitchFamily="34" charset="0"/>
      <p:regular r:id="rId38"/>
    </p:embeddedFont>
    <p:embeddedFont>
      <p:font typeface="Chiller" pitchFamily="82" charset="0"/>
      <p:regular r:id="rId39"/>
    </p:embeddedFont>
    <p:embeddedFont>
      <p:font typeface="Roboto Mono Medium" charset="0"/>
      <p:regular r:id="rId40"/>
      <p:bold r:id="rId41"/>
      <p:italic r:id="rId42"/>
      <p:boldItalic r:id="rId43"/>
    </p:embeddedFont>
    <p:embeddedFont>
      <p:font typeface="Bahnschrift Light Condensed" pitchFamily="34" charset="0"/>
      <p:regular r:id="rId44"/>
    </p:embeddedFont>
    <p:embeddedFont>
      <p:font typeface="Verdana" pitchFamily="34" charset="0"/>
      <p:regular r:id="rId45"/>
      <p:bold r:id="rId46"/>
      <p:italic r:id="rId47"/>
      <p:boldItalic r:id="rId48"/>
    </p:embeddedFont>
    <p:embeddedFont>
      <p:font typeface="Wingdings 2" pitchFamily="18" charset="2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683BC3F-8EF0-488F-A775-929A03825146}">
  <a:tblStyle styleId="{4683BC3F-8EF0-488F-A775-929A038251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font" Target="fonts/font2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font" Target="fonts/font2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font" Target="fonts/font2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23db05ef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23db05ef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23db05ef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23db05ef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23db05ef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23db05ef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23db05ef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23db05ef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aefcf648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aefcf648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23db05ef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23db05ef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23db05ef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23db05ef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aefcf648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aefcf648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23db05ef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23db05ef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aefcf64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aefcf64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23db05ef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23db05ef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23db05ef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23db05ef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23db05ef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23db05ef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aefcf64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aefcf64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23db05ef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23db05ef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23db05ef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23db05ef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23db05ef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23db05ef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9/7/2023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9/7/2023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9/7/2023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Belajar Mengetik Struktur, Urutan Angka, dan Tabel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Oleh Ilham Setia Bhakti, S.Kom.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C. Membuat Urutan Angka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2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Kita membuat urutan angka untuk mengurutkan langkah. Contoh: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b="1" dirty="0"/>
              <a:t>Algoritma membuat teh: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/>
              <a:t>Siapkan kantung teh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/>
              <a:t>Masukan air hangat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/>
              <a:t>Celupkan kantong teh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/>
              <a:t>Tuang sedikit gula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/>
              <a:t>Aduk sampai rata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 dirty="0"/>
              <a:t>Sajikan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375" y="1644525"/>
            <a:ext cx="3496125" cy="251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128575"/>
            <a:ext cx="7677150" cy="48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1899900" y="2246125"/>
            <a:ext cx="3283800" cy="2468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3193850" y="376875"/>
            <a:ext cx="741000" cy="572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486750" y="2173175"/>
            <a:ext cx="4689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655475" y="889625"/>
            <a:ext cx="4689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rgbClr val="FF0000"/>
                </a:solidFill>
              </a:rPr>
              <a:t>2</a:t>
            </a:r>
            <a:endParaRPr sz="2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/>
              <a:t>Latihan</a:t>
            </a:r>
            <a:r>
              <a:rPr lang="en-ID" dirty="0" smtClean="0"/>
              <a:t> 1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4755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b="1" dirty="0"/>
              <a:t>Algoritma membuat pop ice: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 dirty="0"/>
              <a:t>Hancurkan es batu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 dirty="0"/>
              <a:t>Masukkan pop ice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 dirty="0"/>
              <a:t>Tuangkan air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 dirty="0"/>
              <a:t>Aduk sampai merata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/>
              <a:t>Latihan</a:t>
            </a:r>
            <a:r>
              <a:rPr lang="en-ID" dirty="0" smtClean="0"/>
              <a:t> 2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528810" y="1152475"/>
            <a:ext cx="830349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 b="1" dirty="0"/>
              <a:t>Algoritma membuat tempe goreng 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 dirty="0"/>
              <a:t>Potong tempe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 dirty="0"/>
              <a:t>Haluskan bawang putih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 dirty="0"/>
              <a:t>Masukkan tempe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 dirty="0"/>
              <a:t>Goreng dlm minyak panas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D. Membuat Tabel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dirty="0"/>
              <a:t>Tabel digunakan agar membaca informasi secara </a:t>
            </a:r>
            <a:r>
              <a:rPr lang="id" dirty="0" smtClean="0"/>
              <a:t>mudah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952500" y="2000250"/>
          <a:ext cx="7239000" cy="1371510"/>
        </p:xfrm>
        <a:graphic>
          <a:graphicData uri="http://schemas.openxmlformats.org/drawingml/2006/table">
            <a:tbl>
              <a:tblPr>
                <a:noFill/>
                <a:tableStyleId>{4683BC3F-8EF0-488F-A775-929A03825146}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Senin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Selasa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Rabu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MTK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B. Sunda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TIK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IPA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PKN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B. Indo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754"/>
            <a:ext cx="9144000" cy="458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399725" y="876725"/>
            <a:ext cx="631800" cy="572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357875" y="512000"/>
            <a:ext cx="715500" cy="291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821250" y="76200"/>
            <a:ext cx="4689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41925" y="1179250"/>
            <a:ext cx="4689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rgbClr val="FF0000"/>
                </a:solidFill>
              </a:rPr>
              <a:t>2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1281725" y="1754225"/>
            <a:ext cx="1245600" cy="4017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25"/>
          <p:cNvGraphicFramePr/>
          <p:nvPr/>
        </p:nvGraphicFramePr>
        <p:xfrm>
          <a:off x="464100" y="1459350"/>
          <a:ext cx="8156550" cy="2347200"/>
        </p:xfrm>
        <a:graphic>
          <a:graphicData uri="http://schemas.openxmlformats.org/drawingml/2006/table">
            <a:tbl>
              <a:tblPr>
                <a:noFill/>
                <a:tableStyleId>{4683BC3F-8EF0-488F-A775-929A03825146}</a:tableStyleId>
              </a:tblPr>
              <a:tblGrid>
                <a:gridCol w="2718850"/>
                <a:gridCol w="2718850"/>
                <a:gridCol w="2718850"/>
              </a:tblGrid>
              <a:tr h="78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700"/>
                        <a:t>Senin</a:t>
                      </a:r>
                      <a:endParaRPr sz="2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700"/>
                        <a:t>Selasa</a:t>
                      </a:r>
                      <a:endParaRPr sz="2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700"/>
                        <a:t>Rabu</a:t>
                      </a:r>
                      <a:endParaRPr sz="2700"/>
                    </a:p>
                  </a:txBody>
                  <a:tcPr marL="91425" marR="91425" marT="91425" marB="91425"/>
                </a:tc>
              </a:tr>
              <a:tr h="78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700"/>
                        <a:t>MTK</a:t>
                      </a:r>
                      <a:endParaRPr sz="2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700"/>
                        <a:t>B. Sunda</a:t>
                      </a:r>
                      <a:endParaRPr sz="2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700"/>
                        <a:t>TIK</a:t>
                      </a:r>
                      <a:endParaRPr sz="2700"/>
                    </a:p>
                  </a:txBody>
                  <a:tcPr marL="91425" marR="91425" marT="91425" marB="91425"/>
                </a:tc>
              </a:tr>
              <a:tr h="78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700"/>
                        <a:t>IPA</a:t>
                      </a:r>
                      <a:endParaRPr sz="2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700"/>
                        <a:t>PKN</a:t>
                      </a:r>
                      <a:endParaRPr sz="2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700"/>
                        <a:t>B. Indo</a:t>
                      </a:r>
                      <a:endParaRPr sz="27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E. Menyimpan Dokumen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Setelah itu hasil ketik kalian disimpan ke dalam komputer (Save).</a:t>
            </a:r>
            <a:endParaRPr/>
          </a:p>
        </p:txBody>
      </p:sp>
      <p:grpSp>
        <p:nvGrpSpPr>
          <p:cNvPr id="165" name="Google Shape;165;p26"/>
          <p:cNvGrpSpPr/>
          <p:nvPr/>
        </p:nvGrpSpPr>
        <p:grpSpPr>
          <a:xfrm>
            <a:off x="1048576" y="2343138"/>
            <a:ext cx="7431099" cy="1566225"/>
            <a:chOff x="1222701" y="2382363"/>
            <a:chExt cx="7431099" cy="1566225"/>
          </a:xfrm>
        </p:grpSpPr>
        <p:pic>
          <p:nvPicPr>
            <p:cNvPr id="166" name="Google Shape;16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22701" y="2382363"/>
              <a:ext cx="2317651" cy="1566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6"/>
            <p:cNvSpPr txBox="1"/>
            <p:nvPr/>
          </p:nvSpPr>
          <p:spPr>
            <a:xfrm>
              <a:off x="3925500" y="2382375"/>
              <a:ext cx="4728300" cy="14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600"/>
                <a:t>+   S</a:t>
              </a:r>
              <a:endParaRPr sz="96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75" y="166675"/>
            <a:ext cx="6496050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/>
          <p:nvPr/>
        </p:nvSpPr>
        <p:spPr>
          <a:xfrm>
            <a:off x="2395500" y="3140400"/>
            <a:ext cx="2413200" cy="572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5844475" y="4400400"/>
            <a:ext cx="625200" cy="572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4572000" y="2799450"/>
            <a:ext cx="4689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6142675" y="3891300"/>
            <a:ext cx="4689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rgbClr val="FF0000"/>
                </a:solidFill>
              </a:rPr>
              <a:t>2</a:t>
            </a:r>
            <a:endParaRPr sz="2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id"/>
              <a:t>Mengubah Jenis Huruf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Huruf pada dokumen dapat diubah dengan jenis huruf yang lain.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50000"/>
          <a:stretch/>
        </p:blipFill>
        <p:spPr>
          <a:xfrm>
            <a:off x="4067470" y="1987195"/>
            <a:ext cx="3899898" cy="275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523875"/>
            <a:ext cx="775335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3486750" y="2728325"/>
            <a:ext cx="4554000" cy="14733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563000" y="911775"/>
            <a:ext cx="1142700" cy="668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486750" y="2477975"/>
            <a:ext cx="4689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899900" y="1580475"/>
            <a:ext cx="4689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rgbClr val="FF0000"/>
                </a:solidFill>
              </a:rPr>
              <a:t>2</a:t>
            </a:r>
            <a:endParaRPr sz="2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/>
              <a:t>Latihan</a:t>
            </a:r>
            <a:r>
              <a:rPr lang="en-ID" dirty="0" smtClean="0"/>
              <a:t> 1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3484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4400" dirty="0">
                <a:latin typeface="Georgia"/>
                <a:ea typeface="Georgia"/>
                <a:cs typeface="Georgia"/>
                <a:sym typeface="Georgia"/>
              </a:rPr>
              <a:t>Ini adalah huruf </a:t>
            </a:r>
            <a:r>
              <a:rPr lang="id" sz="4400" dirty="0" smtClean="0">
                <a:latin typeface="Georgia"/>
                <a:ea typeface="Georgia"/>
                <a:cs typeface="Georgia"/>
                <a:sym typeface="Georgia"/>
              </a:rPr>
              <a:t>georgia</a:t>
            </a:r>
            <a:endParaRPr sz="4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4400" dirty="0">
                <a:latin typeface="SimSun" pitchFamily="2" charset="-122"/>
                <a:ea typeface="SimSun" pitchFamily="2" charset="-122"/>
                <a:cs typeface="Trebuchet MS"/>
                <a:sym typeface="Trebuchet MS"/>
              </a:rPr>
              <a:t>Ini adalah huruf </a:t>
            </a:r>
            <a:r>
              <a:rPr lang="id" sz="4400" dirty="0" smtClean="0">
                <a:latin typeface="SimSun" pitchFamily="2" charset="-122"/>
                <a:ea typeface="SimSun" pitchFamily="2" charset="-122"/>
                <a:cs typeface="Trebuchet MS"/>
                <a:sym typeface="Trebuchet MS"/>
              </a:rPr>
              <a:t>simsun</a:t>
            </a:r>
            <a:endParaRPr sz="4400">
              <a:latin typeface="SimSun" pitchFamily="2" charset="-122"/>
              <a:ea typeface="SimSun" pitchFamily="2" charset="-122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4400" dirty="0">
                <a:latin typeface="Pacifico"/>
                <a:ea typeface="Pacifico"/>
                <a:cs typeface="Pacifico"/>
                <a:sym typeface="Pacifico"/>
              </a:rPr>
              <a:t>Ini adalah huruf </a:t>
            </a:r>
            <a:r>
              <a:rPr lang="id" sz="4400" dirty="0" smtClean="0">
                <a:latin typeface="Pacifico"/>
                <a:ea typeface="Pacifico"/>
                <a:cs typeface="Pacifico"/>
                <a:sym typeface="Pacifico"/>
              </a:rPr>
              <a:t>pacifico</a:t>
            </a:r>
            <a:endParaRPr sz="44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/>
              <a:t>Latihan</a:t>
            </a:r>
            <a:r>
              <a:rPr lang="en-ID" dirty="0" smtClean="0"/>
              <a:t> 2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40675" y="1152475"/>
            <a:ext cx="83916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 dirty="0">
                <a:latin typeface="Lucida Handwriting" pitchFamily="66" charset="0"/>
                <a:ea typeface="Merriweather"/>
                <a:cs typeface="Merriweather"/>
                <a:sym typeface="Merriweather"/>
              </a:rPr>
              <a:t>Ini adalah huruf </a:t>
            </a:r>
            <a:r>
              <a:rPr lang="id" sz="4000" dirty="0" smtClean="0">
                <a:latin typeface="Lucida Handwriting" pitchFamily="66" charset="0"/>
                <a:ea typeface="Merriweather"/>
                <a:cs typeface="Merriweather"/>
                <a:sym typeface="Merriweather"/>
              </a:rPr>
              <a:t> lucida</a:t>
            </a:r>
            <a:endParaRPr sz="4000">
              <a:latin typeface="Lucida Handwriting" pitchFamily="66" charset="0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4000" dirty="0">
                <a:latin typeface="Impact"/>
                <a:ea typeface="Impact"/>
                <a:cs typeface="Impact"/>
                <a:sym typeface="Impact"/>
              </a:rPr>
              <a:t>Ini adalah huruf </a:t>
            </a:r>
            <a:r>
              <a:rPr lang="id" sz="4000" dirty="0" smtClean="0">
                <a:latin typeface="Impact"/>
                <a:ea typeface="Impact"/>
                <a:cs typeface="Impact"/>
                <a:sym typeface="Impact"/>
              </a:rPr>
              <a:t>Impact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4000" dirty="0">
                <a:latin typeface="Chiller" pitchFamily="82" charset="0"/>
                <a:ea typeface="Roboto Mono Medium"/>
                <a:cs typeface="Roboto Mono Medium"/>
                <a:sym typeface="Roboto Mono Medium"/>
              </a:rPr>
              <a:t>Ini adalah huruf </a:t>
            </a:r>
            <a:r>
              <a:rPr lang="id" sz="4000" dirty="0" smtClean="0">
                <a:latin typeface="Chiller" pitchFamily="82" charset="0"/>
                <a:ea typeface="Roboto Mono Medium"/>
                <a:cs typeface="Roboto Mono Medium"/>
                <a:sym typeface="Roboto Mono Medium"/>
              </a:rPr>
              <a:t>Chiller</a:t>
            </a:r>
            <a:endParaRPr sz="3200">
              <a:latin typeface="Chiller" pitchFamily="82" charset="0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B. Membuat Simbol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Kita dapat membuat simbol untuk mengurutkan struktur. Contoh: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b="1" dirty="0"/>
              <a:t>Struktur Burger</a:t>
            </a:r>
            <a:endParaRPr b="1"/>
          </a:p>
          <a:p>
            <a:pPr>
              <a:spcBef>
                <a:spcPts val="1200"/>
              </a:spcBef>
            </a:pPr>
            <a:r>
              <a:rPr lang="id" dirty="0">
                <a:latin typeface="Bahnschrift Light Condensed" pitchFamily="34" charset="0"/>
              </a:rPr>
              <a:t>Roti</a:t>
            </a:r>
            <a:endParaRPr>
              <a:latin typeface="Bahnschrift Light Condensed" pitchFamily="34" charset="0"/>
            </a:endParaRPr>
          </a:p>
          <a:p>
            <a:r>
              <a:rPr lang="id" dirty="0">
                <a:latin typeface="Bahnschrift Light Condensed" pitchFamily="34" charset="0"/>
              </a:rPr>
              <a:t>Saus</a:t>
            </a:r>
            <a:endParaRPr>
              <a:latin typeface="Bahnschrift Light Condensed" pitchFamily="34" charset="0"/>
            </a:endParaRPr>
          </a:p>
          <a:p>
            <a:r>
              <a:rPr lang="id" dirty="0">
                <a:latin typeface="Bahnschrift Light Condensed" pitchFamily="34" charset="0"/>
              </a:rPr>
              <a:t>Tomat</a:t>
            </a:r>
            <a:endParaRPr>
              <a:latin typeface="Bahnschrift Light Condensed" pitchFamily="34" charset="0"/>
            </a:endParaRPr>
          </a:p>
          <a:p>
            <a:r>
              <a:rPr lang="id" dirty="0">
                <a:latin typeface="Bahnschrift Light Condensed" pitchFamily="34" charset="0"/>
              </a:rPr>
              <a:t>Selada</a:t>
            </a:r>
            <a:endParaRPr>
              <a:latin typeface="Bahnschrift Light Condensed" pitchFamily="34" charset="0"/>
            </a:endParaRPr>
          </a:p>
          <a:p>
            <a:r>
              <a:rPr lang="id" dirty="0">
                <a:latin typeface="Bahnschrift Light Condensed" pitchFamily="34" charset="0"/>
              </a:rPr>
              <a:t>Daging</a:t>
            </a:r>
            <a:endParaRPr>
              <a:latin typeface="Bahnschrift Light Condensed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86" name="Google Shape;86;p17"/>
          <p:cNvGrpSpPr/>
          <p:nvPr/>
        </p:nvGrpSpPr>
        <p:grpSpPr>
          <a:xfrm>
            <a:off x="3482249" y="2022657"/>
            <a:ext cx="5350057" cy="2093929"/>
            <a:chOff x="2366975" y="1755875"/>
            <a:chExt cx="6465325" cy="2758074"/>
          </a:xfrm>
        </p:grpSpPr>
        <p:pic>
          <p:nvPicPr>
            <p:cNvPr id="87" name="Google Shape;8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78350" y="1969325"/>
              <a:ext cx="3153950" cy="243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7"/>
            <p:cNvPicPr preferRelativeResize="0"/>
            <p:nvPr/>
          </p:nvPicPr>
          <p:blipFill rotWithShape="1">
            <a:blip r:embed="rId4">
              <a:alphaModFix/>
            </a:blip>
            <a:srcRect l="18290" t="6453" r="15127" b="21114"/>
            <a:stretch/>
          </p:blipFill>
          <p:spPr>
            <a:xfrm>
              <a:off x="2366975" y="1755875"/>
              <a:ext cx="2535424" cy="2758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7"/>
            <p:cNvSpPr/>
            <p:nvPr/>
          </p:nvSpPr>
          <p:spPr>
            <a:xfrm>
              <a:off x="4915800" y="2812850"/>
              <a:ext cx="924300" cy="803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21" y="0"/>
            <a:ext cx="80479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1899900" y="2246125"/>
            <a:ext cx="3283800" cy="2468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2965250" y="148275"/>
            <a:ext cx="741000" cy="572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486750" y="2477975"/>
            <a:ext cx="4689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503075" y="584825"/>
            <a:ext cx="4689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rgbClr val="FF0000"/>
                </a:solidFill>
              </a:rPr>
              <a:t>2</a:t>
            </a:r>
            <a:endParaRPr sz="2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/>
              <a:t>Latihan</a:t>
            </a:r>
            <a:r>
              <a:rPr lang="en-ID" dirty="0" smtClean="0"/>
              <a:t> 1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4840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200" dirty="0" smtClean="0"/>
              <a:t>Struktur </a:t>
            </a:r>
            <a:r>
              <a:rPr lang="id" sz="2200" dirty="0"/>
              <a:t>Pop Ice:</a:t>
            </a:r>
            <a:endParaRPr sz="220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id" sz="2200" dirty="0"/>
              <a:t>1 sachet pop ice coklat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d" sz="2200" dirty="0"/>
              <a:t>1 gelas es batu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d" sz="2200" dirty="0"/>
              <a:t>1 sdm gula pasir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d" sz="2200" dirty="0"/>
              <a:t>100ml air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/>
              <a:t>Latihan</a:t>
            </a:r>
            <a:r>
              <a:rPr lang="en-ID" dirty="0" smtClean="0"/>
              <a:t> 2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96607" y="1152475"/>
            <a:ext cx="843569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200" dirty="0" smtClean="0"/>
              <a:t>Struktur Tempe </a:t>
            </a:r>
            <a:r>
              <a:rPr lang="id" sz="2200" dirty="0"/>
              <a:t>Goreng:</a:t>
            </a:r>
            <a:endParaRPr sz="220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id" sz="2200" dirty="0"/>
              <a:t>1 papan tempe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d" sz="2200" dirty="0"/>
              <a:t>3 siung bawang putih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d" sz="2200" dirty="0"/>
              <a:t>1 sdm ketumbar bubuk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d" sz="2200" dirty="0"/>
              <a:t>1 sdt garam</a:t>
            </a:r>
            <a:endParaRPr sz="22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256</Words>
  <PresentationFormat>On-screen Show (16:9)</PresentationFormat>
  <Paragraphs>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Arial</vt:lpstr>
      <vt:lpstr>Lucida Sans Unicode</vt:lpstr>
      <vt:lpstr>Wingdings 3</vt:lpstr>
      <vt:lpstr>Georgia</vt:lpstr>
      <vt:lpstr>SimSun</vt:lpstr>
      <vt:lpstr>Trebuchet MS</vt:lpstr>
      <vt:lpstr>Pacifico</vt:lpstr>
      <vt:lpstr>Lucida Handwriting</vt:lpstr>
      <vt:lpstr>Merriweather</vt:lpstr>
      <vt:lpstr>Impact</vt:lpstr>
      <vt:lpstr>Chiller</vt:lpstr>
      <vt:lpstr>Roboto Mono Medium</vt:lpstr>
      <vt:lpstr>Bahnschrift Light Condensed</vt:lpstr>
      <vt:lpstr>Verdana</vt:lpstr>
      <vt:lpstr>Wingdings 2</vt:lpstr>
      <vt:lpstr>Concourse</vt:lpstr>
      <vt:lpstr>Belajar Mengetik Struktur, Urutan Angka, dan Tabel</vt:lpstr>
      <vt:lpstr>Mengubah Jenis Huruf</vt:lpstr>
      <vt:lpstr>Slide 3</vt:lpstr>
      <vt:lpstr>Latihan 1</vt:lpstr>
      <vt:lpstr>Latihan 2</vt:lpstr>
      <vt:lpstr>B. Membuat Simbol</vt:lpstr>
      <vt:lpstr>Slide 7</vt:lpstr>
      <vt:lpstr>Latihan 1</vt:lpstr>
      <vt:lpstr>Latihan 2</vt:lpstr>
      <vt:lpstr>C. Membuat Urutan Angka</vt:lpstr>
      <vt:lpstr>Slide 11</vt:lpstr>
      <vt:lpstr>Latihan 1</vt:lpstr>
      <vt:lpstr>Latihan 2</vt:lpstr>
      <vt:lpstr>D. Membuat Tabel</vt:lpstr>
      <vt:lpstr>Slide 15</vt:lpstr>
      <vt:lpstr>Slide 16</vt:lpstr>
      <vt:lpstr>E. Menyimpan Dokumen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Mengetik Struktur, Urutan Angka, dan Tabel</dc:title>
  <cp:lastModifiedBy>Windows User</cp:lastModifiedBy>
  <cp:revision>9</cp:revision>
  <dcterms:modified xsi:type="dcterms:W3CDTF">2023-09-07T04:58:56Z</dcterms:modified>
</cp:coreProperties>
</file>