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79198-3998-4664-A5C9-E13F4E3870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BC3E52F8-D23B-44EF-9604-162F21D33CF5}">
      <dgm:prSet phldrT="[Text]"/>
      <dgm:spPr/>
      <dgm:t>
        <a:bodyPr/>
        <a:lstStyle/>
        <a:p>
          <a:r>
            <a:rPr lang="en-ID" dirty="0"/>
            <a:t>Buying Power</a:t>
          </a:r>
        </a:p>
      </dgm:t>
    </dgm:pt>
    <dgm:pt modelId="{6F78FED0-3E67-4181-BB5B-5DE3C79D29F0}" type="parTrans" cxnId="{7DD901B6-0588-4A0F-8675-C277D61EF484}">
      <dgm:prSet/>
      <dgm:spPr/>
      <dgm:t>
        <a:bodyPr/>
        <a:lstStyle/>
        <a:p>
          <a:endParaRPr lang="en-ID"/>
        </a:p>
      </dgm:t>
    </dgm:pt>
    <dgm:pt modelId="{50B00D86-B08E-4398-9147-C9705DBDFF68}" type="sibTrans" cxnId="{7DD901B6-0588-4A0F-8675-C277D61EF484}">
      <dgm:prSet/>
      <dgm:spPr/>
      <dgm:t>
        <a:bodyPr/>
        <a:lstStyle/>
        <a:p>
          <a:endParaRPr lang="en-ID"/>
        </a:p>
      </dgm:t>
    </dgm:pt>
    <dgm:pt modelId="{57A256D8-5E7D-43EF-A5D2-5F7CF5408DAA}">
      <dgm:prSet phldrT="[Text]"/>
      <dgm:spPr/>
      <dgm:t>
        <a:bodyPr/>
        <a:lstStyle/>
        <a:p>
          <a:r>
            <a:rPr lang="en-ID" dirty="0"/>
            <a:t>1-3 </a:t>
          </a:r>
          <a:r>
            <a:rPr lang="en-ID" dirty="0" err="1"/>
            <a:t>mio</a:t>
          </a:r>
          <a:r>
            <a:rPr lang="en-ID" dirty="0"/>
            <a:t>, 3-5 </a:t>
          </a:r>
          <a:r>
            <a:rPr lang="en-ID" dirty="0" err="1"/>
            <a:t>mio</a:t>
          </a:r>
          <a:r>
            <a:rPr lang="en-ID" dirty="0"/>
            <a:t>, 5-10 </a:t>
          </a:r>
          <a:r>
            <a:rPr lang="en-ID" dirty="0" err="1"/>
            <a:t>mio</a:t>
          </a:r>
          <a:r>
            <a:rPr lang="en-ID" dirty="0"/>
            <a:t>, 10 </a:t>
          </a:r>
          <a:r>
            <a:rPr lang="en-ID" dirty="0" err="1"/>
            <a:t>mio</a:t>
          </a:r>
          <a:endParaRPr lang="en-ID" dirty="0"/>
        </a:p>
      </dgm:t>
    </dgm:pt>
    <dgm:pt modelId="{66D0FDBE-A81C-4B6C-97D2-EF29F115CED6}" type="parTrans" cxnId="{42E067CE-0A7A-4DE3-9A19-85F69657B361}">
      <dgm:prSet/>
      <dgm:spPr/>
      <dgm:t>
        <a:bodyPr/>
        <a:lstStyle/>
        <a:p>
          <a:endParaRPr lang="en-ID"/>
        </a:p>
      </dgm:t>
    </dgm:pt>
    <dgm:pt modelId="{A45A52B5-9139-4191-B7AE-C761F756DD06}" type="sibTrans" cxnId="{42E067CE-0A7A-4DE3-9A19-85F69657B361}">
      <dgm:prSet/>
      <dgm:spPr/>
      <dgm:t>
        <a:bodyPr/>
        <a:lstStyle/>
        <a:p>
          <a:endParaRPr lang="en-ID"/>
        </a:p>
      </dgm:t>
    </dgm:pt>
    <dgm:pt modelId="{D846A036-5670-46C9-B9BC-64CD7A114560}">
      <dgm:prSet phldrT="[Text]"/>
      <dgm:spPr/>
      <dgm:t>
        <a:bodyPr/>
        <a:lstStyle/>
        <a:p>
          <a:r>
            <a:rPr lang="en-ID" dirty="0"/>
            <a:t>Closeness to the Influencer</a:t>
          </a:r>
        </a:p>
      </dgm:t>
    </dgm:pt>
    <dgm:pt modelId="{D46C540B-14FF-4315-AF7F-40A3242DF44A}" type="parTrans" cxnId="{96338019-B5FE-4907-A56C-89ED30C7D74A}">
      <dgm:prSet/>
      <dgm:spPr/>
      <dgm:t>
        <a:bodyPr/>
        <a:lstStyle/>
        <a:p>
          <a:endParaRPr lang="en-ID"/>
        </a:p>
      </dgm:t>
    </dgm:pt>
    <dgm:pt modelId="{2F314A5B-41F3-4E3A-90CA-162B69CAC859}" type="sibTrans" cxnId="{96338019-B5FE-4907-A56C-89ED30C7D74A}">
      <dgm:prSet/>
      <dgm:spPr/>
      <dgm:t>
        <a:bodyPr/>
        <a:lstStyle/>
        <a:p>
          <a:endParaRPr lang="en-ID"/>
        </a:p>
      </dgm:t>
    </dgm:pt>
    <dgm:pt modelId="{1C40906E-B592-42DF-8570-7A79690B2A00}">
      <dgm:prSet phldrT="[Text]"/>
      <dgm:spPr/>
      <dgm:t>
        <a:bodyPr/>
        <a:lstStyle/>
        <a:p>
          <a:r>
            <a:rPr lang="en-ID" dirty="0"/>
            <a:t>Scale 1-5</a:t>
          </a:r>
        </a:p>
      </dgm:t>
    </dgm:pt>
    <dgm:pt modelId="{61F75138-38C7-424D-BB9A-22EDC23B64A6}" type="parTrans" cxnId="{11EBA2D4-FB88-49EA-B2C5-8A84718AB3EA}">
      <dgm:prSet/>
      <dgm:spPr/>
      <dgm:t>
        <a:bodyPr/>
        <a:lstStyle/>
        <a:p>
          <a:endParaRPr lang="en-ID"/>
        </a:p>
      </dgm:t>
    </dgm:pt>
    <dgm:pt modelId="{7A887E46-0299-42E9-A96B-23CA3502F600}" type="sibTrans" cxnId="{11EBA2D4-FB88-49EA-B2C5-8A84718AB3EA}">
      <dgm:prSet/>
      <dgm:spPr/>
      <dgm:t>
        <a:bodyPr/>
        <a:lstStyle/>
        <a:p>
          <a:endParaRPr lang="en-ID"/>
        </a:p>
      </dgm:t>
    </dgm:pt>
    <dgm:pt modelId="{0F908B3D-114F-4C83-BB0E-5A41B98BBB6E}">
      <dgm:prSet phldrT="[Text]"/>
      <dgm:spPr/>
      <dgm:t>
        <a:bodyPr/>
        <a:lstStyle/>
        <a:p>
          <a:r>
            <a:rPr lang="en-ID" dirty="0"/>
            <a:t>Adoption Type</a:t>
          </a:r>
        </a:p>
      </dgm:t>
    </dgm:pt>
    <dgm:pt modelId="{CC73D3A8-1455-4B65-9C7B-42B0824432DD}" type="parTrans" cxnId="{3CC9D48C-D24C-475F-BEAA-30F7E2BE92A1}">
      <dgm:prSet/>
      <dgm:spPr/>
      <dgm:t>
        <a:bodyPr/>
        <a:lstStyle/>
        <a:p>
          <a:endParaRPr lang="en-ID"/>
        </a:p>
      </dgm:t>
    </dgm:pt>
    <dgm:pt modelId="{E1DEBF67-DC12-4687-A09C-1C69EC4C10FB}" type="sibTrans" cxnId="{3CC9D48C-D24C-475F-BEAA-30F7E2BE92A1}">
      <dgm:prSet/>
      <dgm:spPr/>
      <dgm:t>
        <a:bodyPr/>
        <a:lstStyle/>
        <a:p>
          <a:endParaRPr lang="en-ID"/>
        </a:p>
      </dgm:t>
    </dgm:pt>
    <dgm:pt modelId="{97F416A2-DE1C-4209-A38A-82122BAA2DBE}">
      <dgm:prSet phldrT="[Text]"/>
      <dgm:spPr/>
      <dgm:t>
        <a:bodyPr/>
        <a:lstStyle/>
        <a:p>
          <a:r>
            <a:rPr lang="en-ID" dirty="0"/>
            <a:t>Pioneer, Early Adopter, Medium Adopter, Late Adopter, Laggards</a:t>
          </a:r>
        </a:p>
      </dgm:t>
    </dgm:pt>
    <dgm:pt modelId="{E9134431-9447-4DDC-ADC5-EF8686444107}" type="parTrans" cxnId="{D948F4DB-87CE-4002-AC36-5206F483274B}">
      <dgm:prSet/>
      <dgm:spPr/>
      <dgm:t>
        <a:bodyPr/>
        <a:lstStyle/>
        <a:p>
          <a:endParaRPr lang="en-ID"/>
        </a:p>
      </dgm:t>
    </dgm:pt>
    <dgm:pt modelId="{20870930-E274-49A1-BDD8-CA2A0DF7A773}" type="sibTrans" cxnId="{D948F4DB-87CE-4002-AC36-5206F483274B}">
      <dgm:prSet/>
      <dgm:spPr/>
      <dgm:t>
        <a:bodyPr/>
        <a:lstStyle/>
        <a:p>
          <a:endParaRPr lang="en-ID"/>
        </a:p>
      </dgm:t>
    </dgm:pt>
    <dgm:pt modelId="{96862CA3-7E57-4AD2-A702-31A0F090EB7A}">
      <dgm:prSet phldrT="[Text]"/>
      <dgm:spPr/>
      <dgm:t>
        <a:bodyPr/>
        <a:lstStyle/>
        <a:p>
          <a:r>
            <a:rPr lang="en-ID" dirty="0"/>
            <a:t>Infrastructure Limitation</a:t>
          </a:r>
        </a:p>
      </dgm:t>
    </dgm:pt>
    <dgm:pt modelId="{4BF82B95-C186-4DB5-B8B4-10D8E6F22FFF}" type="parTrans" cxnId="{C8023047-F03C-4658-A032-508D5F9842A1}">
      <dgm:prSet/>
      <dgm:spPr/>
      <dgm:t>
        <a:bodyPr/>
        <a:lstStyle/>
        <a:p>
          <a:endParaRPr lang="en-ID"/>
        </a:p>
      </dgm:t>
    </dgm:pt>
    <dgm:pt modelId="{D2BD656A-663F-4948-BA40-5FCE718A238D}" type="sibTrans" cxnId="{C8023047-F03C-4658-A032-508D5F9842A1}">
      <dgm:prSet/>
      <dgm:spPr/>
      <dgm:t>
        <a:bodyPr/>
        <a:lstStyle/>
        <a:p>
          <a:endParaRPr lang="en-ID"/>
        </a:p>
      </dgm:t>
    </dgm:pt>
    <dgm:pt modelId="{59FD3920-2B91-4782-928A-D433B14620EB}">
      <dgm:prSet phldrT="[Text]"/>
      <dgm:spPr/>
      <dgm:t>
        <a:bodyPr/>
        <a:lstStyle/>
        <a:p>
          <a:r>
            <a:rPr lang="en-ID" dirty="0"/>
            <a:t>Needs (Use Case)</a:t>
          </a:r>
        </a:p>
      </dgm:t>
    </dgm:pt>
    <dgm:pt modelId="{D68197B9-DCB2-4DA9-AF12-E2677E33ADE0}" type="parTrans" cxnId="{1A96B210-1A69-4117-8758-0D23C8BB258A}">
      <dgm:prSet/>
      <dgm:spPr/>
      <dgm:t>
        <a:bodyPr/>
        <a:lstStyle/>
        <a:p>
          <a:endParaRPr lang="en-ID"/>
        </a:p>
      </dgm:t>
    </dgm:pt>
    <dgm:pt modelId="{7B57A5D8-A078-4B9D-AB05-B97C81B57B41}" type="sibTrans" cxnId="{1A96B210-1A69-4117-8758-0D23C8BB258A}">
      <dgm:prSet/>
      <dgm:spPr/>
      <dgm:t>
        <a:bodyPr/>
        <a:lstStyle/>
        <a:p>
          <a:endParaRPr lang="en-ID"/>
        </a:p>
      </dgm:t>
    </dgm:pt>
    <dgm:pt modelId="{B288015E-0861-4D2C-99EE-A6C19E1E9539}">
      <dgm:prSet phldrT="[Text]"/>
      <dgm:spPr/>
      <dgm:t>
        <a:bodyPr/>
        <a:lstStyle/>
        <a:p>
          <a:r>
            <a:rPr lang="en-ID" dirty="0" err="1"/>
            <a:t>Ngikut</a:t>
          </a:r>
          <a:r>
            <a:rPr lang="en-ID" dirty="0"/>
            <a:t> </a:t>
          </a:r>
          <a:r>
            <a:rPr lang="en-ID" dirty="0" err="1"/>
            <a:t>Teknologi</a:t>
          </a:r>
          <a:endParaRPr lang="en-ID" dirty="0"/>
        </a:p>
      </dgm:t>
    </dgm:pt>
    <dgm:pt modelId="{E6AA7662-A63B-488E-BF78-9209FA1E72A6}" type="parTrans" cxnId="{05410F78-8F6F-4074-A90A-9BAB27BD1C0B}">
      <dgm:prSet/>
      <dgm:spPr/>
      <dgm:t>
        <a:bodyPr/>
        <a:lstStyle/>
        <a:p>
          <a:endParaRPr lang="en-ID"/>
        </a:p>
      </dgm:t>
    </dgm:pt>
    <dgm:pt modelId="{C70D52D1-B817-468A-BC4B-CA819F86423F}" type="sibTrans" cxnId="{05410F78-8F6F-4074-A90A-9BAB27BD1C0B}">
      <dgm:prSet/>
      <dgm:spPr/>
      <dgm:t>
        <a:bodyPr/>
        <a:lstStyle/>
        <a:p>
          <a:endParaRPr lang="en-ID"/>
        </a:p>
      </dgm:t>
    </dgm:pt>
    <dgm:pt modelId="{26D2EA19-AA36-49CF-85FF-A6D8DF7C5D55}" type="pres">
      <dgm:prSet presAssocID="{1A279198-3998-4664-A5C9-E13F4E38708B}" presName="linear" presStyleCnt="0">
        <dgm:presLayoutVars>
          <dgm:animLvl val="lvl"/>
          <dgm:resizeHandles val="exact"/>
        </dgm:presLayoutVars>
      </dgm:prSet>
      <dgm:spPr/>
    </dgm:pt>
    <dgm:pt modelId="{C17C352D-D676-44D6-B888-78768CF314C3}" type="pres">
      <dgm:prSet presAssocID="{BC3E52F8-D23B-44EF-9604-162F21D33CF5}" presName="parentText" presStyleLbl="node1" presStyleIdx="0" presStyleCnt="6" custLinFactNeighborX="69">
        <dgm:presLayoutVars>
          <dgm:chMax val="0"/>
          <dgm:bulletEnabled val="1"/>
        </dgm:presLayoutVars>
      </dgm:prSet>
      <dgm:spPr/>
    </dgm:pt>
    <dgm:pt modelId="{E892E4CD-F9A4-4D77-98C0-D052983DF06B}" type="pres">
      <dgm:prSet presAssocID="{BC3E52F8-D23B-44EF-9604-162F21D33CF5}" presName="childText" presStyleLbl="revTx" presStyleIdx="0" presStyleCnt="3">
        <dgm:presLayoutVars>
          <dgm:bulletEnabled val="1"/>
        </dgm:presLayoutVars>
      </dgm:prSet>
      <dgm:spPr/>
    </dgm:pt>
    <dgm:pt modelId="{5FD6ABC1-6E5B-4232-A079-1F11E367CD36}" type="pres">
      <dgm:prSet presAssocID="{D846A036-5670-46C9-B9BC-64CD7A11456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1ABE6F6-1350-40CC-9C7D-997C8B599705}" type="pres">
      <dgm:prSet presAssocID="{D846A036-5670-46C9-B9BC-64CD7A114560}" presName="childText" presStyleLbl="revTx" presStyleIdx="1" presStyleCnt="3">
        <dgm:presLayoutVars>
          <dgm:bulletEnabled val="1"/>
        </dgm:presLayoutVars>
      </dgm:prSet>
      <dgm:spPr/>
    </dgm:pt>
    <dgm:pt modelId="{57721EE1-933F-4736-9E8B-14359196ABCB}" type="pres">
      <dgm:prSet presAssocID="{0F908B3D-114F-4C83-BB0E-5A41B98BBB6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F34A370-ACDC-4172-A986-619FF5E110AE}" type="pres">
      <dgm:prSet presAssocID="{0F908B3D-114F-4C83-BB0E-5A41B98BBB6E}" presName="childText" presStyleLbl="revTx" presStyleIdx="2" presStyleCnt="3">
        <dgm:presLayoutVars>
          <dgm:bulletEnabled val="1"/>
        </dgm:presLayoutVars>
      </dgm:prSet>
      <dgm:spPr/>
    </dgm:pt>
    <dgm:pt modelId="{12BDE250-5DCB-40EA-AFAF-1DCAC0382E9D}" type="pres">
      <dgm:prSet presAssocID="{96862CA3-7E57-4AD2-A702-31A0F090EB7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5D05DF1-699B-4E6A-8B00-460FF48C41DD}" type="pres">
      <dgm:prSet presAssocID="{D2BD656A-663F-4948-BA40-5FCE718A238D}" presName="spacer" presStyleCnt="0"/>
      <dgm:spPr/>
    </dgm:pt>
    <dgm:pt modelId="{06FFDF52-3F02-4216-B923-4714BD114DB4}" type="pres">
      <dgm:prSet presAssocID="{59FD3920-2B91-4782-928A-D433B14620E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74ACFEC-6CDF-4BEE-BA97-0F137BA52259}" type="pres">
      <dgm:prSet presAssocID="{7B57A5D8-A078-4B9D-AB05-B97C81B57B41}" presName="spacer" presStyleCnt="0"/>
      <dgm:spPr/>
    </dgm:pt>
    <dgm:pt modelId="{0F9DABEA-7151-4941-8C7D-6C89A6BFE716}" type="pres">
      <dgm:prSet presAssocID="{B288015E-0861-4D2C-99EE-A6C19E1E95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A96B210-1A69-4117-8758-0D23C8BB258A}" srcId="{1A279198-3998-4664-A5C9-E13F4E38708B}" destId="{59FD3920-2B91-4782-928A-D433B14620EB}" srcOrd="4" destOrd="0" parTransId="{D68197B9-DCB2-4DA9-AF12-E2677E33ADE0}" sibTransId="{7B57A5D8-A078-4B9D-AB05-B97C81B57B41}"/>
    <dgm:cxn modelId="{B7433C12-74B9-49DC-BF5C-0B09943AED8D}" type="presOf" srcId="{BC3E52F8-D23B-44EF-9604-162F21D33CF5}" destId="{C17C352D-D676-44D6-B888-78768CF314C3}" srcOrd="0" destOrd="0" presId="urn:microsoft.com/office/officeart/2005/8/layout/vList2"/>
    <dgm:cxn modelId="{96338019-B5FE-4907-A56C-89ED30C7D74A}" srcId="{1A279198-3998-4664-A5C9-E13F4E38708B}" destId="{D846A036-5670-46C9-B9BC-64CD7A114560}" srcOrd="1" destOrd="0" parTransId="{D46C540B-14FF-4315-AF7F-40A3242DF44A}" sibTransId="{2F314A5B-41F3-4E3A-90CA-162B69CAC859}"/>
    <dgm:cxn modelId="{97189921-471A-48BE-9606-01DBB8450EBE}" type="presOf" srcId="{1C40906E-B592-42DF-8570-7A79690B2A00}" destId="{D1ABE6F6-1350-40CC-9C7D-997C8B599705}" srcOrd="0" destOrd="0" presId="urn:microsoft.com/office/officeart/2005/8/layout/vList2"/>
    <dgm:cxn modelId="{91058B22-BD2E-4B0B-B781-DA2E718BD4C5}" type="presOf" srcId="{57A256D8-5E7D-43EF-A5D2-5F7CF5408DAA}" destId="{E892E4CD-F9A4-4D77-98C0-D052983DF06B}" srcOrd="0" destOrd="0" presId="urn:microsoft.com/office/officeart/2005/8/layout/vList2"/>
    <dgm:cxn modelId="{87C4105D-C63A-4746-94A4-867317C10FE3}" type="presOf" srcId="{B288015E-0861-4D2C-99EE-A6C19E1E9539}" destId="{0F9DABEA-7151-4941-8C7D-6C89A6BFE716}" srcOrd="0" destOrd="0" presId="urn:microsoft.com/office/officeart/2005/8/layout/vList2"/>
    <dgm:cxn modelId="{91805741-21B9-481D-A331-41F5737FDD88}" type="presOf" srcId="{D846A036-5670-46C9-B9BC-64CD7A114560}" destId="{5FD6ABC1-6E5B-4232-A079-1F11E367CD36}" srcOrd="0" destOrd="0" presId="urn:microsoft.com/office/officeart/2005/8/layout/vList2"/>
    <dgm:cxn modelId="{22539164-A9F6-4767-B4C1-9BE3AAC6E254}" type="presOf" srcId="{0F908B3D-114F-4C83-BB0E-5A41B98BBB6E}" destId="{57721EE1-933F-4736-9E8B-14359196ABCB}" srcOrd="0" destOrd="0" presId="urn:microsoft.com/office/officeart/2005/8/layout/vList2"/>
    <dgm:cxn modelId="{C8023047-F03C-4658-A032-508D5F9842A1}" srcId="{1A279198-3998-4664-A5C9-E13F4E38708B}" destId="{96862CA3-7E57-4AD2-A702-31A0F090EB7A}" srcOrd="3" destOrd="0" parTransId="{4BF82B95-C186-4DB5-B8B4-10D8E6F22FFF}" sibTransId="{D2BD656A-663F-4948-BA40-5FCE718A238D}"/>
    <dgm:cxn modelId="{88474B6B-369D-40DC-841A-8A968908E36B}" type="presOf" srcId="{97F416A2-DE1C-4209-A38A-82122BAA2DBE}" destId="{3F34A370-ACDC-4172-A986-619FF5E110AE}" srcOrd="0" destOrd="0" presId="urn:microsoft.com/office/officeart/2005/8/layout/vList2"/>
    <dgm:cxn modelId="{61A1BB57-987E-47D4-B1B7-70C58F23A953}" type="presOf" srcId="{59FD3920-2B91-4782-928A-D433B14620EB}" destId="{06FFDF52-3F02-4216-B923-4714BD114DB4}" srcOrd="0" destOrd="0" presId="urn:microsoft.com/office/officeart/2005/8/layout/vList2"/>
    <dgm:cxn modelId="{05410F78-8F6F-4074-A90A-9BAB27BD1C0B}" srcId="{1A279198-3998-4664-A5C9-E13F4E38708B}" destId="{B288015E-0861-4D2C-99EE-A6C19E1E9539}" srcOrd="5" destOrd="0" parTransId="{E6AA7662-A63B-488E-BF78-9209FA1E72A6}" sibTransId="{C70D52D1-B817-468A-BC4B-CA819F86423F}"/>
    <dgm:cxn modelId="{3CC9D48C-D24C-475F-BEAA-30F7E2BE92A1}" srcId="{1A279198-3998-4664-A5C9-E13F4E38708B}" destId="{0F908B3D-114F-4C83-BB0E-5A41B98BBB6E}" srcOrd="2" destOrd="0" parTransId="{CC73D3A8-1455-4B65-9C7B-42B0824432DD}" sibTransId="{E1DEBF67-DC12-4687-A09C-1C69EC4C10FB}"/>
    <dgm:cxn modelId="{49D1B7A5-27F6-45D3-AF81-6C67BAA5E535}" type="presOf" srcId="{1A279198-3998-4664-A5C9-E13F4E38708B}" destId="{26D2EA19-AA36-49CF-85FF-A6D8DF7C5D55}" srcOrd="0" destOrd="0" presId="urn:microsoft.com/office/officeart/2005/8/layout/vList2"/>
    <dgm:cxn modelId="{7DD901B6-0588-4A0F-8675-C277D61EF484}" srcId="{1A279198-3998-4664-A5C9-E13F4E38708B}" destId="{BC3E52F8-D23B-44EF-9604-162F21D33CF5}" srcOrd="0" destOrd="0" parTransId="{6F78FED0-3E67-4181-BB5B-5DE3C79D29F0}" sibTransId="{50B00D86-B08E-4398-9147-C9705DBDFF68}"/>
    <dgm:cxn modelId="{42E067CE-0A7A-4DE3-9A19-85F69657B361}" srcId="{BC3E52F8-D23B-44EF-9604-162F21D33CF5}" destId="{57A256D8-5E7D-43EF-A5D2-5F7CF5408DAA}" srcOrd="0" destOrd="0" parTransId="{66D0FDBE-A81C-4B6C-97D2-EF29F115CED6}" sibTransId="{A45A52B5-9139-4191-B7AE-C761F756DD06}"/>
    <dgm:cxn modelId="{11EBA2D4-FB88-49EA-B2C5-8A84718AB3EA}" srcId="{D846A036-5670-46C9-B9BC-64CD7A114560}" destId="{1C40906E-B592-42DF-8570-7A79690B2A00}" srcOrd="0" destOrd="0" parTransId="{61F75138-38C7-424D-BB9A-22EDC23B64A6}" sibTransId="{7A887E46-0299-42E9-A96B-23CA3502F600}"/>
    <dgm:cxn modelId="{D948F4DB-87CE-4002-AC36-5206F483274B}" srcId="{0F908B3D-114F-4C83-BB0E-5A41B98BBB6E}" destId="{97F416A2-DE1C-4209-A38A-82122BAA2DBE}" srcOrd="0" destOrd="0" parTransId="{E9134431-9447-4DDC-ADC5-EF8686444107}" sibTransId="{20870930-E274-49A1-BDD8-CA2A0DF7A773}"/>
    <dgm:cxn modelId="{B79A82F6-6EAB-4B19-B120-E4BB38950FFF}" type="presOf" srcId="{96862CA3-7E57-4AD2-A702-31A0F090EB7A}" destId="{12BDE250-5DCB-40EA-AFAF-1DCAC0382E9D}" srcOrd="0" destOrd="0" presId="urn:microsoft.com/office/officeart/2005/8/layout/vList2"/>
    <dgm:cxn modelId="{051CFDD7-5853-49B0-BF97-A062D50DF881}" type="presParOf" srcId="{26D2EA19-AA36-49CF-85FF-A6D8DF7C5D55}" destId="{C17C352D-D676-44D6-B888-78768CF314C3}" srcOrd="0" destOrd="0" presId="urn:microsoft.com/office/officeart/2005/8/layout/vList2"/>
    <dgm:cxn modelId="{8FE173AF-5A5D-47D7-9E41-FF10BB436B28}" type="presParOf" srcId="{26D2EA19-AA36-49CF-85FF-A6D8DF7C5D55}" destId="{E892E4CD-F9A4-4D77-98C0-D052983DF06B}" srcOrd="1" destOrd="0" presId="urn:microsoft.com/office/officeart/2005/8/layout/vList2"/>
    <dgm:cxn modelId="{7C238B28-B101-4193-9CC3-AD3F9416B086}" type="presParOf" srcId="{26D2EA19-AA36-49CF-85FF-A6D8DF7C5D55}" destId="{5FD6ABC1-6E5B-4232-A079-1F11E367CD36}" srcOrd="2" destOrd="0" presId="urn:microsoft.com/office/officeart/2005/8/layout/vList2"/>
    <dgm:cxn modelId="{932E2F43-F355-460D-B873-A559D7A05336}" type="presParOf" srcId="{26D2EA19-AA36-49CF-85FF-A6D8DF7C5D55}" destId="{D1ABE6F6-1350-40CC-9C7D-997C8B599705}" srcOrd="3" destOrd="0" presId="urn:microsoft.com/office/officeart/2005/8/layout/vList2"/>
    <dgm:cxn modelId="{E7158E0D-E29F-4E70-BA72-6A7E7EE730E2}" type="presParOf" srcId="{26D2EA19-AA36-49CF-85FF-A6D8DF7C5D55}" destId="{57721EE1-933F-4736-9E8B-14359196ABCB}" srcOrd="4" destOrd="0" presId="urn:microsoft.com/office/officeart/2005/8/layout/vList2"/>
    <dgm:cxn modelId="{F828567F-A587-4A93-AD0B-617B19B6CAD6}" type="presParOf" srcId="{26D2EA19-AA36-49CF-85FF-A6D8DF7C5D55}" destId="{3F34A370-ACDC-4172-A986-619FF5E110AE}" srcOrd="5" destOrd="0" presId="urn:microsoft.com/office/officeart/2005/8/layout/vList2"/>
    <dgm:cxn modelId="{3EE9D900-7BAD-4C5F-A308-6E0553A6970E}" type="presParOf" srcId="{26D2EA19-AA36-49CF-85FF-A6D8DF7C5D55}" destId="{12BDE250-5DCB-40EA-AFAF-1DCAC0382E9D}" srcOrd="6" destOrd="0" presId="urn:microsoft.com/office/officeart/2005/8/layout/vList2"/>
    <dgm:cxn modelId="{F9EC788C-7BCD-4C76-9501-82515D1A9D85}" type="presParOf" srcId="{26D2EA19-AA36-49CF-85FF-A6D8DF7C5D55}" destId="{25D05DF1-699B-4E6A-8B00-460FF48C41DD}" srcOrd="7" destOrd="0" presId="urn:microsoft.com/office/officeart/2005/8/layout/vList2"/>
    <dgm:cxn modelId="{34FBD9BD-6F8F-49BF-9D2A-D612F0CFBDEF}" type="presParOf" srcId="{26D2EA19-AA36-49CF-85FF-A6D8DF7C5D55}" destId="{06FFDF52-3F02-4216-B923-4714BD114DB4}" srcOrd="8" destOrd="0" presId="urn:microsoft.com/office/officeart/2005/8/layout/vList2"/>
    <dgm:cxn modelId="{A26A1E86-BE16-45E2-A887-5A814C1D55FF}" type="presParOf" srcId="{26D2EA19-AA36-49CF-85FF-A6D8DF7C5D55}" destId="{C74ACFEC-6CDF-4BEE-BA97-0F137BA52259}" srcOrd="9" destOrd="0" presId="urn:microsoft.com/office/officeart/2005/8/layout/vList2"/>
    <dgm:cxn modelId="{474A96D5-5EFE-4AEA-AFB8-3895A4803751}" type="presParOf" srcId="{26D2EA19-AA36-49CF-85FF-A6D8DF7C5D55}" destId="{0F9DABEA-7151-4941-8C7D-6C89A6BFE71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C352D-D676-44D6-B888-78768CF314C3}">
      <dsp:nvSpPr>
        <dsp:cNvPr id="0" name=""/>
        <dsp:cNvSpPr/>
      </dsp:nvSpPr>
      <dsp:spPr>
        <a:xfrm>
          <a:off x="0" y="68562"/>
          <a:ext cx="914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Buying Power</a:t>
          </a:r>
        </a:p>
      </dsp:txBody>
      <dsp:txXfrm>
        <a:off x="17563" y="86125"/>
        <a:ext cx="9108874" cy="324648"/>
      </dsp:txXfrm>
    </dsp:sp>
    <dsp:sp modelId="{E892E4CD-F9A4-4D77-98C0-D052983DF06B}">
      <dsp:nvSpPr>
        <dsp:cNvPr id="0" name=""/>
        <dsp:cNvSpPr/>
      </dsp:nvSpPr>
      <dsp:spPr>
        <a:xfrm>
          <a:off x="0" y="428337"/>
          <a:ext cx="91440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200" kern="1200" dirty="0"/>
            <a:t>1-3 </a:t>
          </a:r>
          <a:r>
            <a:rPr lang="en-ID" sz="1200" kern="1200" dirty="0" err="1"/>
            <a:t>mio</a:t>
          </a:r>
          <a:r>
            <a:rPr lang="en-ID" sz="1200" kern="1200" dirty="0"/>
            <a:t>, 3-5 </a:t>
          </a:r>
          <a:r>
            <a:rPr lang="en-ID" sz="1200" kern="1200" dirty="0" err="1"/>
            <a:t>mio</a:t>
          </a:r>
          <a:r>
            <a:rPr lang="en-ID" sz="1200" kern="1200" dirty="0"/>
            <a:t>, 5-10 </a:t>
          </a:r>
          <a:r>
            <a:rPr lang="en-ID" sz="1200" kern="1200" dirty="0" err="1"/>
            <a:t>mio</a:t>
          </a:r>
          <a:r>
            <a:rPr lang="en-ID" sz="1200" kern="1200" dirty="0"/>
            <a:t>, 10 </a:t>
          </a:r>
          <a:r>
            <a:rPr lang="en-ID" sz="1200" kern="1200" dirty="0" err="1"/>
            <a:t>mio</a:t>
          </a:r>
          <a:endParaRPr lang="en-ID" sz="1200" kern="1200" dirty="0"/>
        </a:p>
      </dsp:txBody>
      <dsp:txXfrm>
        <a:off x="0" y="428337"/>
        <a:ext cx="9144000" cy="248400"/>
      </dsp:txXfrm>
    </dsp:sp>
    <dsp:sp modelId="{5FD6ABC1-6E5B-4232-A079-1F11E367CD36}">
      <dsp:nvSpPr>
        <dsp:cNvPr id="0" name=""/>
        <dsp:cNvSpPr/>
      </dsp:nvSpPr>
      <dsp:spPr>
        <a:xfrm>
          <a:off x="0" y="676737"/>
          <a:ext cx="914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Closeness to the Influencer</a:t>
          </a:r>
        </a:p>
      </dsp:txBody>
      <dsp:txXfrm>
        <a:off x="17563" y="694300"/>
        <a:ext cx="9108874" cy="324648"/>
      </dsp:txXfrm>
    </dsp:sp>
    <dsp:sp modelId="{D1ABE6F6-1350-40CC-9C7D-997C8B599705}">
      <dsp:nvSpPr>
        <dsp:cNvPr id="0" name=""/>
        <dsp:cNvSpPr/>
      </dsp:nvSpPr>
      <dsp:spPr>
        <a:xfrm>
          <a:off x="0" y="1036512"/>
          <a:ext cx="91440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200" kern="1200" dirty="0"/>
            <a:t>Scale 1-5</a:t>
          </a:r>
        </a:p>
      </dsp:txBody>
      <dsp:txXfrm>
        <a:off x="0" y="1036512"/>
        <a:ext cx="9144000" cy="248400"/>
      </dsp:txXfrm>
    </dsp:sp>
    <dsp:sp modelId="{57721EE1-933F-4736-9E8B-14359196ABCB}">
      <dsp:nvSpPr>
        <dsp:cNvPr id="0" name=""/>
        <dsp:cNvSpPr/>
      </dsp:nvSpPr>
      <dsp:spPr>
        <a:xfrm>
          <a:off x="0" y="1284912"/>
          <a:ext cx="914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Adoption Type</a:t>
          </a:r>
        </a:p>
      </dsp:txBody>
      <dsp:txXfrm>
        <a:off x="17563" y="1302475"/>
        <a:ext cx="9108874" cy="324648"/>
      </dsp:txXfrm>
    </dsp:sp>
    <dsp:sp modelId="{3F34A370-ACDC-4172-A986-619FF5E110AE}">
      <dsp:nvSpPr>
        <dsp:cNvPr id="0" name=""/>
        <dsp:cNvSpPr/>
      </dsp:nvSpPr>
      <dsp:spPr>
        <a:xfrm>
          <a:off x="0" y="1644687"/>
          <a:ext cx="91440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200" kern="1200" dirty="0"/>
            <a:t>Pioneer, Early Adopter, Medium Adopter, Late Adopter, Laggards</a:t>
          </a:r>
        </a:p>
      </dsp:txBody>
      <dsp:txXfrm>
        <a:off x="0" y="1644687"/>
        <a:ext cx="9144000" cy="248400"/>
      </dsp:txXfrm>
    </dsp:sp>
    <dsp:sp modelId="{12BDE250-5DCB-40EA-AFAF-1DCAC0382E9D}">
      <dsp:nvSpPr>
        <dsp:cNvPr id="0" name=""/>
        <dsp:cNvSpPr/>
      </dsp:nvSpPr>
      <dsp:spPr>
        <a:xfrm>
          <a:off x="0" y="1893087"/>
          <a:ext cx="914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Infrastructure Limitation</a:t>
          </a:r>
        </a:p>
      </dsp:txBody>
      <dsp:txXfrm>
        <a:off x="17563" y="1910650"/>
        <a:ext cx="9108874" cy="324648"/>
      </dsp:txXfrm>
    </dsp:sp>
    <dsp:sp modelId="{06FFDF52-3F02-4216-B923-4714BD114DB4}">
      <dsp:nvSpPr>
        <dsp:cNvPr id="0" name=""/>
        <dsp:cNvSpPr/>
      </dsp:nvSpPr>
      <dsp:spPr>
        <a:xfrm>
          <a:off x="0" y="2296062"/>
          <a:ext cx="914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Needs (Use Case)</a:t>
          </a:r>
        </a:p>
      </dsp:txBody>
      <dsp:txXfrm>
        <a:off x="17563" y="2313625"/>
        <a:ext cx="9108874" cy="324648"/>
      </dsp:txXfrm>
    </dsp:sp>
    <dsp:sp modelId="{0F9DABEA-7151-4941-8C7D-6C89A6BFE716}">
      <dsp:nvSpPr>
        <dsp:cNvPr id="0" name=""/>
        <dsp:cNvSpPr/>
      </dsp:nvSpPr>
      <dsp:spPr>
        <a:xfrm>
          <a:off x="0" y="2699037"/>
          <a:ext cx="914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Ngikut</a:t>
          </a:r>
          <a:r>
            <a:rPr lang="en-ID" sz="1500" kern="1200" dirty="0"/>
            <a:t> </a:t>
          </a:r>
          <a:r>
            <a:rPr lang="en-ID" sz="1500" kern="1200" dirty="0" err="1"/>
            <a:t>Teknologi</a:t>
          </a:r>
          <a:endParaRPr lang="en-ID" sz="1500" kern="1200" dirty="0"/>
        </a:p>
      </dsp:txBody>
      <dsp:txXfrm>
        <a:off x="17563" y="2716600"/>
        <a:ext cx="910887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187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010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13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4325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31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304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46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4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9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B6C1-4172-4C92-BA35-0189FF8FC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79" y="1030407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ID" dirty="0">
                <a:latin typeface="72 Black" panose="020B0A04030603020204" pitchFamily="34" charset="0"/>
                <a:cs typeface="72 Black" panose="020B0A04030603020204" pitchFamily="34" charset="0"/>
              </a:rPr>
              <a:t>5G Adoption Simulation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9683B-2F5C-4026-A199-E74CFF0D8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ID" dirty="0"/>
              <a:t>Agent Based Modelling</a:t>
            </a:r>
          </a:p>
        </p:txBody>
      </p:sp>
      <p:pic>
        <p:nvPicPr>
          <p:cNvPr id="4" name="Picture 3" descr="A dark blue starry night sky">
            <a:extLst>
              <a:ext uri="{FF2B5EF4-FFF2-40B4-BE49-F238E27FC236}">
                <a16:creationId xmlns:a16="http://schemas.microsoft.com/office/drawing/2014/main" id="{CEA010D5-877A-4BD1-AE6B-00EE86FDC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5" r="30436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1823-AED9-41CC-9211-FF0CF3EB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Behaviors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8B7F-D522-4C30-8692-0C39C3F7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agent behaviors are of interest?</a:t>
            </a:r>
          </a:p>
          <a:p>
            <a:r>
              <a:rPr lang="en-US" dirty="0"/>
              <a:t>What decisions do the agents make and what information is required to make such decisions?</a:t>
            </a:r>
          </a:p>
          <a:p>
            <a:r>
              <a:rPr lang="en-US" dirty="0"/>
              <a:t>What behaviors are being acted upon?</a:t>
            </a:r>
          </a:p>
          <a:p>
            <a:r>
              <a:rPr lang="en-US" dirty="0"/>
              <a:t>What actions are being taken by the agents?</a:t>
            </a:r>
          </a:p>
          <a:p>
            <a:r>
              <a:rPr lang="en-US" dirty="0"/>
              <a:t>How would we represent the agent behaviors? By If-then rules? By adaptive probabilities, such as in reinforcement learning? By explicit heuristics? By regression models or neural networks?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083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F415-5FB6-4D3A-85C4-6A0F3D3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Interactions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05B0-F023-4218-925C-5B14384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agents interact with each other?</a:t>
            </a:r>
          </a:p>
          <a:p>
            <a:pPr lvl="1"/>
            <a:r>
              <a:rPr lang="en-US" dirty="0"/>
              <a:t>When they meet</a:t>
            </a:r>
          </a:p>
          <a:p>
            <a:r>
              <a:rPr lang="en-US" dirty="0"/>
              <a:t>How do the agents interact with the environment?</a:t>
            </a:r>
          </a:p>
          <a:p>
            <a:pPr lvl="1"/>
            <a:r>
              <a:rPr lang="en-US" dirty="0"/>
              <a:t>Not important</a:t>
            </a:r>
          </a:p>
          <a:p>
            <a:r>
              <a:rPr lang="en-US" dirty="0"/>
              <a:t>How expansive or focused are agent interactions?</a:t>
            </a:r>
          </a:p>
          <a:p>
            <a:pPr lvl="1"/>
            <a:r>
              <a:rPr lang="en-US" dirty="0"/>
              <a:t>Extremely focused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09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697-0589-41CF-818D-6B454EC5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Recap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E64C-74BA-4489-BF96-4782A019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 design a set of experiment to explore the importance of uncertain behaviors, data, and parameter?</a:t>
            </a:r>
          </a:p>
          <a:p>
            <a:pPr lvl="1"/>
            <a:r>
              <a:rPr lang="en-US" dirty="0"/>
              <a:t>??? (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ketemuan</a:t>
            </a:r>
            <a:r>
              <a:rPr lang="en-US" dirty="0"/>
              <a:t> Mas Ilham,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maksudnya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How might we validate the model, especially the agent behaviors and the agent interaction mechanisms?</a:t>
            </a:r>
          </a:p>
          <a:p>
            <a:pPr lvl="1"/>
            <a:r>
              <a:rPr lang="en-US" dirty="0"/>
              <a:t>We validate using the common empirical real-life observation which experienced by most of the people. </a:t>
            </a:r>
          </a:p>
          <a:p>
            <a:pPr lvl="1"/>
            <a:r>
              <a:rPr lang="en-US" dirty="0"/>
              <a:t>Supported by grant theories of Adoption Type and brand selection. 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018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958738-4837-4CF3-9C42-2CED0710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359"/>
            <a:ext cx="12192000" cy="5303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D97A5-4053-4B1C-8FEF-F1C7B74A2001}"/>
              </a:ext>
            </a:extLst>
          </p:cNvPr>
          <p:cNvSpPr txBox="1"/>
          <p:nvPr/>
        </p:nvSpPr>
        <p:spPr>
          <a:xfrm>
            <a:off x="3720662" y="229256"/>
            <a:ext cx="456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b="1" dirty="0"/>
              <a:t>Agents: </a:t>
            </a:r>
          </a:p>
          <a:p>
            <a:r>
              <a:rPr lang="en-ID" sz="1400" b="1" dirty="0"/>
              <a:t>(1) People (2) Companies (3-5) Influencer MNO1-3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B487E0-E2D1-4F82-BF5E-8CD8ABD68DCE}"/>
              </a:ext>
            </a:extLst>
          </p:cNvPr>
          <p:cNvSpPr/>
          <p:nvPr/>
        </p:nvSpPr>
        <p:spPr>
          <a:xfrm>
            <a:off x="-1" y="2224331"/>
            <a:ext cx="3310759" cy="79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FCB352-E694-4919-B858-49C60FAC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56" y="2143568"/>
            <a:ext cx="1075324" cy="6307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D584AE-63FB-43F1-BAD0-0B00357E5F54}"/>
              </a:ext>
            </a:extLst>
          </p:cNvPr>
          <p:cNvSpPr txBox="1"/>
          <p:nvPr/>
        </p:nvSpPr>
        <p:spPr>
          <a:xfrm>
            <a:off x="2756406" y="219731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73273-B907-48E6-AE85-DB8475407FEF}"/>
              </a:ext>
            </a:extLst>
          </p:cNvPr>
          <p:cNvSpPr txBox="1"/>
          <p:nvPr/>
        </p:nvSpPr>
        <p:spPr>
          <a:xfrm>
            <a:off x="2753360" y="1593495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1" dirty="0"/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F4117-AE37-4E53-9242-F21D8A99A2B3}"/>
              </a:ext>
            </a:extLst>
          </p:cNvPr>
          <p:cNvSpPr txBox="1"/>
          <p:nvPr/>
        </p:nvSpPr>
        <p:spPr>
          <a:xfrm>
            <a:off x="8595360" y="4205227"/>
            <a:ext cx="3420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D" sz="1200" dirty="0"/>
              <a:t>Person adopted 5G if influenced (meet) by 5 other people. The last person influencing will be the determinator of chosen MNO. </a:t>
            </a:r>
          </a:p>
          <a:p>
            <a:pPr marL="228600" indent="-228600">
              <a:buFontTx/>
              <a:buAutoNum type="arabicPeriod"/>
            </a:pPr>
            <a:r>
              <a:rPr lang="en-ID" sz="1200" dirty="0"/>
              <a:t>Company adopted 5G if influenced (meet) by 5 influencers or 5 other companies. The last influencer or companies influencing will be the determinator of chosen MNO.</a:t>
            </a:r>
          </a:p>
          <a:p>
            <a:pPr marL="228600" indent="-228600">
              <a:buFontTx/>
              <a:buAutoNum type="arabicPeriod"/>
            </a:pPr>
            <a:r>
              <a:rPr lang="en-ID" sz="1200" dirty="0"/>
              <a:t>MNO Sharing will increase the Influencers numbers up to 20%</a:t>
            </a:r>
          </a:p>
          <a:p>
            <a:pPr marL="228600" indent="-228600">
              <a:buFontTx/>
              <a:buAutoNum type="arabicPeriod"/>
            </a:pPr>
            <a:r>
              <a:rPr lang="en-ID" sz="1200" dirty="0"/>
              <a:t> Govt Incentive will increase the influencers numbers up to 20%</a:t>
            </a:r>
          </a:p>
          <a:p>
            <a:pPr marL="228600" indent="-228600">
              <a:buFontTx/>
              <a:buAutoNum type="arabicPeriod"/>
            </a:pPr>
            <a:r>
              <a:rPr lang="en-ID" sz="1200" dirty="0"/>
              <a:t>Local Govt Support will increase the influencer numbers up to 10%, and reduce the number of influencing process by 1</a:t>
            </a:r>
          </a:p>
          <a:p>
            <a:pPr marL="228600" indent="-228600">
              <a:buAutoNum type="arabicPeriod"/>
            </a:pPr>
            <a:endParaRPr lang="en-ID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54F2F-7EFD-4C82-ACBE-71873AB81E77}"/>
              </a:ext>
            </a:extLst>
          </p:cNvPr>
          <p:cNvSpPr txBox="1"/>
          <p:nvPr/>
        </p:nvSpPr>
        <p:spPr>
          <a:xfrm>
            <a:off x="8492644" y="39155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Rules: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A77E5-CC67-44A4-9D4D-C817A0C4D5A7}"/>
              </a:ext>
            </a:extLst>
          </p:cNvPr>
          <p:cNvSpPr txBox="1"/>
          <p:nvPr/>
        </p:nvSpPr>
        <p:spPr>
          <a:xfrm>
            <a:off x="8900160" y="3429000"/>
            <a:ext cx="222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Other reports: </a:t>
            </a:r>
          </a:p>
          <a:p>
            <a:r>
              <a:rPr lang="en-ID" sz="1200" dirty="0"/>
              <a:t>(1) Revenue (2) Profit (3) GDP</a:t>
            </a:r>
          </a:p>
        </p:txBody>
      </p:sp>
    </p:spTree>
    <p:extLst>
      <p:ext uri="{BB962C8B-B14F-4D97-AF65-F5344CB8AC3E}">
        <p14:creationId xmlns:p14="http://schemas.microsoft.com/office/powerpoint/2010/main" val="187811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7B95-F3A1-44FB-8576-4A5085E9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5G Diffusion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5E62-8D9E-4840-9A38-11AAB061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This model describes the model of 5G diffusion with attempt to answer the question “How does diffusion of 5G technology for people and industries? </a:t>
            </a:r>
          </a:p>
          <a:p>
            <a:r>
              <a:rPr lang="en-ID" dirty="0"/>
              <a:t>The agents are:</a:t>
            </a:r>
          </a:p>
          <a:p>
            <a:pPr marL="822960" lvl="1" indent="-457200">
              <a:buAutoNum type="alphaLcPeriod"/>
            </a:pPr>
            <a:r>
              <a:rPr lang="en-ID" dirty="0"/>
              <a:t>People customer </a:t>
            </a:r>
          </a:p>
          <a:p>
            <a:pPr marL="822960" lvl="1" indent="-457200">
              <a:buAutoNum type="alphaLcPeriod"/>
            </a:pPr>
            <a:r>
              <a:rPr lang="en-ID" dirty="0"/>
              <a:t>Industries customer</a:t>
            </a:r>
          </a:p>
          <a:p>
            <a:pPr marL="822960" lvl="1" indent="-457200">
              <a:buAutoNum type="alphaLcPeriod"/>
            </a:pPr>
            <a:r>
              <a:rPr lang="en-ID" dirty="0"/>
              <a:t>Influencer (can be marketer or solution) from 3 different MNOs </a:t>
            </a:r>
          </a:p>
          <a:p>
            <a:pPr lvl="1" indent="-365760"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ID" sz="2600" dirty="0">
                <a:solidFill>
                  <a:schemeClr val="tx1"/>
                </a:solidFill>
              </a:rPr>
              <a:t>The model measures the Population of 5G adopters versus time</a:t>
            </a:r>
          </a:p>
        </p:txBody>
      </p:sp>
    </p:spTree>
    <p:extLst>
      <p:ext uri="{BB962C8B-B14F-4D97-AF65-F5344CB8AC3E}">
        <p14:creationId xmlns:p14="http://schemas.microsoft.com/office/powerpoint/2010/main" val="385754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216E-B1B6-4568-B847-A79DC1EC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04" y="711168"/>
            <a:ext cx="3938016" cy="554736"/>
          </a:xfrm>
        </p:spPr>
        <p:txBody>
          <a:bodyPr>
            <a:normAutofit fontScale="90000"/>
          </a:bodyPr>
          <a:lstStyle/>
          <a:p>
            <a:r>
              <a:rPr lang="en-ID" dirty="0"/>
              <a:t>Agent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82F0F-083A-4FD5-906A-53FC17B69FC5}"/>
              </a:ext>
            </a:extLst>
          </p:cNvPr>
          <p:cNvSpPr txBox="1"/>
          <p:nvPr/>
        </p:nvSpPr>
        <p:spPr>
          <a:xfrm>
            <a:off x="1639824" y="1859280"/>
            <a:ext cx="467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People Customer &amp; Industries</a:t>
            </a:r>
          </a:p>
          <a:p>
            <a:pPr marL="342900" indent="-342900">
              <a:buAutoNum type="alphaLcPeriod"/>
            </a:pPr>
            <a:r>
              <a:rPr lang="en-ID" dirty="0"/>
              <a:t>Have previous MNO selection</a:t>
            </a:r>
          </a:p>
          <a:p>
            <a:pPr marL="342900" indent="-342900">
              <a:buAutoNum type="alphaLcPeriod"/>
            </a:pPr>
            <a:r>
              <a:rPr lang="en-ID" dirty="0"/>
              <a:t>Have type of adopter with adoption score Pioneer (2), Early Adopter (4), Medium Adopter (6) Late Adopter (8), Laggards (10</a:t>
            </a:r>
          </a:p>
          <a:p>
            <a:pPr marL="342900" indent="-342900">
              <a:buAutoNum type="alphaLcPeriod"/>
            </a:pPr>
            <a:r>
              <a:rPr lang="en-ID" dirty="0"/>
              <a:t>Have colour 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57E6E-193D-4219-8BF4-23B87F22D0F1}"/>
              </a:ext>
            </a:extLst>
          </p:cNvPr>
          <p:cNvSpPr txBox="1"/>
          <p:nvPr/>
        </p:nvSpPr>
        <p:spPr>
          <a:xfrm>
            <a:off x="1670304" y="4483981"/>
            <a:ext cx="4249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Marketer</a:t>
            </a:r>
          </a:p>
          <a:p>
            <a:pPr marL="342900" indent="-342900">
              <a:buAutoNum type="alphaLcPeriod"/>
            </a:pPr>
            <a:r>
              <a:rPr lang="en-ID" dirty="0"/>
              <a:t>Influencing customer &amp; Industries</a:t>
            </a:r>
          </a:p>
          <a:p>
            <a:pPr marL="342900" indent="-342900">
              <a:buAutoNum type="alphaLcPeriod"/>
            </a:pPr>
            <a:r>
              <a:rPr lang="en-ID" dirty="0"/>
              <a:t>Add 1 to adoption score if meet human or industries </a:t>
            </a:r>
          </a:p>
          <a:p>
            <a:pPr marL="342900" indent="-342900">
              <a:buAutoNum type="alphaLcPeriod"/>
            </a:pPr>
            <a:r>
              <a:rPr lang="en-ID" dirty="0"/>
              <a:t>Add 1 to colour counts if meet with humans or industry.  </a:t>
            </a:r>
          </a:p>
          <a:p>
            <a:pPr marL="342900" indent="-342900">
              <a:buAutoNum type="alphaLcPeriod"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21573-0900-4236-B62E-89C3C9A37281}"/>
              </a:ext>
            </a:extLst>
          </p:cNvPr>
          <p:cNvSpPr txBox="1"/>
          <p:nvPr/>
        </p:nvSpPr>
        <p:spPr>
          <a:xfrm>
            <a:off x="6577584" y="1859280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Influencer</a:t>
            </a:r>
          </a:p>
          <a:p>
            <a:pPr marL="342900" indent="-342900">
              <a:buAutoNum type="alphaLcPeriod"/>
            </a:pPr>
            <a:r>
              <a:rPr lang="en-ID" dirty="0"/>
              <a:t>Type of Influencer: People Customers and Industries Customers</a:t>
            </a:r>
          </a:p>
        </p:txBody>
      </p:sp>
    </p:spTree>
    <p:extLst>
      <p:ext uri="{BB962C8B-B14F-4D97-AF65-F5344CB8AC3E}">
        <p14:creationId xmlns:p14="http://schemas.microsoft.com/office/powerpoint/2010/main" val="280863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5021-6A22-4941-A765-CCD2083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Agent Behaviours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14D27-A0C6-46FA-8031-3AF279E0373B}"/>
              </a:ext>
            </a:extLst>
          </p:cNvPr>
          <p:cNvSpPr txBox="1"/>
          <p:nvPr/>
        </p:nvSpPr>
        <p:spPr>
          <a:xfrm>
            <a:off x="934720" y="2538906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People Customer</a:t>
            </a:r>
          </a:p>
          <a:p>
            <a:r>
              <a:rPr lang="en-ID" dirty="0"/>
              <a:t>Get influenced. Influencing.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D1784-CBAC-4F49-AED0-AA4D94F7E8C9}"/>
              </a:ext>
            </a:extLst>
          </p:cNvPr>
          <p:cNvSpPr txBox="1"/>
          <p:nvPr/>
        </p:nvSpPr>
        <p:spPr>
          <a:xfrm>
            <a:off x="934720" y="3559908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Industries Customer</a:t>
            </a:r>
          </a:p>
          <a:p>
            <a:r>
              <a:rPr lang="en-ID" dirty="0"/>
              <a:t>Get influenced. Influencing.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F499A-3964-490D-B8EC-39B7B7681B0B}"/>
              </a:ext>
            </a:extLst>
          </p:cNvPr>
          <p:cNvSpPr txBox="1"/>
          <p:nvPr/>
        </p:nvSpPr>
        <p:spPr>
          <a:xfrm>
            <a:off x="5798312" y="2538906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Influencer</a:t>
            </a:r>
          </a:p>
          <a:p>
            <a:r>
              <a:rPr lang="en-ID" dirty="0"/>
              <a:t>Get influenced. Influencing. </a:t>
            </a:r>
          </a:p>
        </p:txBody>
      </p:sp>
    </p:spTree>
    <p:extLst>
      <p:ext uri="{BB962C8B-B14F-4D97-AF65-F5344CB8AC3E}">
        <p14:creationId xmlns:p14="http://schemas.microsoft.com/office/powerpoint/2010/main" val="265599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A4F18-7B15-4C57-95ED-525DF572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Flowchart</a:t>
            </a: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8B0D6-6D6F-4F8B-9A3E-EAD5ECC9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31" y="49925"/>
            <a:ext cx="5150191" cy="67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18D-DAC9-4326-BED7-7D4DA4B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84" y="532384"/>
            <a:ext cx="9144000" cy="846201"/>
          </a:xfrm>
        </p:spPr>
        <p:txBody>
          <a:bodyPr/>
          <a:lstStyle/>
          <a:p>
            <a:r>
              <a:rPr lang="en-ID" dirty="0"/>
              <a:t>Factors to Decide Adoption (Person)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33A2D1-B3FB-4149-85C6-B9C43CFFA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467436"/>
              </p:ext>
            </p:extLst>
          </p:nvPr>
        </p:nvGraphicFramePr>
        <p:xfrm>
          <a:off x="1436370" y="2352040"/>
          <a:ext cx="9144000" cy="31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08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2561-E74B-4693-993A-BFAFE6FF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Sliders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D5B84-8610-4AE1-9D43-EFC40E4B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72" y="1561708"/>
            <a:ext cx="5168557" cy="21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3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5015-3ECA-4DEC-BD1E-9560054D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agents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229E-81DC-4108-B412-E524767C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932" y="1371600"/>
            <a:ext cx="9501188" cy="5181600"/>
          </a:xfrm>
        </p:spPr>
        <p:txBody>
          <a:bodyPr>
            <a:normAutofit/>
          </a:bodyPr>
          <a:lstStyle/>
          <a:p>
            <a:r>
              <a:rPr lang="en-US" dirty="0"/>
              <a:t>Who should be the agents in the model?</a:t>
            </a:r>
          </a:p>
          <a:p>
            <a:pPr lvl="1"/>
            <a:r>
              <a:rPr lang="en-US" dirty="0"/>
              <a:t>Human to adopt 5G (after adopting become influencer)</a:t>
            </a:r>
          </a:p>
          <a:p>
            <a:pPr lvl="1"/>
            <a:r>
              <a:rPr lang="en-US" dirty="0"/>
              <a:t>Companies or Industries to adopt 5G (after adopting become influencer)</a:t>
            </a:r>
          </a:p>
          <a:p>
            <a:pPr lvl="1"/>
            <a:r>
              <a:rPr lang="en-US" dirty="0"/>
              <a:t>Marketer</a:t>
            </a:r>
          </a:p>
          <a:p>
            <a:r>
              <a:rPr lang="en-US" dirty="0"/>
              <a:t>Who are the decision makers in the system?</a:t>
            </a:r>
          </a:p>
          <a:p>
            <a:pPr lvl="1"/>
            <a:r>
              <a:rPr lang="en-US" dirty="0"/>
              <a:t>Human to decide for her/himself</a:t>
            </a:r>
          </a:p>
          <a:p>
            <a:pPr lvl="1"/>
            <a:r>
              <a:rPr lang="en-US" dirty="0"/>
              <a:t>Companies or Industries to decide for </a:t>
            </a:r>
            <a:r>
              <a:rPr lang="en-US" dirty="0" err="1"/>
              <a:t>themselved</a:t>
            </a:r>
            <a:endParaRPr lang="en-US" dirty="0"/>
          </a:p>
          <a:p>
            <a:r>
              <a:rPr lang="en-US" dirty="0"/>
              <a:t>What are the entities that have behaviors?</a:t>
            </a:r>
          </a:p>
          <a:p>
            <a:pPr lvl="1"/>
            <a:r>
              <a:rPr lang="en-US" dirty="0"/>
              <a:t>All agents have the same behaviors: </a:t>
            </a:r>
          </a:p>
          <a:p>
            <a:pPr lvl="1"/>
            <a:r>
              <a:rPr lang="en-US" dirty="0"/>
              <a:t>Get influenced and influencing</a:t>
            </a:r>
          </a:p>
          <a:p>
            <a:r>
              <a:rPr lang="en-US" dirty="0"/>
              <a:t>Where might the data come from, especially for agent behavior?</a:t>
            </a:r>
          </a:p>
          <a:p>
            <a:pPr lvl="1"/>
            <a:r>
              <a:rPr lang="en-US" dirty="0"/>
              <a:t>Empirical Observation from real world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103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B836-0B14-4D39-B95C-C6FB9F9C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AB51-4648-4F8E-A7C9-BEB959DE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data on agents is simply descriptive (static attributes)?</a:t>
            </a:r>
          </a:p>
          <a:p>
            <a:pPr lvl="1"/>
            <a:r>
              <a:rPr lang="en-US" dirty="0"/>
              <a:t>Other than dynamic attributes</a:t>
            </a:r>
          </a:p>
          <a:p>
            <a:r>
              <a:rPr lang="en-US" dirty="0"/>
              <a:t>What agent attributes are calculated endogenously by the model and updated for the agents (dynamic attributes)?</a:t>
            </a:r>
          </a:p>
          <a:p>
            <a:pPr lvl="1"/>
            <a:r>
              <a:rPr lang="en-US" dirty="0"/>
              <a:t>Coordinates within the world </a:t>
            </a:r>
          </a:p>
          <a:p>
            <a:pPr lvl="1"/>
            <a:r>
              <a:rPr lang="en-US" dirty="0"/>
              <a:t>Adoption Score </a:t>
            </a:r>
          </a:p>
          <a:p>
            <a:pPr lvl="1"/>
            <a:r>
              <a:rPr lang="en-US" dirty="0"/>
              <a:t>Color Counts</a:t>
            </a:r>
          </a:p>
          <a:p>
            <a:r>
              <a:rPr lang="en-US" dirty="0"/>
              <a:t>What is the agent’s environment? How do agents interact with the environment? Is agent mobility in space important consideration?</a:t>
            </a:r>
          </a:p>
          <a:p>
            <a:pPr lvl="1"/>
            <a:r>
              <a:rPr lang="en-US" dirty="0"/>
              <a:t>Agent mobility in space is not important consideration.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36839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1277</TotalTime>
  <Words>704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72 Black</vt:lpstr>
      <vt:lpstr>Arial</vt:lpstr>
      <vt:lpstr>Avenir Next LT Pro</vt:lpstr>
      <vt:lpstr>Century Gothic</vt:lpstr>
      <vt:lpstr>Wingdings 3</vt:lpstr>
      <vt:lpstr>Wisp</vt:lpstr>
      <vt:lpstr>5G Adoption Simulation </vt:lpstr>
      <vt:lpstr>5G Diffusion Simulation </vt:lpstr>
      <vt:lpstr>Agent Properties</vt:lpstr>
      <vt:lpstr>Agent Behaviours</vt:lpstr>
      <vt:lpstr>Flowchart</vt:lpstr>
      <vt:lpstr>Factors to Decide Adoption (Person)</vt:lpstr>
      <vt:lpstr>Sliders</vt:lpstr>
      <vt:lpstr>All about agents</vt:lpstr>
      <vt:lpstr>Agent Data</vt:lpstr>
      <vt:lpstr>Agent Behaviors</vt:lpstr>
      <vt:lpstr>Agent Interactions</vt:lpstr>
      <vt:lpstr>Agent 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Adoption Simulation</dc:title>
  <dc:creator>Sahat Hutajulu</dc:creator>
  <cp:lastModifiedBy>Sahat Hutajulu</cp:lastModifiedBy>
  <cp:revision>70</cp:revision>
  <dcterms:created xsi:type="dcterms:W3CDTF">2021-03-29T09:10:39Z</dcterms:created>
  <dcterms:modified xsi:type="dcterms:W3CDTF">2021-04-19T07:57:33Z</dcterms:modified>
</cp:coreProperties>
</file>