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7" r:id="rId8"/>
    <p:sldId id="262" r:id="rId9"/>
    <p:sldId id="263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CCF49F7-82AB-4EFF-AF94-0B1FB75A5A19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20FDC9-9373-4648-B6A9-C02F4C750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Histogram Citra</a:t>
            </a:r>
            <a:r>
              <a:rPr lang="id-ID" dirty="0" smtClean="0"/>
              <a:t> dan Konvolusi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57800" y="1828800"/>
            <a:ext cx="35052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- </a:t>
            </a:r>
            <a:r>
              <a:rPr lang="en-US" dirty="0" err="1" smtClean="0"/>
              <a:t>macam</a:t>
            </a:r>
            <a:r>
              <a:rPr lang="en-US" dirty="0" smtClean="0"/>
              <a:t> histogram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1828800"/>
            <a:ext cx="3836728" cy="380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5879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Citra Lena yang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terang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Konvolusi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Konvolusi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Konvolusi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f(x) </a:t>
            </a:r>
            <a:r>
              <a:rPr lang="en-US" dirty="0" err="1" smtClean="0"/>
              <a:t>dan</a:t>
            </a:r>
            <a:r>
              <a:rPr lang="en-US" dirty="0" smtClean="0"/>
              <a:t> g(x)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Yang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* </a:t>
            </a:r>
            <a:r>
              <a:rPr lang="en-US" dirty="0" err="1" smtClean="0"/>
              <a:t>menyatakan</a:t>
            </a:r>
            <a:r>
              <a:rPr lang="en-US" dirty="0" smtClean="0"/>
              <a:t> operator </a:t>
            </a:r>
            <a:r>
              <a:rPr lang="en-US" dirty="0" err="1" smtClean="0"/>
              <a:t>konvolusi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bantu (dummy variable)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07523" y="2286000"/>
          <a:ext cx="5362833" cy="1066800"/>
        </p:xfrm>
        <a:graphic>
          <a:graphicData uri="http://schemas.openxmlformats.org/presentationml/2006/ole">
            <p:oleObj spid="_x0000_s16386" name="Equation" r:id="rId3" imgW="23619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konvolusi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,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g(x)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kernel </a:t>
            </a:r>
            <a:r>
              <a:rPr lang="en-US" dirty="0" err="1" smtClean="0"/>
              <a:t>konvolusi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kernel </a:t>
            </a:r>
            <a:r>
              <a:rPr lang="en-US" dirty="0" err="1" smtClean="0"/>
              <a:t>penapis</a:t>
            </a:r>
            <a:r>
              <a:rPr lang="en-US" dirty="0" smtClean="0"/>
              <a:t> (filter). </a:t>
            </a:r>
          </a:p>
          <a:p>
            <a:r>
              <a:rPr lang="en-US" dirty="0" smtClean="0"/>
              <a:t>Kernel g(x)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yang </a:t>
            </a:r>
            <a:r>
              <a:rPr lang="en-US" dirty="0" err="1" smtClean="0"/>
              <a:t>dioperasikan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bergeser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f(x)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konvolusi</a:t>
            </a:r>
            <a:r>
              <a:rPr lang="en-US" dirty="0" smtClean="0"/>
              <a:t> yang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h(x).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2600" y="990600"/>
          <a:ext cx="4056529" cy="990600"/>
        </p:xfrm>
        <a:graphic>
          <a:graphicData uri="http://schemas.openxmlformats.org/presentationml/2006/ole">
            <p:oleObj spid="_x0000_s17410" name="Equation" r:id="rId3" imgW="2298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Konvolusi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2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   		Kernel</a:t>
            </a:r>
          </a:p>
          <a:p>
            <a:pPr>
              <a:buNone/>
            </a:pPr>
            <a:r>
              <a:rPr lang="en-US" dirty="0" smtClean="0"/>
              <a:t>					Citra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3" y="1600200"/>
          <a:ext cx="3505194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466"/>
                <a:gridCol w="389466"/>
                <a:gridCol w="389466"/>
                <a:gridCol w="389466"/>
                <a:gridCol w="389466"/>
                <a:gridCol w="389466"/>
                <a:gridCol w="389466"/>
                <a:gridCol w="389466"/>
                <a:gridCol w="389466"/>
              </a:tblGrid>
              <a:tr h="261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1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1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1981200"/>
          <a:ext cx="17526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/>
                <a:gridCol w="584200"/>
                <a:gridCol w="584200"/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52800" y="1981200"/>
            <a:ext cx="1981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52800" y="3657600"/>
            <a:ext cx="1981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3352800" y="3657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352800" y="2209800"/>
            <a:ext cx="762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629524" y="2895600"/>
          <a:ext cx="809625" cy="381000"/>
        </p:xfrm>
        <a:graphic>
          <a:graphicData uri="http://schemas.openxmlformats.org/presentationml/2006/ole">
            <p:oleObj spid="_x0000_s18434" name="Equation" r:id="rId3" imgW="431640" imgH="203040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7620000" y="2743200"/>
            <a:ext cx="914400" cy="762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076325" y="6019800"/>
          <a:ext cx="7381875" cy="381000"/>
        </p:xfrm>
        <a:graphic>
          <a:graphicData uri="http://schemas.openxmlformats.org/presentationml/2006/ole">
            <p:oleObj spid="_x0000_s18435" name="Equation" r:id="rId4" imgW="3936960" imgH="203040" progId="Equation.3">
              <p:embed/>
            </p:oleObj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800600" y="3200400"/>
            <a:ext cx="2819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24400" y="27432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: </a:t>
            </a:r>
            <a:r>
              <a:rPr lang="en-US" sz="2800" dirty="0" err="1" smtClean="0"/>
              <a:t>Misalkan</a:t>
            </a:r>
            <a:r>
              <a:rPr lang="en-US" sz="2800" dirty="0" smtClean="0"/>
              <a:t> </a:t>
            </a:r>
            <a:r>
              <a:rPr lang="en-US" sz="2800" dirty="0" err="1" smtClean="0"/>
              <a:t>citra</a:t>
            </a:r>
            <a:r>
              <a:rPr lang="en-US" sz="2800" dirty="0" smtClean="0"/>
              <a:t> f(</a:t>
            </a:r>
            <a:r>
              <a:rPr lang="en-US" sz="2800" dirty="0" err="1" smtClean="0"/>
              <a:t>x,y</a:t>
            </a:r>
            <a:r>
              <a:rPr lang="en-US" sz="2800" dirty="0" smtClean="0"/>
              <a:t>) </a:t>
            </a:r>
            <a:r>
              <a:rPr lang="en-US" sz="2800" dirty="0" err="1" smtClean="0"/>
              <a:t>berukuran</a:t>
            </a:r>
            <a:r>
              <a:rPr lang="en-US" sz="2800" dirty="0" smtClean="0"/>
              <a:t> 5x5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kernel </a:t>
            </a:r>
            <a:r>
              <a:rPr lang="en-US" sz="2800" dirty="0" err="1" smtClean="0"/>
              <a:t>atau</a:t>
            </a:r>
            <a:r>
              <a:rPr lang="en-US" sz="2800" dirty="0" smtClean="0"/>
              <a:t> mask 3x3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sbb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	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  <a:p>
            <a:pPr algn="ctr"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Keterangan</a:t>
            </a:r>
            <a:r>
              <a:rPr lang="en-US" sz="2800" dirty="0" smtClean="0"/>
              <a:t> : </a:t>
            </a:r>
            <a:r>
              <a:rPr lang="en-US" sz="2800" dirty="0" err="1" smtClean="0"/>
              <a:t>tanda</a:t>
            </a:r>
            <a:r>
              <a:rPr lang="en-US" sz="2800" dirty="0" smtClean="0"/>
              <a:t>   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(0,0) </a:t>
            </a:r>
            <a:r>
              <a:rPr lang="en-US" sz="2800" dirty="0" err="1" smtClean="0"/>
              <a:t>dari</a:t>
            </a:r>
            <a:r>
              <a:rPr lang="en-US" sz="2800" dirty="0" smtClean="0"/>
              <a:t> kernel )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76600" y="5486400"/>
          <a:ext cx="108857" cy="152400"/>
        </p:xfrm>
        <a:graphic>
          <a:graphicData uri="http://schemas.openxmlformats.org/presentationml/2006/ole">
            <p:oleObj spid="_x0000_s19458" name="Equation" r:id="rId3" imgW="114120" imgH="11412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85800" y="2311400"/>
          <a:ext cx="3505200" cy="2336800"/>
        </p:xfrm>
        <a:graphic>
          <a:graphicData uri="http://schemas.openxmlformats.org/presentationml/2006/ole">
            <p:oleObj spid="_x0000_s19459" name="Equation" r:id="rId4" imgW="1714320" imgH="1143000" progId="Equation.3">
              <p:embed/>
            </p:oleObj>
          </a:graphicData>
        </a:graphic>
      </p:graphicFrame>
      <p:graphicFrame>
        <p:nvGraphicFramePr>
          <p:cNvPr id="4101" name="Content Placeholder 10"/>
          <p:cNvGraphicFramePr>
            <a:graphicFrameLocks noChangeAspect="1"/>
          </p:cNvGraphicFramePr>
          <p:nvPr/>
        </p:nvGraphicFramePr>
        <p:xfrm>
          <a:off x="4800599" y="2565675"/>
          <a:ext cx="3156965" cy="1472925"/>
        </p:xfrm>
        <a:graphic>
          <a:graphicData uri="http://schemas.openxmlformats.org/presentationml/2006/ole">
            <p:oleObj spid="_x0000_s19460" name="Equation" r:id="rId5" imgW="15238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/>
              <a:t>Operasi</a:t>
            </a:r>
            <a:r>
              <a:rPr lang="en-US" sz="3600" dirty="0" smtClean="0"/>
              <a:t> </a:t>
            </a:r>
            <a:r>
              <a:rPr lang="en-US" sz="3600" dirty="0" err="1" smtClean="0"/>
              <a:t>konvolusi</a:t>
            </a:r>
            <a:r>
              <a:rPr lang="en-US" sz="3600" dirty="0" smtClean="0"/>
              <a:t> </a:t>
            </a:r>
            <a:r>
              <a:rPr lang="en-US" sz="3600" dirty="0" err="1" smtClean="0"/>
              <a:t>antara</a:t>
            </a:r>
            <a:r>
              <a:rPr lang="en-US" sz="3600" dirty="0" smtClean="0"/>
              <a:t> </a:t>
            </a:r>
            <a:r>
              <a:rPr lang="en-US" sz="3600" dirty="0" err="1" smtClean="0"/>
              <a:t>citra</a:t>
            </a:r>
            <a:r>
              <a:rPr lang="en-US" sz="3600" dirty="0" smtClean="0"/>
              <a:t> f(</a:t>
            </a:r>
            <a:r>
              <a:rPr lang="en-US" sz="3600" dirty="0" err="1" smtClean="0"/>
              <a:t>x,y</a:t>
            </a:r>
            <a:r>
              <a:rPr lang="en-US" sz="3600" dirty="0" smtClean="0"/>
              <a:t>)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kernel g(</a:t>
            </a:r>
            <a:r>
              <a:rPr lang="en-US" sz="3600" dirty="0" err="1" smtClean="0"/>
              <a:t>x,y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diilustrasikan</a:t>
            </a:r>
            <a:r>
              <a:rPr lang="en-US" sz="3600" dirty="0" smtClean="0"/>
              <a:t> </a:t>
            </a:r>
            <a:r>
              <a:rPr lang="en-US" sz="3600" dirty="0" err="1" smtClean="0"/>
              <a:t>sbb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err="1" smtClean="0"/>
              <a:t>Tempatkan</a:t>
            </a:r>
            <a:r>
              <a:rPr lang="en-US" sz="2800" dirty="0" smtClean="0"/>
              <a:t> kernel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sudut</a:t>
            </a:r>
            <a:r>
              <a:rPr lang="en-US" sz="2800" dirty="0" smtClean="0"/>
              <a:t> </a:t>
            </a:r>
            <a:r>
              <a:rPr lang="en-US" sz="2800" dirty="0" err="1" smtClean="0"/>
              <a:t>kiri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,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hitung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pixel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(0,0) </a:t>
            </a:r>
            <a:r>
              <a:rPr lang="en-US" sz="2800" dirty="0" err="1" smtClean="0"/>
              <a:t>dari</a:t>
            </a:r>
            <a:r>
              <a:rPr lang="en-US" sz="2800" dirty="0" smtClean="0"/>
              <a:t> kernel.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err="1" smtClean="0"/>
              <a:t>Geser</a:t>
            </a:r>
            <a:r>
              <a:rPr lang="en-US" sz="2800" dirty="0" smtClean="0"/>
              <a:t> kernel </a:t>
            </a:r>
            <a:r>
              <a:rPr lang="en-US" sz="2800" dirty="0" err="1" smtClean="0"/>
              <a:t>satu</a:t>
            </a:r>
            <a:r>
              <a:rPr lang="en-US" sz="2800" dirty="0" smtClean="0"/>
              <a:t> pixel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kanan</a:t>
            </a:r>
            <a:r>
              <a:rPr lang="en-US" sz="2800" dirty="0" smtClean="0"/>
              <a:t>,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hitung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pixel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(0,0) kernel, </a:t>
            </a:r>
            <a:r>
              <a:rPr lang="en-US" sz="2800" dirty="0" err="1" smtClean="0"/>
              <a:t>begitu</a:t>
            </a:r>
            <a:r>
              <a:rPr lang="en-US" sz="2800" dirty="0" smtClean="0"/>
              <a:t> </a:t>
            </a:r>
            <a:r>
              <a:rPr lang="en-US" sz="2800" dirty="0" err="1" smtClean="0"/>
              <a:t>seterusnya</a:t>
            </a:r>
            <a:r>
              <a:rPr lang="en-US" sz="2800" dirty="0" smtClean="0"/>
              <a:t> </a:t>
            </a:r>
            <a:r>
              <a:rPr lang="en-US" sz="2800" dirty="0" err="1" smtClean="0"/>
              <a:t>hingga</a:t>
            </a:r>
            <a:r>
              <a:rPr lang="en-US" sz="2800" dirty="0" smtClean="0"/>
              <a:t> </a:t>
            </a:r>
            <a:r>
              <a:rPr lang="en-US" sz="2800" dirty="0" err="1" smtClean="0"/>
              <a:t>geser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pixel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r>
              <a:rPr lang="en-US" sz="2800" dirty="0" smtClean="0"/>
              <a:t>,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mulai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konvolusi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sisi</a:t>
            </a:r>
            <a:r>
              <a:rPr lang="en-US" sz="2800" dirty="0" smtClean="0"/>
              <a:t> </a:t>
            </a:r>
            <a:r>
              <a:rPr lang="en-US" sz="2800" dirty="0" err="1" smtClean="0"/>
              <a:t>kiri</a:t>
            </a:r>
            <a:r>
              <a:rPr lang="en-US" sz="2800" dirty="0" smtClean="0"/>
              <a:t> </a:t>
            </a:r>
            <a:r>
              <a:rPr lang="en-US" sz="2800" dirty="0" err="1" smtClean="0"/>
              <a:t>citra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1143000"/>
          <a:ext cx="2667000" cy="533400"/>
        </p:xfrm>
        <a:graphic>
          <a:graphicData uri="http://schemas.openxmlformats.org/presentationml/2006/ole">
            <p:oleObj spid="_x0000_s20482" name="Equation" r:id="rId3" imgW="10159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konvolusi</a:t>
            </a:r>
            <a:r>
              <a:rPr lang="en-US" dirty="0" smtClean="0"/>
              <a:t> = 3.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(0x4)+(-1x4)+(0x3)+(-1x6)+(4x6)+(-1x5)+(0x5)+</a:t>
            </a:r>
          </a:p>
          <a:p>
            <a:pPr marL="514350" indent="-514350">
              <a:buNone/>
            </a:pPr>
            <a:r>
              <a:rPr lang="en-US" dirty="0" smtClean="0"/>
              <a:t>(-1x6)+(0x6)= 3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660400"/>
          <a:ext cx="26670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53000" y="685800"/>
          <a:ext cx="2743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600200"/>
            <a:ext cx="1600200" cy="1600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14800" y="2209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458200" cy="5897563"/>
          </a:xfrm>
        </p:spPr>
        <p:txBody>
          <a:bodyPr/>
          <a:lstStyle/>
          <a:p>
            <a:pPr marL="514350" indent="-514350">
              <a:buAutoNum type="alphaLcParenR" startAt="3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dikonvolusi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Catt: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clipping.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70000"/>
          <a:ext cx="3429000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492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timbul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pixel yang </a:t>
            </a:r>
            <a:r>
              <a:rPr lang="en-US" sz="2800" dirty="0" err="1" smtClean="0"/>
              <a:t>dikonvolusi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pixel </a:t>
            </a:r>
            <a:r>
              <a:rPr lang="en-US" sz="2800" dirty="0" err="1" smtClean="0"/>
              <a:t>pinggir</a:t>
            </a:r>
            <a:r>
              <a:rPr lang="en-US" sz="2800" dirty="0" smtClean="0"/>
              <a:t>,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koefisien</a:t>
            </a:r>
            <a:r>
              <a:rPr lang="en-US" sz="2800" dirty="0" smtClean="0"/>
              <a:t> </a:t>
            </a:r>
            <a:r>
              <a:rPr lang="en-US" sz="2800" dirty="0" err="1" smtClean="0"/>
              <a:t>konvolusi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diposisikan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pixel-pixel </a:t>
            </a:r>
            <a:r>
              <a:rPr lang="en-US" sz="2800" dirty="0" err="1" smtClean="0"/>
              <a:t>citra</a:t>
            </a:r>
            <a:r>
              <a:rPr lang="en-US" sz="2800" dirty="0" smtClean="0"/>
              <a:t> (‘</a:t>
            </a:r>
            <a:r>
              <a:rPr lang="en-US" sz="2800" dirty="0" err="1" smtClean="0"/>
              <a:t>efek</a:t>
            </a:r>
            <a:r>
              <a:rPr lang="en-US" sz="2800" dirty="0" smtClean="0"/>
              <a:t> </a:t>
            </a:r>
            <a:r>
              <a:rPr lang="en-US" sz="2800" dirty="0" err="1" smtClean="0"/>
              <a:t>menggantung</a:t>
            </a:r>
            <a:r>
              <a:rPr lang="en-US" sz="2800" dirty="0" smtClean="0"/>
              <a:t>’),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dibawah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743200"/>
          <a:ext cx="3733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743200"/>
          <a:ext cx="762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67000" y="2743200"/>
            <a:ext cx="2286000" cy="1295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Histogram Citra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pixel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digital </a:t>
            </a:r>
            <a:r>
              <a:rPr lang="en-US" dirty="0" err="1" smtClean="0"/>
              <a:t>memiliki</a:t>
            </a:r>
            <a:r>
              <a:rPr lang="en-US" dirty="0" smtClean="0"/>
              <a:t> L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keabuan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 </a:t>
            </a:r>
            <a:r>
              <a:rPr lang="en-US" dirty="0" err="1" smtClean="0"/>
              <a:t>sampai</a:t>
            </a:r>
            <a:r>
              <a:rPr lang="en-US" dirty="0" smtClean="0"/>
              <a:t> L-1.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 histogram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dimana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ni</a:t>
            </a:r>
            <a:r>
              <a:rPr lang="en-US" dirty="0" smtClean="0"/>
              <a:t> = </a:t>
            </a:r>
            <a:r>
              <a:rPr lang="en-US" dirty="0" err="1" smtClean="0"/>
              <a:t>jumlah</a:t>
            </a:r>
            <a:r>
              <a:rPr lang="en-US" dirty="0" smtClean="0"/>
              <a:t> pixel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keabuan</a:t>
            </a:r>
            <a:r>
              <a:rPr lang="en-US" dirty="0" smtClean="0"/>
              <a:t> I</a:t>
            </a:r>
          </a:p>
          <a:p>
            <a:pPr>
              <a:buNone/>
            </a:pPr>
            <a:r>
              <a:rPr lang="en-US" dirty="0" smtClean="0"/>
              <a:t>	n=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pixel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3886200"/>
          <a:ext cx="2949677" cy="762000"/>
        </p:xfrm>
        <a:graphic>
          <a:graphicData uri="http://schemas.openxmlformats.org/presentationml/2006/ole">
            <p:oleObj spid="_x0000_s1026" name="Equation" r:id="rId3" imgW="1523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‘</a:t>
            </a:r>
            <a:r>
              <a:rPr lang="en-US" dirty="0" err="1" smtClean="0"/>
              <a:t>menggantung</a:t>
            </a:r>
            <a:r>
              <a:rPr lang="en-US" dirty="0" smtClean="0"/>
              <a:t>’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Pixel </a:t>
            </a:r>
            <a:r>
              <a:rPr lang="en-US" dirty="0" err="1" smtClean="0"/>
              <a:t>pinggir</a:t>
            </a:r>
            <a:r>
              <a:rPr lang="en-US" dirty="0" smtClean="0"/>
              <a:t> </a:t>
            </a:r>
            <a:r>
              <a:rPr lang="en-US" dirty="0" err="1" smtClean="0"/>
              <a:t>diabaikan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dikonvolusi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Duplikasi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,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ke-1 </a:t>
            </a:r>
            <a:r>
              <a:rPr lang="en-US" dirty="0" err="1" smtClean="0"/>
              <a:t>disalin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M+1 ,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konvolusikan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ditandai</a:t>
            </a:r>
            <a:r>
              <a:rPr lang="en-US" dirty="0" smtClean="0"/>
              <a:t> dg (?) </a:t>
            </a:r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0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yang lain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pinggir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ketiga</a:t>
            </a:r>
            <a:r>
              <a:rPr lang="en-US" sz="2800" dirty="0" smtClean="0"/>
              <a:t> </a:t>
            </a:r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dirty="0" err="1" smtClean="0"/>
              <a:t>diatas</a:t>
            </a:r>
            <a:r>
              <a:rPr lang="en-US" sz="2800" dirty="0" smtClean="0"/>
              <a:t> </a:t>
            </a:r>
            <a:r>
              <a:rPr lang="en-US" sz="2800" dirty="0" err="1" smtClean="0"/>
              <a:t>mengasumsikan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pinggir</a:t>
            </a:r>
            <a:r>
              <a:rPr lang="en-US" sz="2800" dirty="0" smtClean="0"/>
              <a:t> </a:t>
            </a:r>
            <a:r>
              <a:rPr lang="en-US" sz="2800" dirty="0" err="1" smtClean="0"/>
              <a:t>citra</a:t>
            </a:r>
            <a:r>
              <a:rPr lang="en-US" sz="2800" dirty="0" smtClean="0"/>
              <a:t> </a:t>
            </a:r>
            <a:r>
              <a:rPr lang="en-US" sz="2800" dirty="0" err="1" smtClean="0"/>
              <a:t>lebarnya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(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pixel) </a:t>
            </a:r>
            <a:r>
              <a:rPr lang="en-US" sz="2800" dirty="0" err="1" smtClean="0"/>
              <a:t>relatif</a:t>
            </a:r>
            <a:r>
              <a:rPr lang="en-US" sz="2800" dirty="0" smtClean="0"/>
              <a:t> </a:t>
            </a:r>
            <a:r>
              <a:rPr lang="en-US" sz="2800" dirty="0" err="1" smtClean="0"/>
              <a:t>dibandingkan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citra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pixel-pixel </a:t>
            </a:r>
            <a:r>
              <a:rPr lang="en-US" sz="2800" dirty="0" err="1" smtClean="0"/>
              <a:t>pinggir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memperlihatkan</a:t>
            </a:r>
            <a:r>
              <a:rPr lang="en-US" sz="2800" dirty="0" smtClean="0"/>
              <a:t> </a:t>
            </a:r>
            <a:r>
              <a:rPr lang="en-US" sz="2800" dirty="0" err="1" smtClean="0"/>
              <a:t>efek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kasat</a:t>
            </a:r>
            <a:r>
              <a:rPr lang="en-US" sz="2800" dirty="0" smtClean="0"/>
              <a:t> </a:t>
            </a:r>
            <a:r>
              <a:rPr lang="en-US" sz="2800" dirty="0" err="1" smtClean="0"/>
              <a:t>mata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Pixel-pixel </a:t>
            </a:r>
            <a:r>
              <a:rPr lang="en-US" sz="2800" dirty="0" err="1" smtClean="0"/>
              <a:t>pinggir</a:t>
            </a:r>
            <a:r>
              <a:rPr lang="en-US" sz="2800" dirty="0" smtClean="0"/>
              <a:t>(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diarsir</a:t>
            </a:r>
            <a:r>
              <a:rPr lang="en-US" sz="2800" dirty="0" smtClean="0"/>
              <a:t>)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dikonvolusi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971800"/>
          <a:ext cx="3810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3429000"/>
            <a:ext cx="2286000" cy="12954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Konvolusi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(image enhancement)</a:t>
            </a:r>
          </a:p>
          <a:p>
            <a:r>
              <a:rPr lang="en-US" dirty="0" err="1" smtClean="0"/>
              <a:t>Penghilangan</a:t>
            </a:r>
            <a:r>
              <a:rPr lang="en-US" dirty="0" smtClean="0"/>
              <a:t> </a:t>
            </a:r>
            <a:r>
              <a:rPr lang="en-US" dirty="0" err="1" smtClean="0"/>
              <a:t>derau</a:t>
            </a:r>
            <a:r>
              <a:rPr lang="en-US" dirty="0" smtClean="0"/>
              <a:t> (noise)</a:t>
            </a:r>
          </a:p>
          <a:p>
            <a:r>
              <a:rPr lang="en-US" dirty="0" err="1" smtClean="0"/>
              <a:t>Penghalusan</a:t>
            </a:r>
            <a:r>
              <a:rPr lang="en-US" dirty="0" smtClean="0"/>
              <a:t>/</a:t>
            </a:r>
            <a:r>
              <a:rPr lang="en-US" dirty="0" err="1" smtClean="0"/>
              <a:t>pelembutan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endParaRPr lang="en-US" dirty="0" smtClean="0"/>
          </a:p>
          <a:p>
            <a:r>
              <a:rPr lang="en-US" dirty="0" err="1" smtClean="0"/>
              <a:t>Penajaman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endParaRPr lang="en-US" dirty="0" smtClean="0"/>
          </a:p>
          <a:p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Konvolusi</a:t>
            </a:r>
            <a:r>
              <a:rPr lang="en-US" sz="3600" dirty="0" smtClean="0"/>
              <a:t> dg kernel</a:t>
            </a:r>
            <a:endParaRPr lang="en-US" sz="3600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1074265" y="1447800"/>
            <a:ext cx="745266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05600" y="264297"/>
          <a:ext cx="1295400" cy="980303"/>
        </p:xfrm>
        <a:graphic>
          <a:graphicData uri="http://schemas.openxmlformats.org/presentationml/2006/ole">
            <p:oleObj spid="_x0000_s21506" name="Equation" r:id="rId4" imgW="9396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Konvolusi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5888"/>
            <a:ext cx="7819387" cy="468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119313" y="2133600"/>
          <a:ext cx="4495800" cy="3657600"/>
        </p:xfrm>
        <a:graphic>
          <a:graphicData uri="http://schemas.openxmlformats.org/presentationml/2006/ole">
            <p:oleObj spid="_x0000_s2050" name="Equation" r:id="rId3" imgW="2247840" imgH="1828800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citra</a:t>
            </a:r>
            <a:r>
              <a:rPr lang="en-US" sz="3200" dirty="0" smtClean="0"/>
              <a:t> digital yang </a:t>
            </a:r>
            <a:r>
              <a:rPr lang="en-US" sz="3200" dirty="0" err="1" smtClean="0"/>
              <a:t>berukuran</a:t>
            </a:r>
            <a:r>
              <a:rPr lang="en-US" sz="3200" dirty="0" smtClean="0"/>
              <a:t>  8 x8 pixel </a:t>
            </a:r>
            <a:r>
              <a:rPr lang="en-US" sz="3200" dirty="0" err="1" smtClean="0"/>
              <a:t>denga</a:t>
            </a:r>
            <a:r>
              <a:rPr lang="en-US" sz="3200" dirty="0" smtClean="0"/>
              <a:t> </a:t>
            </a:r>
            <a:r>
              <a:rPr lang="en-US" sz="3200" dirty="0" err="1" smtClean="0"/>
              <a:t>nderajat</a:t>
            </a:r>
            <a:r>
              <a:rPr lang="en-US" sz="3200" dirty="0" smtClean="0"/>
              <a:t> </a:t>
            </a:r>
            <a:r>
              <a:rPr lang="en-US" sz="3200" dirty="0" err="1" smtClean="0"/>
              <a:t>keabuan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0 </a:t>
            </a:r>
            <a:r>
              <a:rPr lang="en-US" sz="3200" dirty="0" err="1" smtClean="0"/>
              <a:t>sampai</a:t>
            </a:r>
            <a:r>
              <a:rPr lang="en-US" sz="3200" dirty="0" smtClean="0"/>
              <a:t> 15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914400"/>
          <a:ext cx="4191000" cy="5684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219200"/>
                <a:gridCol w="1905000"/>
              </a:tblGrid>
              <a:tr h="33438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hi=</a:t>
                      </a:r>
                      <a:r>
                        <a:rPr lang="en-US" sz="1400" dirty="0" err="1" smtClean="0"/>
                        <a:t>ni</a:t>
                      </a:r>
                      <a:r>
                        <a:rPr lang="en-US" sz="1400" dirty="0" smtClean="0"/>
                        <a:t>/n   (n=6</a:t>
                      </a:r>
                      <a:r>
                        <a:rPr lang="id-ID" sz="14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0,125</a:t>
                      </a:r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0,0625</a:t>
                      </a:r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0,078125</a:t>
                      </a:r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Perhitungan</a:t>
            </a:r>
            <a:r>
              <a:rPr lang="en-US" sz="3200" dirty="0" smtClean="0"/>
              <a:t> histogram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hi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(probability) pixel, P(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keabuan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Puncak</a:t>
            </a:r>
            <a:r>
              <a:rPr lang="en-US" dirty="0" smtClean="0"/>
              <a:t> histogram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pixel yang </a:t>
            </a:r>
            <a:r>
              <a:rPr lang="en-US" dirty="0" err="1" smtClean="0"/>
              <a:t>menonjol</a:t>
            </a:r>
            <a:r>
              <a:rPr lang="en-US" dirty="0" smtClean="0"/>
              <a:t>.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kontras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histogram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Citra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kontras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terang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gelap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histogram yang </a:t>
            </a:r>
            <a:r>
              <a:rPr lang="en-US" dirty="0" err="1" smtClean="0"/>
              <a:t>sempit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Citra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histogram yang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keabuan</a:t>
            </a:r>
            <a:r>
              <a:rPr lang="en-US" dirty="0" smtClean="0"/>
              <a:t> 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yang </a:t>
            </a:r>
            <a:r>
              <a:rPr lang="en-US" dirty="0" err="1" smtClean="0"/>
              <a:t>merata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pixel.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724400" y="2133600"/>
            <a:ext cx="35052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- </a:t>
            </a:r>
            <a:r>
              <a:rPr lang="en-US" dirty="0" err="1" smtClean="0"/>
              <a:t>macam</a:t>
            </a:r>
            <a:r>
              <a:rPr lang="en-US" dirty="0" smtClean="0"/>
              <a:t> histogram</a:t>
            </a:r>
            <a:endParaRPr lang="en-US" dirty="0"/>
          </a:p>
        </p:txBody>
      </p:sp>
      <p:pic>
        <p:nvPicPr>
          <p:cNvPr id="16387" name="Picture 3" descr="D:\unair\kuliah\pcd\materi\progLatihan\gambar\lena_gray_256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59000"/>
            <a:ext cx="3251200" cy="3251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9200" y="5715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Citra Lena yang Normal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9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3817298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- </a:t>
            </a:r>
            <a:r>
              <a:rPr lang="en-US" dirty="0" err="1" smtClean="0"/>
              <a:t>macam</a:t>
            </a:r>
            <a:r>
              <a:rPr lang="en-US" dirty="0" smtClean="0"/>
              <a:t> histogram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9" y="2133600"/>
            <a:ext cx="3770313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5879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Citra Lena yang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gelap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221</TotalTime>
  <Words>656</Words>
  <Application>Microsoft Office PowerPoint</Application>
  <PresentationFormat>On-screen Show (4:3)</PresentationFormat>
  <Paragraphs>249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Concourse</vt:lpstr>
      <vt:lpstr>Equation</vt:lpstr>
      <vt:lpstr>Histogram Citra dan Konvolusi</vt:lpstr>
      <vt:lpstr>Definisi</vt:lpstr>
      <vt:lpstr>Contoh citra digital yang berukuran  8 x8 pixel denga nderajat keabuan dari 0 sampai 15</vt:lpstr>
      <vt:lpstr>Perhitungan histogram</vt:lpstr>
      <vt:lpstr>Informasi yang terkandung dalam histogram</vt:lpstr>
      <vt:lpstr>Slide 6</vt:lpstr>
      <vt:lpstr>Slide 7</vt:lpstr>
      <vt:lpstr>Macam- macam histogram</vt:lpstr>
      <vt:lpstr>Macam- macam histogram</vt:lpstr>
      <vt:lpstr>Macam- macam histogram</vt:lpstr>
      <vt:lpstr>Konvolusi </vt:lpstr>
      <vt:lpstr>Teori Konvolusi</vt:lpstr>
      <vt:lpstr>Slide 13</vt:lpstr>
      <vt:lpstr>Konvolusi pada fungsi 2 dimensi</vt:lpstr>
      <vt:lpstr>Contoh : Misalkan citra f(x,y) berukuran 5x5 dengan kernel atau mask 3x3 masing-masing sbb :</vt:lpstr>
      <vt:lpstr>Operasi konvolusi antara citra f(x,y) dengan kernel g(x,y)   dapat diilustrasikan sbb:</vt:lpstr>
      <vt:lpstr>Slide 17</vt:lpstr>
      <vt:lpstr>Slide 18</vt:lpstr>
      <vt:lpstr>Masalah timbul bila pixel yang dikonvolusi adalah pixel pinggir, karena beberapa koefisien konvolusi tidak dapat diposisikan pada pixel-pixel citra (‘efek menggantung’), seperti contoh dibawah ini:</vt:lpstr>
      <vt:lpstr>Solusi untuk masalah ‘menggantung’ ini adalah :</vt:lpstr>
      <vt:lpstr>Solusi dengan ketiga pendekatan diatas mengasumsikan bagian pinggir citra lebarnya sangat kecil (hanya satu pixel) relatif dibandingkan dengan ukuran citra, sehingga pixel-pixel pinggir tidak memperlihatkan efek yang kasat mata.</vt:lpstr>
      <vt:lpstr>Konvolusi berguna pada pemrosesan citra seperti :</vt:lpstr>
      <vt:lpstr>Konvolusi dg kernel</vt:lpstr>
      <vt:lpstr>Konvolusi </vt:lpstr>
    </vt:vector>
  </TitlesOfParts>
  <Company>micro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Citra</dc:title>
  <dc:creator>microba</dc:creator>
  <cp:lastModifiedBy>722</cp:lastModifiedBy>
  <cp:revision>21</cp:revision>
  <dcterms:created xsi:type="dcterms:W3CDTF">2011-10-05T03:21:24Z</dcterms:created>
  <dcterms:modified xsi:type="dcterms:W3CDTF">2012-11-11T13:31:33Z</dcterms:modified>
</cp:coreProperties>
</file>