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20567650" cy="29459238"/>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9280" userDrawn="1">
          <p15:clr>
            <a:srgbClr val="A4A3A4"/>
          </p15:clr>
        </p15:guide>
        <p15:guide id="2" pos="647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1" autoAdjust="0"/>
  </p:normalViewPr>
  <p:slideViewPr>
    <p:cSldViewPr snapToGrid="0" snapToObjects="1" showGuides="1">
      <p:cViewPr>
        <p:scale>
          <a:sx n="30" d="100"/>
          <a:sy n="30" d="100"/>
        </p:scale>
        <p:origin x="876" y="48"/>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9280"/>
        <p:guide pos="64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912648" cy="1472962"/>
          </a:xfrm>
          <a:prstGeom prst="rect">
            <a:avLst/>
          </a:prstGeom>
        </p:spPr>
        <p:txBody>
          <a:bodyPr vert="horz" lIns="275244" tIns="137622" rIns="275244" bIns="137622" rtlCol="0"/>
          <a:lstStyle>
            <a:lvl1pPr algn="l">
              <a:defRPr sz="3600"/>
            </a:lvl1pPr>
          </a:lstStyle>
          <a:p>
            <a:endParaRPr lang="en-US"/>
          </a:p>
        </p:txBody>
      </p:sp>
      <p:sp>
        <p:nvSpPr>
          <p:cNvPr id="3" name="Date Placeholder 2"/>
          <p:cNvSpPr>
            <a:spLocks noGrp="1"/>
          </p:cNvSpPr>
          <p:nvPr>
            <p:ph type="dt" sz="quarter" idx="1"/>
          </p:nvPr>
        </p:nvSpPr>
        <p:spPr>
          <a:xfrm>
            <a:off x="11650241" y="0"/>
            <a:ext cx="8912648" cy="1472962"/>
          </a:xfrm>
          <a:prstGeom prst="rect">
            <a:avLst/>
          </a:prstGeom>
        </p:spPr>
        <p:txBody>
          <a:bodyPr vert="horz" lIns="275244" tIns="137622" rIns="275244" bIns="137622" rtlCol="0"/>
          <a:lstStyle>
            <a:lvl1pPr algn="r">
              <a:defRPr sz="3600"/>
            </a:lvl1pPr>
          </a:lstStyle>
          <a:p>
            <a:fld id="{0158C5BC-9A70-462C-B28D-9600239EAC64}" type="datetimeFigureOut">
              <a:rPr lang="en-US" smtClean="0"/>
              <a:pPr/>
              <a:t>10/13/2019</a:t>
            </a:fld>
            <a:endParaRPr lang="en-US"/>
          </a:p>
        </p:txBody>
      </p:sp>
      <p:sp>
        <p:nvSpPr>
          <p:cNvPr id="4" name="Footer Placeholder 3"/>
          <p:cNvSpPr>
            <a:spLocks noGrp="1"/>
          </p:cNvSpPr>
          <p:nvPr>
            <p:ph type="ftr" sz="quarter" idx="2"/>
          </p:nvPr>
        </p:nvSpPr>
        <p:spPr>
          <a:xfrm>
            <a:off x="0" y="27981163"/>
            <a:ext cx="8912648" cy="1472962"/>
          </a:xfrm>
          <a:prstGeom prst="rect">
            <a:avLst/>
          </a:prstGeom>
        </p:spPr>
        <p:txBody>
          <a:bodyPr vert="horz" lIns="275244" tIns="137622" rIns="275244" bIns="137622" rtlCol="0" anchor="b"/>
          <a:lstStyle>
            <a:lvl1pPr algn="l">
              <a:defRPr sz="3600"/>
            </a:lvl1pPr>
          </a:lstStyle>
          <a:p>
            <a:endParaRPr lang="en-US"/>
          </a:p>
        </p:txBody>
      </p:sp>
      <p:sp>
        <p:nvSpPr>
          <p:cNvPr id="5" name="Slide Number Placeholder 4"/>
          <p:cNvSpPr>
            <a:spLocks noGrp="1"/>
          </p:cNvSpPr>
          <p:nvPr>
            <p:ph type="sldNum" sz="quarter" idx="3"/>
          </p:nvPr>
        </p:nvSpPr>
        <p:spPr>
          <a:xfrm>
            <a:off x="11650241" y="27981163"/>
            <a:ext cx="8912648" cy="1472962"/>
          </a:xfrm>
          <a:prstGeom prst="rect">
            <a:avLst/>
          </a:prstGeom>
        </p:spPr>
        <p:txBody>
          <a:bodyPr vert="horz" lIns="275244" tIns="137622" rIns="275244" bIns="137622" rtlCol="0" anchor="b"/>
          <a:lstStyle>
            <a:lvl1pPr algn="r">
              <a:defRPr sz="36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912648" cy="1472962"/>
          </a:xfrm>
          <a:prstGeom prst="rect">
            <a:avLst/>
          </a:prstGeom>
        </p:spPr>
        <p:txBody>
          <a:bodyPr vert="horz" lIns="275244" tIns="137622" rIns="275244" bIns="137622" rtlCol="0"/>
          <a:lstStyle>
            <a:lvl1pPr algn="l">
              <a:defRPr sz="3600"/>
            </a:lvl1pPr>
          </a:lstStyle>
          <a:p>
            <a:endParaRPr lang="en-US" dirty="0"/>
          </a:p>
        </p:txBody>
      </p:sp>
      <p:sp>
        <p:nvSpPr>
          <p:cNvPr id="3" name="Date Placeholder 2"/>
          <p:cNvSpPr>
            <a:spLocks noGrp="1"/>
          </p:cNvSpPr>
          <p:nvPr>
            <p:ph type="dt" idx="1"/>
          </p:nvPr>
        </p:nvSpPr>
        <p:spPr>
          <a:xfrm>
            <a:off x="11650241" y="0"/>
            <a:ext cx="8912648" cy="1472962"/>
          </a:xfrm>
          <a:prstGeom prst="rect">
            <a:avLst/>
          </a:prstGeom>
        </p:spPr>
        <p:txBody>
          <a:bodyPr vert="horz" lIns="275244" tIns="137622" rIns="275244" bIns="137622" rtlCol="0"/>
          <a:lstStyle>
            <a:lvl1pPr algn="r">
              <a:defRPr sz="3600"/>
            </a:lvl1pPr>
          </a:lstStyle>
          <a:p>
            <a:fld id="{E6CC2317-6751-4CD4-9995-8782DD78E936}" type="datetimeFigureOut">
              <a:rPr lang="en-US" smtClean="0"/>
              <a:pPr/>
              <a:t>10/13/2019</a:t>
            </a:fld>
            <a:endParaRPr lang="en-US" dirty="0"/>
          </a:p>
        </p:txBody>
      </p:sp>
      <p:sp>
        <p:nvSpPr>
          <p:cNvPr id="4" name="Slide Image Placeholder 3"/>
          <p:cNvSpPr>
            <a:spLocks noGrp="1" noRot="1" noChangeAspect="1"/>
          </p:cNvSpPr>
          <p:nvPr>
            <p:ph type="sldImg" idx="2"/>
          </p:nvPr>
        </p:nvSpPr>
        <p:spPr>
          <a:xfrm>
            <a:off x="6383338" y="2211388"/>
            <a:ext cx="7800975" cy="11042650"/>
          </a:xfrm>
          <a:prstGeom prst="rect">
            <a:avLst/>
          </a:prstGeom>
          <a:noFill/>
          <a:ln w="12700">
            <a:solidFill>
              <a:prstClr val="black"/>
            </a:solidFill>
          </a:ln>
        </p:spPr>
        <p:txBody>
          <a:bodyPr vert="horz" lIns="275244" tIns="137622" rIns="275244" bIns="137622" rtlCol="0" anchor="ctr"/>
          <a:lstStyle/>
          <a:p>
            <a:endParaRPr lang="en-US" dirty="0"/>
          </a:p>
        </p:txBody>
      </p:sp>
      <p:sp>
        <p:nvSpPr>
          <p:cNvPr id="5" name="Notes Placeholder 4"/>
          <p:cNvSpPr>
            <a:spLocks noGrp="1"/>
          </p:cNvSpPr>
          <p:nvPr>
            <p:ph type="body" sz="quarter" idx="3"/>
          </p:nvPr>
        </p:nvSpPr>
        <p:spPr>
          <a:xfrm>
            <a:off x="2056765" y="13993139"/>
            <a:ext cx="16454120" cy="13256657"/>
          </a:xfrm>
          <a:prstGeom prst="rect">
            <a:avLst/>
          </a:prstGeom>
        </p:spPr>
        <p:txBody>
          <a:bodyPr vert="horz" lIns="275244" tIns="137622" rIns="275244" bIns="1376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27981163"/>
            <a:ext cx="8912648" cy="1472962"/>
          </a:xfrm>
          <a:prstGeom prst="rect">
            <a:avLst/>
          </a:prstGeom>
        </p:spPr>
        <p:txBody>
          <a:bodyPr vert="horz" lIns="275244" tIns="137622" rIns="275244" bIns="137622" rtlCol="0" anchor="b"/>
          <a:lstStyle>
            <a:lvl1pPr algn="l">
              <a:defRPr sz="3600"/>
            </a:lvl1pPr>
          </a:lstStyle>
          <a:p>
            <a:endParaRPr lang="en-US" dirty="0"/>
          </a:p>
        </p:txBody>
      </p:sp>
      <p:sp>
        <p:nvSpPr>
          <p:cNvPr id="7" name="Slide Number Placeholder 6"/>
          <p:cNvSpPr>
            <a:spLocks noGrp="1"/>
          </p:cNvSpPr>
          <p:nvPr>
            <p:ph type="sldNum" sz="quarter" idx="5"/>
          </p:nvPr>
        </p:nvSpPr>
        <p:spPr>
          <a:xfrm>
            <a:off x="11650241" y="27981163"/>
            <a:ext cx="8912648" cy="1472962"/>
          </a:xfrm>
          <a:prstGeom prst="rect">
            <a:avLst/>
          </a:prstGeom>
        </p:spPr>
        <p:txBody>
          <a:bodyPr vert="horz" lIns="275244" tIns="137622" rIns="275244" bIns="137622" rtlCol="0" anchor="b"/>
          <a:lstStyle>
            <a:lvl1pPr algn="r">
              <a:defRPr sz="36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099187"/>
            <a:ext cx="15608232" cy="625087"/>
          </a:xfrm>
          <a:prstGeom prst="rect">
            <a:avLst/>
          </a:prstGeom>
        </p:spPr>
        <p:txBody>
          <a:bodyPr lIns="54681" tIns="27341" rIns="54681" bIns="27341">
            <a:normAutofit/>
          </a:bodyPr>
          <a:lstStyle>
            <a:lvl1pPr marL="0" indent="0" algn="ctr">
              <a:buFontTx/>
              <a:buNone/>
              <a:defRPr sz="32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1859151"/>
            <a:ext cx="15608232" cy="1063842"/>
          </a:xfrm>
          <a:prstGeom prst="rect">
            <a:avLst/>
          </a:prstGeom>
        </p:spPr>
        <p:txBody>
          <a:bodyPr lIns="54681" tIns="27341" rIns="54681" bIns="27341" anchor="t" anchorCtr="1">
            <a:normAutofit/>
          </a:bodyPr>
          <a:lstStyle>
            <a:lvl1pPr marL="0" indent="0" algn="ctr">
              <a:buFontTx/>
              <a:buNone/>
              <a:defRPr sz="54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367463"/>
          </a:xfrm>
          <a:prstGeom prst="rect">
            <a:avLst/>
          </a:prstGeom>
        </p:spPr>
        <p:txBody>
          <a:bodyPr lIns="54681" tIns="27341" rIns="54681" bIns="27341" anchor="t" anchorCtr="1">
            <a:normAutofit/>
          </a:bodyPr>
          <a:lstStyle>
            <a:lvl1pPr marL="0" indent="0" algn="ctr">
              <a:buFontTx/>
              <a:buNone/>
              <a:defRPr sz="80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F2BAE2CC-CE32-5E4B-8CE1-A07F840D79E3}"/>
              </a:ext>
            </a:extLst>
          </p:cNvPr>
          <p:cNvSpPr>
            <a:spLocks noGrp="1"/>
          </p:cNvSpPr>
          <p:nvPr>
            <p:ph type="body" sz="quarter" idx="150" hasCustomPrompt="1"/>
          </p:nvPr>
        </p:nvSpPr>
        <p:spPr>
          <a:xfrm>
            <a:off x="2890078" y="3099187"/>
            <a:ext cx="15608232" cy="625087"/>
          </a:xfrm>
          <a:prstGeom prst="rect">
            <a:avLst/>
          </a:prstGeom>
        </p:spPr>
        <p:txBody>
          <a:bodyPr lIns="54681" tIns="27341" rIns="54681" bIns="27341">
            <a:normAutofit/>
          </a:bodyPr>
          <a:lstStyle>
            <a:lvl1pPr marL="0" indent="0" algn="ctr">
              <a:buFontTx/>
              <a:buNone/>
              <a:defRPr sz="32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16" name="Text Placeholder 76">
            <a:extLst>
              <a:ext uri="{FF2B5EF4-FFF2-40B4-BE49-F238E27FC236}">
                <a16:creationId xmlns:a16="http://schemas.microsoft.com/office/drawing/2014/main" id="{4F662988-13E5-8D4A-AE99-4E5119D4E782}"/>
              </a:ext>
            </a:extLst>
          </p:cNvPr>
          <p:cNvSpPr>
            <a:spLocks noGrp="1"/>
          </p:cNvSpPr>
          <p:nvPr>
            <p:ph type="body" sz="quarter" idx="151" hasCustomPrompt="1"/>
          </p:nvPr>
        </p:nvSpPr>
        <p:spPr>
          <a:xfrm>
            <a:off x="2890078" y="1859151"/>
            <a:ext cx="15608232" cy="1063842"/>
          </a:xfrm>
          <a:prstGeom prst="rect">
            <a:avLst/>
          </a:prstGeom>
        </p:spPr>
        <p:txBody>
          <a:bodyPr lIns="54681" tIns="27341" rIns="54681" bIns="27341" anchor="t" anchorCtr="1">
            <a:normAutofit/>
          </a:bodyPr>
          <a:lstStyle>
            <a:lvl1pPr marL="0" indent="0" algn="ctr">
              <a:buFontTx/>
              <a:buNone/>
              <a:defRPr sz="54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17" name="Text Placeholder 76">
            <a:extLst>
              <a:ext uri="{FF2B5EF4-FFF2-40B4-BE49-F238E27FC236}">
                <a16:creationId xmlns:a16="http://schemas.microsoft.com/office/drawing/2014/main" id="{0D825CA1-57EA-E04D-ACAF-310BE5697BC6}"/>
              </a:ext>
            </a:extLst>
          </p:cNvPr>
          <p:cNvSpPr>
            <a:spLocks noGrp="1"/>
          </p:cNvSpPr>
          <p:nvPr>
            <p:ph type="body" sz="quarter" idx="153" hasCustomPrompt="1"/>
          </p:nvPr>
        </p:nvSpPr>
        <p:spPr>
          <a:xfrm>
            <a:off x="2890078" y="348658"/>
            <a:ext cx="15608232" cy="1367463"/>
          </a:xfrm>
          <a:prstGeom prst="rect">
            <a:avLst/>
          </a:prstGeom>
        </p:spPr>
        <p:txBody>
          <a:bodyPr lIns="54681" tIns="27341" rIns="54681" bIns="27341" anchor="t" anchorCtr="1">
            <a:normAutofit/>
          </a:bodyPr>
          <a:lstStyle>
            <a:lvl1pPr marL="0" indent="0" algn="ctr">
              <a:buFontTx/>
              <a:buNone/>
              <a:defRPr sz="80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E53F57-6A63-554A-A52E-3DEEB0CA8AF7}"/>
              </a:ext>
            </a:extLst>
          </p:cNvPr>
          <p:cNvSpPr/>
          <p:nvPr userDrawn="1"/>
        </p:nvSpPr>
        <p:spPr>
          <a:xfrm rot="10800000">
            <a:off x="0" y="29296852"/>
            <a:ext cx="21388388" cy="1032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449444"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529011481"/>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FA261577-E127-2747-98AB-FFA1F50E9DA8}"/>
              </a:ext>
            </a:extLst>
          </p:cNvPr>
          <p:cNvSpPr/>
          <p:nvPr userDrawn="1"/>
        </p:nvSpPr>
        <p:spPr>
          <a:xfrm>
            <a:off x="0" y="34253"/>
            <a:ext cx="21388388" cy="3934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8BE2F6-23D7-1A44-8B37-B8F4E4AB0CCE}"/>
              </a:ext>
            </a:extLst>
          </p:cNvPr>
          <p:cNvSpPr/>
          <p:nvPr userDrawn="1"/>
        </p:nvSpPr>
        <p:spPr>
          <a:xfrm rot="10800000">
            <a:off x="0" y="29296852"/>
            <a:ext cx="21388388" cy="1032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560F404-838C-324A-AE6C-8B6153238F84}"/>
              </a:ext>
            </a:extLst>
          </p:cNvPr>
          <p:cNvSpPr/>
          <p:nvPr userDrawn="1"/>
        </p:nvSpPr>
        <p:spPr>
          <a:xfrm>
            <a:off x="0" y="34253"/>
            <a:ext cx="21388388" cy="3934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s://github.com/ilhamfp/ukara-1.0-challe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3B1909-6759-6E4F-96E2-87AD1E2ECFD9}"/>
              </a:ext>
            </a:extLst>
          </p:cNvPr>
          <p:cNvSpPr>
            <a:spLocks noGrp="1"/>
          </p:cNvSpPr>
          <p:nvPr>
            <p:ph type="body" sz="quarter" idx="10"/>
          </p:nvPr>
        </p:nvSpPr>
        <p:spPr>
          <a:xfrm>
            <a:off x="440616" y="5365571"/>
            <a:ext cx="10101856" cy="3766723"/>
          </a:xfrm>
        </p:spPr>
        <p:txBody>
          <a:bodyPr/>
          <a:lstStyle/>
          <a:p>
            <a:pPr algn="just"/>
            <a:r>
              <a:rPr lang="en-US" dirty="0"/>
              <a:t>Automatic essay scoring as one of the topics in natural language processing has been greatly developed by the demand to make the assessment process faster. Despite the fast advancement in automatic essay scoring, research in this area for Bahasa Indonesia has been very limited and only recently emerged as a topic. The use of informal language and the diversity of local languages was the main challenge in developing automatic essay scoring for Bahasa Indonesia. </a:t>
            </a:r>
          </a:p>
          <a:p>
            <a:pPr algn="just"/>
            <a:r>
              <a:rPr lang="en-US" dirty="0"/>
              <a:t>UKARA 1.0 Challenge aims to encourage more ideas and studies for developing automatic short-answer scoring specifically for Bahasa Indonesia. In this challenge, participants will be given access to datasets in the form of students short-answers in two phase. In the first phase, the participant developed their solution with the development set for 43 days from July 29 - September 10, 2019. Finally, the participant can submit their final solution on the second phase with the test set for 3 days from September 16 - September 19, 2019. </a:t>
            </a:r>
          </a:p>
        </p:txBody>
      </p:sp>
      <p:sp>
        <p:nvSpPr>
          <p:cNvPr id="3" name="Text Placeholder 2">
            <a:extLst>
              <a:ext uri="{FF2B5EF4-FFF2-40B4-BE49-F238E27FC236}">
                <a16:creationId xmlns:a16="http://schemas.microsoft.com/office/drawing/2014/main" id="{8BA4F852-97F3-2342-9253-7EB02D4B5C1A}"/>
              </a:ext>
            </a:extLst>
          </p:cNvPr>
          <p:cNvSpPr>
            <a:spLocks noGrp="1"/>
          </p:cNvSpPr>
          <p:nvPr>
            <p:ph type="body" sz="quarter" idx="11"/>
          </p:nvPr>
        </p:nvSpPr>
        <p:spPr/>
        <p:txBody>
          <a:bodyPr/>
          <a:lstStyle/>
          <a:p>
            <a:r>
              <a:rPr lang="en-US" dirty="0"/>
              <a:t>INTRODUCTION</a:t>
            </a:r>
          </a:p>
        </p:txBody>
      </p:sp>
      <p:sp>
        <p:nvSpPr>
          <p:cNvPr id="13" name="Text Placeholder 12">
            <a:extLst>
              <a:ext uri="{FF2B5EF4-FFF2-40B4-BE49-F238E27FC236}">
                <a16:creationId xmlns:a16="http://schemas.microsoft.com/office/drawing/2014/main" id="{FC94A8F9-273C-FC47-A2D1-A1768AA64AAB}"/>
              </a:ext>
            </a:extLst>
          </p:cNvPr>
          <p:cNvSpPr>
            <a:spLocks noGrp="1"/>
          </p:cNvSpPr>
          <p:nvPr>
            <p:ph type="body" sz="quarter" idx="151"/>
          </p:nvPr>
        </p:nvSpPr>
        <p:spPr>
          <a:xfrm>
            <a:off x="2890078" y="1859151"/>
            <a:ext cx="15608232" cy="2117426"/>
          </a:xfrm>
        </p:spPr>
        <p:txBody>
          <a:bodyPr>
            <a:normAutofit fontScale="55000" lnSpcReduction="20000"/>
          </a:bodyPr>
          <a:lstStyle/>
          <a:p>
            <a:r>
              <a:rPr lang="en-US" sz="5800" b="1" dirty="0"/>
              <a:t>Ilham Firdausi Putra </a:t>
            </a:r>
          </a:p>
          <a:p>
            <a:r>
              <a:rPr lang="en-US" sz="4800" dirty="0" err="1"/>
              <a:t>Sekolah</a:t>
            </a:r>
            <a:r>
              <a:rPr lang="en-US" sz="4800" dirty="0"/>
              <a:t> Teknik </a:t>
            </a:r>
            <a:r>
              <a:rPr lang="en-US" sz="4800" dirty="0" err="1"/>
              <a:t>Elektro</a:t>
            </a:r>
            <a:r>
              <a:rPr lang="en-US" sz="4800" dirty="0"/>
              <a:t> dan </a:t>
            </a:r>
            <a:r>
              <a:rPr lang="en-US" sz="4800" dirty="0" err="1"/>
              <a:t>Informatika</a:t>
            </a:r>
            <a:endParaRPr lang="en-US" sz="4800" dirty="0"/>
          </a:p>
          <a:p>
            <a:r>
              <a:rPr lang="en-US" sz="4800" dirty="0" err="1"/>
              <a:t>Institut</a:t>
            </a:r>
            <a:r>
              <a:rPr lang="en-US" sz="4800" dirty="0"/>
              <a:t> </a:t>
            </a:r>
            <a:r>
              <a:rPr lang="en-US" sz="4800" dirty="0" err="1"/>
              <a:t>Teknologi</a:t>
            </a:r>
            <a:r>
              <a:rPr lang="en-US" sz="4800" dirty="0"/>
              <a:t> Bandung </a:t>
            </a:r>
          </a:p>
          <a:p>
            <a:r>
              <a:rPr lang="en-US" sz="4800" dirty="0"/>
              <a:t>Bandung, Indonesia </a:t>
            </a:r>
          </a:p>
          <a:p>
            <a:r>
              <a:rPr lang="en-US" sz="4800" dirty="0"/>
              <a:t>ilhamfputra31@gmail.com</a:t>
            </a:r>
          </a:p>
          <a:p>
            <a:endParaRPr lang="en-US" sz="4800" dirty="0"/>
          </a:p>
        </p:txBody>
      </p:sp>
      <p:sp>
        <p:nvSpPr>
          <p:cNvPr id="14" name="Text Placeholder 13">
            <a:extLst>
              <a:ext uri="{FF2B5EF4-FFF2-40B4-BE49-F238E27FC236}">
                <a16:creationId xmlns:a16="http://schemas.microsoft.com/office/drawing/2014/main" id="{2651CC4C-5EB4-A64E-9F30-1BCFD42FAFB3}"/>
              </a:ext>
            </a:extLst>
          </p:cNvPr>
          <p:cNvSpPr>
            <a:spLocks noGrp="1"/>
          </p:cNvSpPr>
          <p:nvPr>
            <p:ph type="body" sz="quarter" idx="153"/>
          </p:nvPr>
        </p:nvSpPr>
        <p:spPr/>
        <p:txBody>
          <a:bodyPr>
            <a:normAutofit fontScale="70000" lnSpcReduction="20000"/>
          </a:bodyPr>
          <a:lstStyle/>
          <a:p>
            <a:r>
              <a:rPr lang="en-US" sz="7200" dirty="0"/>
              <a:t>Indonesian Essay Scoring using Bi-LSTM with Word Embedding Representation</a:t>
            </a:r>
          </a:p>
        </p:txBody>
      </p:sp>
      <p:sp>
        <p:nvSpPr>
          <p:cNvPr id="15" name="Rectangle 14">
            <a:extLst>
              <a:ext uri="{FF2B5EF4-FFF2-40B4-BE49-F238E27FC236}">
                <a16:creationId xmlns:a16="http://schemas.microsoft.com/office/drawing/2014/main" id="{1671B764-065D-4D15-844C-67EE0B8009B7}"/>
              </a:ext>
            </a:extLst>
          </p:cNvPr>
          <p:cNvSpPr/>
          <p:nvPr/>
        </p:nvSpPr>
        <p:spPr>
          <a:xfrm>
            <a:off x="440616" y="29674686"/>
            <a:ext cx="1465186" cy="27913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186913AB-940D-4CF6-BB0B-B21E451DF846}"/>
              </a:ext>
            </a:extLst>
          </p:cNvPr>
          <p:cNvSpPr txBox="1">
            <a:spLocks/>
          </p:cNvSpPr>
          <p:nvPr/>
        </p:nvSpPr>
        <p:spPr>
          <a:xfrm>
            <a:off x="458309" y="9501946"/>
            <a:ext cx="10093882"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INDONESIAN ESSAY SCORING</a:t>
            </a:r>
          </a:p>
        </p:txBody>
      </p:sp>
      <p:sp>
        <p:nvSpPr>
          <p:cNvPr id="10" name="Text Placeholder 1">
            <a:extLst>
              <a:ext uri="{FF2B5EF4-FFF2-40B4-BE49-F238E27FC236}">
                <a16:creationId xmlns:a16="http://schemas.microsoft.com/office/drawing/2014/main" id="{947E9A35-76DC-48BF-A297-B2BC51A67F2F}"/>
              </a:ext>
            </a:extLst>
          </p:cNvPr>
          <p:cNvSpPr txBox="1">
            <a:spLocks/>
          </p:cNvSpPr>
          <p:nvPr/>
        </p:nvSpPr>
        <p:spPr>
          <a:xfrm>
            <a:off x="449463" y="10141327"/>
            <a:ext cx="10101856" cy="1858508"/>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dirty="0"/>
              <a:t>In this solution, we cast the challenge as a binary classification problem. Given a short-answer  to the stimulus, we build a model that tries to predict whether the answer was relevant to the stimulus or not. We process the inputs as a sequence of word. Each word represented as a low dimensional vector and processed sequentially by bidirectional LSTM (</a:t>
            </a:r>
            <a:r>
              <a:rPr lang="en-US" dirty="0" err="1"/>
              <a:t>Hochreiter</a:t>
            </a:r>
            <a:r>
              <a:rPr lang="en-US" dirty="0"/>
              <a:t> and </a:t>
            </a:r>
            <a:r>
              <a:rPr lang="en-US" dirty="0" err="1"/>
              <a:t>Schmidhuber</a:t>
            </a:r>
            <a:r>
              <a:rPr lang="en-US" dirty="0"/>
              <a:t>, 1997).</a:t>
            </a:r>
          </a:p>
        </p:txBody>
      </p:sp>
      <p:pic>
        <p:nvPicPr>
          <p:cNvPr id="1026" name="Picture 2" descr="Output visualization 0">
            <a:extLst>
              <a:ext uri="{FF2B5EF4-FFF2-40B4-BE49-F238E27FC236}">
                <a16:creationId xmlns:a16="http://schemas.microsoft.com/office/drawing/2014/main" id="{27D5520C-3156-4297-A7F4-7BE1FB9B4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1792" y="13307122"/>
            <a:ext cx="4664987" cy="84891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4">
            <a:extLst>
              <a:ext uri="{FF2B5EF4-FFF2-40B4-BE49-F238E27FC236}">
                <a16:creationId xmlns:a16="http://schemas.microsoft.com/office/drawing/2014/main" id="{A566F200-8C09-43CF-89AD-55CC9A61628B}"/>
              </a:ext>
            </a:extLst>
          </p:cNvPr>
          <p:cNvSpPr txBox="1">
            <a:spLocks/>
          </p:cNvSpPr>
          <p:nvPr/>
        </p:nvSpPr>
        <p:spPr>
          <a:xfrm>
            <a:off x="10846594" y="26399357"/>
            <a:ext cx="10093752"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CONCLUSION</a:t>
            </a:r>
          </a:p>
        </p:txBody>
      </p:sp>
      <p:sp>
        <p:nvSpPr>
          <p:cNvPr id="17" name="Text Placeholder 5">
            <a:extLst>
              <a:ext uri="{FF2B5EF4-FFF2-40B4-BE49-F238E27FC236}">
                <a16:creationId xmlns:a16="http://schemas.microsoft.com/office/drawing/2014/main" id="{257311FC-9D6E-4D86-A3DB-3D61AA5E0A01}"/>
              </a:ext>
            </a:extLst>
          </p:cNvPr>
          <p:cNvSpPr txBox="1">
            <a:spLocks/>
          </p:cNvSpPr>
          <p:nvPr/>
        </p:nvSpPr>
        <p:spPr>
          <a:xfrm>
            <a:off x="10846594" y="26922002"/>
            <a:ext cx="10093752" cy="259717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In this work, we propose Bi-LSTM and pretrained Word2vec to solve Indonesian essay scoring problem. We try to maximize the amount of known vocabulary in building the word embedding by adding </a:t>
            </a:r>
            <a:r>
              <a:rPr lang="en-US" dirty="0" err="1"/>
              <a:t>Opensubs</a:t>
            </a:r>
            <a:r>
              <a:rPr lang="en-US" dirty="0"/>
              <a:t> &amp; preprocessed UKARA data and performing multi-stage text processing. The result shows that the proposed solution was effective by placing 2nd in the UKARA 1.0 Challenge.</a:t>
            </a:r>
          </a:p>
          <a:p>
            <a:endParaRPr lang="en-US" dirty="0"/>
          </a:p>
          <a:p>
            <a:endParaRPr lang="en-US" dirty="0"/>
          </a:p>
        </p:txBody>
      </p:sp>
      <p:pic>
        <p:nvPicPr>
          <p:cNvPr id="11" name="Picture 10">
            <a:extLst>
              <a:ext uri="{FF2B5EF4-FFF2-40B4-BE49-F238E27FC236}">
                <a16:creationId xmlns:a16="http://schemas.microsoft.com/office/drawing/2014/main" id="{34E9E26E-E51C-45B0-87F9-966DAF9FDB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5963" y="6081830"/>
            <a:ext cx="1451610" cy="1451610"/>
          </a:xfrm>
          <a:prstGeom prst="rect">
            <a:avLst/>
          </a:prstGeom>
        </p:spPr>
      </p:pic>
      <p:cxnSp>
        <p:nvCxnSpPr>
          <p:cNvPr id="18" name="Straight Arrow Connector 17">
            <a:extLst>
              <a:ext uri="{FF2B5EF4-FFF2-40B4-BE49-F238E27FC236}">
                <a16:creationId xmlns:a16="http://schemas.microsoft.com/office/drawing/2014/main" id="{A507B7CE-F7C6-4C4D-84CE-A718FCF525F3}"/>
              </a:ext>
            </a:extLst>
          </p:cNvPr>
          <p:cNvCxnSpPr>
            <a:cxnSpLocks/>
            <a:stCxn id="11" idx="2"/>
            <a:endCxn id="19" idx="0"/>
          </p:cNvCxnSpPr>
          <p:nvPr/>
        </p:nvCxnSpPr>
        <p:spPr>
          <a:xfrm>
            <a:off x="18951768" y="7533440"/>
            <a:ext cx="0" cy="1425972"/>
          </a:xfrm>
          <a:prstGeom prst="straightConnector1">
            <a:avLst/>
          </a:prstGeom>
          <a:ln w="476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71E9F7BC-7726-43CC-9494-F2D5F8536E3B}"/>
              </a:ext>
            </a:extLst>
          </p:cNvPr>
          <p:cNvSpPr/>
          <p:nvPr/>
        </p:nvSpPr>
        <p:spPr>
          <a:xfrm>
            <a:off x="17405071" y="8959412"/>
            <a:ext cx="3093394" cy="1451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Preprocess</a:t>
            </a:r>
          </a:p>
        </p:txBody>
      </p:sp>
      <p:sp>
        <p:nvSpPr>
          <p:cNvPr id="22" name="Text Placeholder 2">
            <a:extLst>
              <a:ext uri="{FF2B5EF4-FFF2-40B4-BE49-F238E27FC236}">
                <a16:creationId xmlns:a16="http://schemas.microsoft.com/office/drawing/2014/main" id="{496A83DC-3A20-420A-AD73-A7D692029275}"/>
              </a:ext>
            </a:extLst>
          </p:cNvPr>
          <p:cNvSpPr txBox="1">
            <a:spLocks/>
          </p:cNvSpPr>
          <p:nvPr/>
        </p:nvSpPr>
        <p:spPr>
          <a:xfrm>
            <a:off x="525520" y="12387975"/>
            <a:ext cx="10093882"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l"/>
            <a:r>
              <a:rPr lang="en-US" dirty="0"/>
              <a:t>1. Dataset</a:t>
            </a:r>
          </a:p>
        </p:txBody>
      </p:sp>
      <p:sp>
        <p:nvSpPr>
          <p:cNvPr id="23" name="Text Placeholder 1">
            <a:extLst>
              <a:ext uri="{FF2B5EF4-FFF2-40B4-BE49-F238E27FC236}">
                <a16:creationId xmlns:a16="http://schemas.microsoft.com/office/drawing/2014/main" id="{E47EF911-C6FC-425C-BFC0-F74C173BAF3D}"/>
              </a:ext>
            </a:extLst>
          </p:cNvPr>
          <p:cNvSpPr txBox="1">
            <a:spLocks/>
          </p:cNvSpPr>
          <p:nvPr/>
        </p:nvSpPr>
        <p:spPr>
          <a:xfrm>
            <a:off x="440616" y="12750643"/>
            <a:ext cx="10101856" cy="7336931"/>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dirty="0"/>
              <a:t>Given a stimulus about the challenge of having to migrate because global warming, give one example of the challenges:</a:t>
            </a:r>
          </a:p>
          <a:p>
            <a:pPr algn="just"/>
            <a:endParaRPr lang="en-US" dirty="0"/>
          </a:p>
          <a:p>
            <a:pPr algn="ctr"/>
            <a:r>
              <a:rPr lang="en-US" dirty="0"/>
              <a:t>“</a:t>
            </a:r>
            <a:r>
              <a:rPr lang="en-US" dirty="0" err="1"/>
              <a:t>intetraksi</a:t>
            </a:r>
            <a:r>
              <a:rPr lang="en-US" dirty="0"/>
              <a:t>/</a:t>
            </a:r>
            <a:r>
              <a:rPr lang="en-US" dirty="0" err="1"/>
              <a:t>beradaptasi</a:t>
            </a:r>
            <a:r>
              <a:rPr lang="en-US" dirty="0"/>
              <a:t> </a:t>
            </a:r>
            <a:r>
              <a:rPr lang="en-US" dirty="0" err="1"/>
              <a:t>terhadap</a:t>
            </a:r>
            <a:r>
              <a:rPr lang="en-US" dirty="0"/>
              <a:t> </a:t>
            </a:r>
            <a:r>
              <a:rPr lang="en-US" dirty="0" err="1"/>
              <a:t>lingkungan</a:t>
            </a:r>
            <a:r>
              <a:rPr lang="en-US" dirty="0"/>
              <a:t> yang </a:t>
            </a:r>
            <a:r>
              <a:rPr lang="en-US" dirty="0" err="1"/>
              <a:t>baru</a:t>
            </a:r>
            <a:r>
              <a:rPr lang="en-US" dirty="0"/>
              <a:t>.” (Label: 1)</a:t>
            </a:r>
          </a:p>
          <a:p>
            <a:pPr algn="ctr"/>
            <a:r>
              <a:rPr lang="en-US" dirty="0"/>
              <a:t>“</a:t>
            </a:r>
            <a:r>
              <a:rPr lang="en-US" dirty="0" err="1"/>
              <a:t>akan</a:t>
            </a:r>
            <a:r>
              <a:rPr lang="en-US" dirty="0"/>
              <a:t> </a:t>
            </a:r>
            <a:r>
              <a:rPr lang="en-US" dirty="0" err="1"/>
              <a:t>terjadinya</a:t>
            </a:r>
            <a:r>
              <a:rPr lang="en-US" dirty="0"/>
              <a:t> </a:t>
            </a:r>
            <a:r>
              <a:rPr lang="en-US" dirty="0" err="1"/>
              <a:t>perubahan</a:t>
            </a:r>
            <a:r>
              <a:rPr lang="en-US" dirty="0"/>
              <a:t> </a:t>
            </a:r>
            <a:r>
              <a:rPr lang="en-US" dirty="0" err="1"/>
              <a:t>tempat</a:t>
            </a:r>
            <a:r>
              <a:rPr lang="en-US" dirty="0"/>
              <a:t>” (Label: 0)</a:t>
            </a:r>
          </a:p>
          <a:p>
            <a:pPr algn="just"/>
            <a:endParaRPr lang="en-US" dirty="0"/>
          </a:p>
          <a:p>
            <a:pPr algn="just"/>
            <a:r>
              <a:rPr lang="en-US" dirty="0"/>
              <a:t>The dataset is a short-answer from 2 different stimuli (For the size detail, see Table 1). The short-answer and stimulus consist of a total 36,930 word with 2,816 unique vocabularies. The label for each short-answer was a binary with 1 representing relevant answer and 0 representing non-relevant answer. The only text preprocessing done was converting character to lowercase and removing non-alphanumeric character.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ctr"/>
            <a:r>
              <a:rPr lang="en-US" dirty="0"/>
              <a:t>Table 1: The total of short-answer for each set type and data type. </a:t>
            </a:r>
          </a:p>
        </p:txBody>
      </p:sp>
      <p:pic>
        <p:nvPicPr>
          <p:cNvPr id="25" name="Picture 24">
            <a:extLst>
              <a:ext uri="{FF2B5EF4-FFF2-40B4-BE49-F238E27FC236}">
                <a16:creationId xmlns:a16="http://schemas.microsoft.com/office/drawing/2014/main" id="{BCC8A4A3-5A2D-454D-9AFF-B29F93D57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97413" y="6078590"/>
            <a:ext cx="1451610" cy="1451610"/>
          </a:xfrm>
          <a:prstGeom prst="rect">
            <a:avLst/>
          </a:prstGeom>
        </p:spPr>
      </p:pic>
      <p:cxnSp>
        <p:nvCxnSpPr>
          <p:cNvPr id="26" name="Straight Arrow Connector 25">
            <a:extLst>
              <a:ext uri="{FF2B5EF4-FFF2-40B4-BE49-F238E27FC236}">
                <a16:creationId xmlns:a16="http://schemas.microsoft.com/office/drawing/2014/main" id="{7DB41849-C7EE-494E-8623-D8C27D9BE064}"/>
              </a:ext>
            </a:extLst>
          </p:cNvPr>
          <p:cNvCxnSpPr>
            <a:cxnSpLocks/>
            <a:stCxn id="25" idx="2"/>
            <a:endCxn id="27" idx="0"/>
          </p:cNvCxnSpPr>
          <p:nvPr/>
        </p:nvCxnSpPr>
        <p:spPr>
          <a:xfrm>
            <a:off x="13423218" y="7530200"/>
            <a:ext cx="0" cy="1425972"/>
          </a:xfrm>
          <a:prstGeom prst="straightConnector1">
            <a:avLst/>
          </a:prstGeom>
          <a:ln w="476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D62B96AA-DBAF-42BC-8D9B-8399CDBCEC42}"/>
              </a:ext>
            </a:extLst>
          </p:cNvPr>
          <p:cNvSpPr/>
          <p:nvPr/>
        </p:nvSpPr>
        <p:spPr>
          <a:xfrm>
            <a:off x="11876521" y="8956172"/>
            <a:ext cx="3093394" cy="1451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Word2Vec</a:t>
            </a:r>
          </a:p>
        </p:txBody>
      </p:sp>
      <p:sp>
        <p:nvSpPr>
          <p:cNvPr id="28" name="Text Placeholder 2">
            <a:extLst>
              <a:ext uri="{FF2B5EF4-FFF2-40B4-BE49-F238E27FC236}">
                <a16:creationId xmlns:a16="http://schemas.microsoft.com/office/drawing/2014/main" id="{C753B80D-86CC-4088-B4C4-446ECDCF757B}"/>
              </a:ext>
            </a:extLst>
          </p:cNvPr>
          <p:cNvSpPr txBox="1">
            <a:spLocks/>
          </p:cNvSpPr>
          <p:nvPr/>
        </p:nvSpPr>
        <p:spPr>
          <a:xfrm>
            <a:off x="11140552" y="4846535"/>
            <a:ext cx="10093882"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OVERVIEW</a:t>
            </a:r>
          </a:p>
        </p:txBody>
      </p:sp>
      <p:graphicFrame>
        <p:nvGraphicFramePr>
          <p:cNvPr id="29" name="Table 28">
            <a:extLst>
              <a:ext uri="{FF2B5EF4-FFF2-40B4-BE49-F238E27FC236}">
                <a16:creationId xmlns:a16="http://schemas.microsoft.com/office/drawing/2014/main" id="{691A42D1-BE7E-4A79-9201-0BE2C6B953E3}"/>
              </a:ext>
            </a:extLst>
          </p:cNvPr>
          <p:cNvGraphicFramePr>
            <a:graphicFrameLocks noGrp="1"/>
          </p:cNvGraphicFramePr>
          <p:nvPr>
            <p:extLst>
              <p:ext uri="{D42A27DB-BD31-4B8C-83A1-F6EECF244321}">
                <p14:modId xmlns:p14="http://schemas.microsoft.com/office/powerpoint/2010/main" val="3664583319"/>
              </p:ext>
            </p:extLst>
          </p:nvPr>
        </p:nvGraphicFramePr>
        <p:xfrm>
          <a:off x="2509735" y="17057807"/>
          <a:ext cx="5953326" cy="2258740"/>
        </p:xfrm>
        <a:graphic>
          <a:graphicData uri="http://schemas.openxmlformats.org/drawingml/2006/table">
            <a:tbl>
              <a:tblPr firstRow="1" bandRow="1">
                <a:tableStyleId>{5C22544A-7EE6-4342-B048-85BDC9FD1C3A}</a:tableStyleId>
              </a:tblPr>
              <a:tblGrid>
                <a:gridCol w="1984442">
                  <a:extLst>
                    <a:ext uri="{9D8B030D-6E8A-4147-A177-3AD203B41FA5}">
                      <a16:colId xmlns:a16="http://schemas.microsoft.com/office/drawing/2014/main" val="1259976203"/>
                    </a:ext>
                  </a:extLst>
                </a:gridCol>
                <a:gridCol w="1984442">
                  <a:extLst>
                    <a:ext uri="{9D8B030D-6E8A-4147-A177-3AD203B41FA5}">
                      <a16:colId xmlns:a16="http://schemas.microsoft.com/office/drawing/2014/main" val="1453126213"/>
                    </a:ext>
                  </a:extLst>
                </a:gridCol>
                <a:gridCol w="1984442">
                  <a:extLst>
                    <a:ext uri="{9D8B030D-6E8A-4147-A177-3AD203B41FA5}">
                      <a16:colId xmlns:a16="http://schemas.microsoft.com/office/drawing/2014/main" val="1010505766"/>
                    </a:ext>
                  </a:extLst>
                </a:gridCol>
              </a:tblGrid>
              <a:tr h="564685">
                <a:tc>
                  <a:txBody>
                    <a:bodyPr/>
                    <a:lstStyle/>
                    <a:p>
                      <a:pPr algn="ctr"/>
                      <a:r>
                        <a:rPr lang="en-US" sz="2400" dirty="0">
                          <a:latin typeface="Times New Roman" panose="02020603050405020304" pitchFamily="18" charset="0"/>
                          <a:cs typeface="Times New Roman" panose="02020603050405020304" pitchFamily="18" charset="0"/>
                        </a:rPr>
                        <a:t>Type of Set</a:t>
                      </a:r>
                    </a:p>
                  </a:txBody>
                  <a:tcPr/>
                </a:tc>
                <a:tc>
                  <a:txBody>
                    <a:bodyPr/>
                    <a:lstStyle/>
                    <a:p>
                      <a:pPr algn="ctr"/>
                      <a:r>
                        <a:rPr lang="en-US" sz="2400" dirty="0">
                          <a:latin typeface="Times New Roman" panose="02020603050405020304" pitchFamily="18" charset="0"/>
                          <a:cs typeface="Times New Roman" panose="02020603050405020304" pitchFamily="18" charset="0"/>
                        </a:rPr>
                        <a:t>Data A</a:t>
                      </a:r>
                    </a:p>
                  </a:txBody>
                  <a:tcPr/>
                </a:tc>
                <a:tc>
                  <a:txBody>
                    <a:bodyPr/>
                    <a:lstStyle/>
                    <a:p>
                      <a:pPr algn="ctr"/>
                      <a:r>
                        <a:rPr lang="en-US" sz="2400" dirty="0">
                          <a:latin typeface="Times New Roman" panose="02020603050405020304" pitchFamily="18" charset="0"/>
                          <a:cs typeface="Times New Roman" panose="02020603050405020304" pitchFamily="18" charset="0"/>
                        </a:rPr>
                        <a:t>Data B</a:t>
                      </a:r>
                    </a:p>
                  </a:txBody>
                  <a:tcPr/>
                </a:tc>
                <a:extLst>
                  <a:ext uri="{0D108BD9-81ED-4DB2-BD59-A6C34878D82A}">
                    <a16:rowId xmlns:a16="http://schemas.microsoft.com/office/drawing/2014/main" val="2873006610"/>
                  </a:ext>
                </a:extLst>
              </a:tr>
              <a:tr h="564685">
                <a:tc>
                  <a:txBody>
                    <a:bodyPr/>
                    <a:lstStyle/>
                    <a:p>
                      <a:pPr algn="ctr"/>
                      <a:r>
                        <a:rPr lang="en-US" sz="2400" dirty="0">
                          <a:latin typeface="Times New Roman" panose="02020603050405020304" pitchFamily="18" charset="0"/>
                          <a:cs typeface="Times New Roman" panose="02020603050405020304" pitchFamily="18" charset="0"/>
                        </a:rPr>
                        <a:t>Training</a:t>
                      </a:r>
                    </a:p>
                  </a:txBody>
                  <a:tcPr/>
                </a:tc>
                <a:tc>
                  <a:txBody>
                    <a:bodyPr/>
                    <a:lstStyle/>
                    <a:p>
                      <a:pPr algn="ctr"/>
                      <a:r>
                        <a:rPr lang="en-US" sz="2400" dirty="0">
                          <a:latin typeface="Times New Roman" panose="02020603050405020304" pitchFamily="18" charset="0"/>
                          <a:cs typeface="Times New Roman" panose="02020603050405020304" pitchFamily="18" charset="0"/>
                        </a:rPr>
                        <a:t>268</a:t>
                      </a:r>
                    </a:p>
                  </a:txBody>
                  <a:tcPr/>
                </a:tc>
                <a:tc>
                  <a:txBody>
                    <a:bodyPr/>
                    <a:lstStyle/>
                    <a:p>
                      <a:pPr algn="ctr"/>
                      <a:r>
                        <a:rPr lang="en-US" sz="2400" dirty="0">
                          <a:latin typeface="Times New Roman" panose="02020603050405020304" pitchFamily="18" charset="0"/>
                          <a:cs typeface="Times New Roman" panose="02020603050405020304" pitchFamily="18" charset="0"/>
                        </a:rPr>
                        <a:t>305</a:t>
                      </a:r>
                    </a:p>
                  </a:txBody>
                  <a:tcPr/>
                </a:tc>
                <a:extLst>
                  <a:ext uri="{0D108BD9-81ED-4DB2-BD59-A6C34878D82A}">
                    <a16:rowId xmlns:a16="http://schemas.microsoft.com/office/drawing/2014/main" val="644732685"/>
                  </a:ext>
                </a:extLst>
              </a:tr>
              <a:tr h="564685">
                <a:tc>
                  <a:txBody>
                    <a:bodyPr/>
                    <a:lstStyle/>
                    <a:p>
                      <a:pPr algn="ctr"/>
                      <a:r>
                        <a:rPr lang="en-US" sz="2400" dirty="0">
                          <a:latin typeface="Times New Roman" panose="02020603050405020304" pitchFamily="18" charset="0"/>
                          <a:cs typeface="Times New Roman" panose="02020603050405020304" pitchFamily="18" charset="0"/>
                        </a:rPr>
                        <a:t>Development</a:t>
                      </a:r>
                    </a:p>
                  </a:txBody>
                  <a:tcPr/>
                </a:tc>
                <a:tc>
                  <a:txBody>
                    <a:bodyPr/>
                    <a:lstStyle/>
                    <a:p>
                      <a:pPr algn="ctr"/>
                      <a:r>
                        <a:rPr lang="en-US" sz="2400" dirty="0">
                          <a:latin typeface="Times New Roman" panose="02020603050405020304" pitchFamily="18" charset="0"/>
                          <a:cs typeface="Times New Roman" panose="02020603050405020304" pitchFamily="18" charset="0"/>
                        </a:rPr>
                        <a:t>215</a:t>
                      </a:r>
                    </a:p>
                  </a:txBody>
                  <a:tcPr/>
                </a:tc>
                <a:tc>
                  <a:txBody>
                    <a:bodyPr/>
                    <a:lstStyle/>
                    <a:p>
                      <a:pPr algn="ctr"/>
                      <a:r>
                        <a:rPr lang="en-US" sz="2400" dirty="0">
                          <a:latin typeface="Times New Roman" panose="02020603050405020304" pitchFamily="18" charset="0"/>
                          <a:cs typeface="Times New Roman" panose="02020603050405020304" pitchFamily="18" charset="0"/>
                        </a:rPr>
                        <a:t>244</a:t>
                      </a:r>
                    </a:p>
                  </a:txBody>
                  <a:tcPr/>
                </a:tc>
                <a:extLst>
                  <a:ext uri="{0D108BD9-81ED-4DB2-BD59-A6C34878D82A}">
                    <a16:rowId xmlns:a16="http://schemas.microsoft.com/office/drawing/2014/main" val="2478779653"/>
                  </a:ext>
                </a:extLst>
              </a:tr>
              <a:tr h="564685">
                <a:tc>
                  <a:txBody>
                    <a:bodyPr/>
                    <a:lstStyle/>
                    <a:p>
                      <a:pPr algn="ctr"/>
                      <a:r>
                        <a:rPr lang="en-US" sz="2400" dirty="0">
                          <a:latin typeface="Times New Roman" panose="02020603050405020304" pitchFamily="18" charset="0"/>
                          <a:cs typeface="Times New Roman" panose="02020603050405020304" pitchFamily="18" charset="0"/>
                        </a:rPr>
                        <a:t>Test</a:t>
                      </a:r>
                    </a:p>
                  </a:txBody>
                  <a:tcPr/>
                </a:tc>
                <a:tc>
                  <a:txBody>
                    <a:bodyPr/>
                    <a:lstStyle/>
                    <a:p>
                      <a:pPr algn="ctr"/>
                      <a:r>
                        <a:rPr lang="en-US" sz="2400" dirty="0">
                          <a:latin typeface="Times New Roman" panose="02020603050405020304" pitchFamily="18" charset="0"/>
                          <a:cs typeface="Times New Roman" panose="02020603050405020304" pitchFamily="18" charset="0"/>
                        </a:rPr>
                        <a:t>855</a:t>
                      </a:r>
                    </a:p>
                  </a:txBody>
                  <a:tcPr/>
                </a:tc>
                <a:tc>
                  <a:txBody>
                    <a:bodyPr/>
                    <a:lstStyle/>
                    <a:p>
                      <a:pPr algn="ctr"/>
                      <a:r>
                        <a:rPr lang="en-US" sz="2400" dirty="0">
                          <a:latin typeface="Times New Roman" panose="02020603050405020304" pitchFamily="18" charset="0"/>
                          <a:cs typeface="Times New Roman" panose="02020603050405020304" pitchFamily="18" charset="0"/>
                        </a:rPr>
                        <a:t>974</a:t>
                      </a:r>
                    </a:p>
                  </a:txBody>
                  <a:tcPr/>
                </a:tc>
                <a:extLst>
                  <a:ext uri="{0D108BD9-81ED-4DB2-BD59-A6C34878D82A}">
                    <a16:rowId xmlns:a16="http://schemas.microsoft.com/office/drawing/2014/main" val="2658946534"/>
                  </a:ext>
                </a:extLst>
              </a:tr>
            </a:tbl>
          </a:graphicData>
        </a:graphic>
      </p:graphicFrame>
      <p:sp>
        <p:nvSpPr>
          <p:cNvPr id="31" name="Text Placeholder 1">
            <a:extLst>
              <a:ext uri="{FF2B5EF4-FFF2-40B4-BE49-F238E27FC236}">
                <a16:creationId xmlns:a16="http://schemas.microsoft.com/office/drawing/2014/main" id="{8B4B8FDD-DD96-4DA3-B7A6-06ADD1CED847}"/>
              </a:ext>
            </a:extLst>
          </p:cNvPr>
          <p:cNvSpPr txBox="1">
            <a:spLocks/>
          </p:cNvSpPr>
          <p:nvPr/>
        </p:nvSpPr>
        <p:spPr>
          <a:xfrm>
            <a:off x="11710107" y="5511642"/>
            <a:ext cx="3426222" cy="62740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ctr"/>
            <a:r>
              <a:rPr lang="en-US" dirty="0"/>
              <a:t>Wikipedia Dump + </a:t>
            </a:r>
            <a:r>
              <a:rPr lang="en-US" dirty="0" err="1"/>
              <a:t>Opensubs</a:t>
            </a:r>
            <a:endParaRPr lang="en-US" dirty="0"/>
          </a:p>
        </p:txBody>
      </p:sp>
      <p:sp>
        <p:nvSpPr>
          <p:cNvPr id="32" name="Text Placeholder 1">
            <a:extLst>
              <a:ext uri="{FF2B5EF4-FFF2-40B4-BE49-F238E27FC236}">
                <a16:creationId xmlns:a16="http://schemas.microsoft.com/office/drawing/2014/main" id="{E59F4D8B-0DE5-4CB6-92ED-77DAB923D1FF}"/>
              </a:ext>
            </a:extLst>
          </p:cNvPr>
          <p:cNvSpPr txBox="1">
            <a:spLocks/>
          </p:cNvSpPr>
          <p:nvPr/>
        </p:nvSpPr>
        <p:spPr>
          <a:xfrm>
            <a:off x="17238657" y="5508402"/>
            <a:ext cx="3426222" cy="62740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ctr"/>
            <a:r>
              <a:rPr lang="en-US" dirty="0"/>
              <a:t>UKARA Dataset</a:t>
            </a:r>
          </a:p>
        </p:txBody>
      </p:sp>
      <p:cxnSp>
        <p:nvCxnSpPr>
          <p:cNvPr id="33" name="Straight Arrow Connector 32">
            <a:extLst>
              <a:ext uri="{FF2B5EF4-FFF2-40B4-BE49-F238E27FC236}">
                <a16:creationId xmlns:a16="http://schemas.microsoft.com/office/drawing/2014/main" id="{C61CCDF5-1482-4610-85D0-313E7409A0E8}"/>
              </a:ext>
            </a:extLst>
          </p:cNvPr>
          <p:cNvCxnSpPr>
            <a:stCxn id="19" idx="1"/>
            <a:endCxn id="27" idx="3"/>
          </p:cNvCxnSpPr>
          <p:nvPr/>
        </p:nvCxnSpPr>
        <p:spPr>
          <a:xfrm flipH="1" flipV="1">
            <a:off x="14969915" y="9681977"/>
            <a:ext cx="2435156" cy="324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1FDBA9F2-FBC7-4D37-9E59-72129F8E475B}"/>
              </a:ext>
            </a:extLst>
          </p:cNvPr>
          <p:cNvSpPr/>
          <p:nvPr/>
        </p:nvSpPr>
        <p:spPr>
          <a:xfrm>
            <a:off x="11710107" y="12529226"/>
            <a:ext cx="8788358" cy="9766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1">
            <a:extLst>
              <a:ext uri="{FF2B5EF4-FFF2-40B4-BE49-F238E27FC236}">
                <a16:creationId xmlns:a16="http://schemas.microsoft.com/office/drawing/2014/main" id="{172F27BD-71CE-457D-AFEE-232F65C7AE72}"/>
              </a:ext>
            </a:extLst>
          </p:cNvPr>
          <p:cNvSpPr txBox="1">
            <a:spLocks/>
          </p:cNvSpPr>
          <p:nvPr/>
        </p:nvSpPr>
        <p:spPr>
          <a:xfrm>
            <a:off x="11706955" y="12529226"/>
            <a:ext cx="3426222" cy="62740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Model</a:t>
            </a:r>
          </a:p>
        </p:txBody>
      </p:sp>
      <p:cxnSp>
        <p:nvCxnSpPr>
          <p:cNvPr id="41" name="Straight Connector 40">
            <a:extLst>
              <a:ext uri="{FF2B5EF4-FFF2-40B4-BE49-F238E27FC236}">
                <a16:creationId xmlns:a16="http://schemas.microsoft.com/office/drawing/2014/main" id="{BF80DF21-116A-4528-861D-F90647326D02}"/>
              </a:ext>
            </a:extLst>
          </p:cNvPr>
          <p:cNvCxnSpPr>
            <a:stCxn id="27" idx="2"/>
          </p:cNvCxnSpPr>
          <p:nvPr/>
        </p:nvCxnSpPr>
        <p:spPr>
          <a:xfrm>
            <a:off x="13423218" y="10407782"/>
            <a:ext cx="0" cy="4533903"/>
          </a:xfrm>
          <a:prstGeom prst="line">
            <a:avLst/>
          </a:prstGeom>
          <a:ln w="47625"/>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6B49FDE-6A22-4538-9A1D-EA607A57EB89}"/>
              </a:ext>
            </a:extLst>
          </p:cNvPr>
          <p:cNvCxnSpPr/>
          <p:nvPr/>
        </p:nvCxnSpPr>
        <p:spPr>
          <a:xfrm>
            <a:off x="13423218" y="14941685"/>
            <a:ext cx="876442" cy="0"/>
          </a:xfrm>
          <a:prstGeom prst="straightConnector1">
            <a:avLst/>
          </a:prstGeom>
          <a:ln w="47625">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131564B6-486C-4211-A346-C08926BD3704}"/>
              </a:ext>
            </a:extLst>
          </p:cNvPr>
          <p:cNvCxnSpPr>
            <a:stCxn id="19" idx="2"/>
          </p:cNvCxnSpPr>
          <p:nvPr/>
        </p:nvCxnSpPr>
        <p:spPr>
          <a:xfrm>
            <a:off x="18951768" y="10411022"/>
            <a:ext cx="0" cy="984735"/>
          </a:xfrm>
          <a:prstGeom prst="line">
            <a:avLst/>
          </a:prstGeom>
          <a:ln w="4762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BF456FCA-F45E-4A86-905F-53D15406154D}"/>
              </a:ext>
            </a:extLst>
          </p:cNvPr>
          <p:cNvCxnSpPr/>
          <p:nvPr/>
        </p:nvCxnSpPr>
        <p:spPr>
          <a:xfrm flipH="1">
            <a:off x="16104285" y="11395757"/>
            <a:ext cx="2847483" cy="0"/>
          </a:xfrm>
          <a:prstGeom prst="line">
            <a:avLst/>
          </a:prstGeom>
          <a:ln w="47625"/>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5A125BE-5D2A-4A95-A2FF-E32E025500F9}"/>
              </a:ext>
            </a:extLst>
          </p:cNvPr>
          <p:cNvCxnSpPr>
            <a:endCxn id="1026" idx="0"/>
          </p:cNvCxnSpPr>
          <p:nvPr/>
        </p:nvCxnSpPr>
        <p:spPr>
          <a:xfrm>
            <a:off x="16104285" y="11395757"/>
            <a:ext cx="1" cy="1911365"/>
          </a:xfrm>
          <a:prstGeom prst="straightConnector1">
            <a:avLst/>
          </a:prstGeom>
          <a:ln w="47625">
            <a:tailEnd type="triangle"/>
          </a:ln>
        </p:spPr>
        <p:style>
          <a:lnRef idx="1">
            <a:schemeClr val="dk1"/>
          </a:lnRef>
          <a:fillRef idx="0">
            <a:schemeClr val="dk1"/>
          </a:fillRef>
          <a:effectRef idx="0">
            <a:schemeClr val="dk1"/>
          </a:effectRef>
          <a:fontRef idx="minor">
            <a:schemeClr val="tx1"/>
          </a:fontRef>
        </p:style>
      </p:cxnSp>
      <p:sp>
        <p:nvSpPr>
          <p:cNvPr id="51" name="Text Placeholder 2">
            <a:extLst>
              <a:ext uri="{FF2B5EF4-FFF2-40B4-BE49-F238E27FC236}">
                <a16:creationId xmlns:a16="http://schemas.microsoft.com/office/drawing/2014/main" id="{DD230CC6-05DB-4A9B-92FC-18FFFC4399B7}"/>
              </a:ext>
            </a:extLst>
          </p:cNvPr>
          <p:cNvSpPr txBox="1">
            <a:spLocks/>
          </p:cNvSpPr>
          <p:nvPr/>
        </p:nvSpPr>
        <p:spPr>
          <a:xfrm>
            <a:off x="525520" y="20218454"/>
            <a:ext cx="10093882"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l"/>
            <a:r>
              <a:rPr lang="en-US" dirty="0"/>
              <a:t>2. Word Embedding</a:t>
            </a:r>
          </a:p>
        </p:txBody>
      </p:sp>
      <p:sp>
        <p:nvSpPr>
          <p:cNvPr id="52" name="Text Placeholder 1">
            <a:extLst>
              <a:ext uri="{FF2B5EF4-FFF2-40B4-BE49-F238E27FC236}">
                <a16:creationId xmlns:a16="http://schemas.microsoft.com/office/drawing/2014/main" id="{076E2CA9-3780-44FF-A161-BC1B0A3D2931}"/>
              </a:ext>
            </a:extLst>
          </p:cNvPr>
          <p:cNvSpPr txBox="1">
            <a:spLocks/>
          </p:cNvSpPr>
          <p:nvPr/>
        </p:nvSpPr>
        <p:spPr>
          <a:xfrm>
            <a:off x="437376" y="20674757"/>
            <a:ext cx="10101856" cy="1858508"/>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dirty="0"/>
              <a:t>We pretrained Word2vec (</a:t>
            </a:r>
            <a:r>
              <a:rPr lang="en-US" dirty="0" err="1"/>
              <a:t>Mikolov</a:t>
            </a:r>
            <a:r>
              <a:rPr lang="en-US" dirty="0"/>
              <a:t> et al., 2013) 100 dimension word embedding using </a:t>
            </a:r>
            <a:r>
              <a:rPr lang="en-US" dirty="0" err="1"/>
              <a:t>Gensim</a:t>
            </a:r>
            <a:r>
              <a:rPr lang="en-US" dirty="0"/>
              <a:t> (</a:t>
            </a:r>
            <a:r>
              <a:rPr lang="en-US" dirty="0" err="1"/>
              <a:t>Rehurek</a:t>
            </a:r>
            <a:r>
              <a:rPr lang="en-US" dirty="0"/>
              <a:t> and Sojka, 2010) on Indonesian text from Wikipedia dump, </a:t>
            </a:r>
            <a:r>
              <a:rPr lang="en-US" dirty="0" err="1"/>
              <a:t>Opensubs</a:t>
            </a:r>
            <a:r>
              <a:rPr lang="en-US" dirty="0"/>
              <a:t> (</a:t>
            </a:r>
            <a:r>
              <a:rPr lang="en-US" dirty="0" err="1"/>
              <a:t>Lison</a:t>
            </a:r>
            <a:r>
              <a:rPr lang="en-US" dirty="0"/>
              <a:t> and Tiedemann, 2016), and the preprocessed UKARA. The addition of text from </a:t>
            </a:r>
            <a:r>
              <a:rPr lang="en-US" dirty="0" err="1"/>
              <a:t>Opensubs</a:t>
            </a:r>
            <a:r>
              <a:rPr lang="en-US" dirty="0"/>
              <a:t> and UKARA dataset helps in providing informal words that usually absent in Wikipedia article. With this dataset, we ended up with a total of 420,024 unique vocabularies.</a:t>
            </a:r>
          </a:p>
        </p:txBody>
      </p:sp>
      <p:sp>
        <p:nvSpPr>
          <p:cNvPr id="53" name="Text Placeholder 2">
            <a:extLst>
              <a:ext uri="{FF2B5EF4-FFF2-40B4-BE49-F238E27FC236}">
                <a16:creationId xmlns:a16="http://schemas.microsoft.com/office/drawing/2014/main" id="{AB1C5F36-0FA0-4649-AD95-179676307419}"/>
              </a:ext>
            </a:extLst>
          </p:cNvPr>
          <p:cNvSpPr txBox="1">
            <a:spLocks/>
          </p:cNvSpPr>
          <p:nvPr/>
        </p:nvSpPr>
        <p:spPr>
          <a:xfrm>
            <a:off x="525520" y="22763222"/>
            <a:ext cx="10093882"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l"/>
            <a:r>
              <a:rPr lang="en-US" dirty="0"/>
              <a:t>3. Model</a:t>
            </a:r>
          </a:p>
        </p:txBody>
      </p:sp>
      <p:sp>
        <p:nvSpPr>
          <p:cNvPr id="54" name="Text Placeholder 1">
            <a:extLst>
              <a:ext uri="{FF2B5EF4-FFF2-40B4-BE49-F238E27FC236}">
                <a16:creationId xmlns:a16="http://schemas.microsoft.com/office/drawing/2014/main" id="{E5EBB609-04D2-4591-8C57-57F28A505631}"/>
              </a:ext>
            </a:extLst>
          </p:cNvPr>
          <p:cNvSpPr txBox="1">
            <a:spLocks/>
          </p:cNvSpPr>
          <p:nvPr/>
        </p:nvSpPr>
        <p:spPr>
          <a:xfrm>
            <a:off x="437376" y="23219525"/>
            <a:ext cx="10101856" cy="2474061"/>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dirty="0"/>
              <a:t>We use </a:t>
            </a:r>
            <a:r>
              <a:rPr lang="en-US" dirty="0" err="1"/>
              <a:t>Keras</a:t>
            </a:r>
            <a:r>
              <a:rPr lang="en-US" dirty="0"/>
              <a:t> (</a:t>
            </a:r>
            <a:r>
              <a:rPr lang="en-US" dirty="0" err="1"/>
              <a:t>Chollet</a:t>
            </a:r>
            <a:r>
              <a:rPr lang="en-US" dirty="0"/>
              <a:t> et al., 2015) with </a:t>
            </a:r>
            <a:r>
              <a:rPr lang="en-US" dirty="0" err="1"/>
              <a:t>Tensorflow</a:t>
            </a:r>
            <a:r>
              <a:rPr lang="en-US" dirty="0"/>
              <a:t> (Abadi et al., 2015) as the backend to build the model. The text was tokenized and padded into maximum length of 43 (90th percentile of all short-answer length) before goes into the model. In order to build the embedding layer, we perform a multi-stage text processing using </a:t>
            </a:r>
            <a:r>
              <a:rPr lang="en-US" dirty="0" err="1"/>
              <a:t>PySastrawi</a:t>
            </a:r>
            <a:r>
              <a:rPr lang="en-US" dirty="0"/>
              <a:t> stemmer and a normalizer function (removing duplicate adjacent character) to minimize the amount of unknown vocabulary. This multistage process yields a total of 2.426 known vocabularies and 390 unknown vocabularies. We finally fit the model with an </a:t>
            </a:r>
            <a:r>
              <a:rPr lang="en-US" dirty="0" err="1"/>
              <a:t>EarlyStopping</a:t>
            </a:r>
            <a:r>
              <a:rPr lang="en-US" dirty="0"/>
              <a:t> and </a:t>
            </a:r>
            <a:r>
              <a:rPr lang="en-US" dirty="0" err="1"/>
              <a:t>ReduceLROnPlateau</a:t>
            </a:r>
            <a:r>
              <a:rPr lang="en-US" dirty="0"/>
              <a:t> callback. </a:t>
            </a:r>
          </a:p>
        </p:txBody>
      </p:sp>
      <p:sp>
        <p:nvSpPr>
          <p:cNvPr id="55" name="Text Placeholder 2">
            <a:extLst>
              <a:ext uri="{FF2B5EF4-FFF2-40B4-BE49-F238E27FC236}">
                <a16:creationId xmlns:a16="http://schemas.microsoft.com/office/drawing/2014/main" id="{3C4701D3-8139-4076-B694-E48171A8677A}"/>
              </a:ext>
            </a:extLst>
          </p:cNvPr>
          <p:cNvSpPr txBox="1">
            <a:spLocks/>
          </p:cNvSpPr>
          <p:nvPr/>
        </p:nvSpPr>
        <p:spPr>
          <a:xfrm>
            <a:off x="546453" y="26059728"/>
            <a:ext cx="10093882"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l"/>
            <a:r>
              <a:rPr lang="en-US" dirty="0"/>
              <a:t>4. Experiment</a:t>
            </a:r>
          </a:p>
        </p:txBody>
      </p:sp>
      <p:sp>
        <p:nvSpPr>
          <p:cNvPr id="56" name="Text Placeholder 1">
            <a:extLst>
              <a:ext uri="{FF2B5EF4-FFF2-40B4-BE49-F238E27FC236}">
                <a16:creationId xmlns:a16="http://schemas.microsoft.com/office/drawing/2014/main" id="{9DDFE96C-A564-4FB7-9D2F-5F987A808AE0}"/>
              </a:ext>
            </a:extLst>
          </p:cNvPr>
          <p:cNvSpPr txBox="1">
            <a:spLocks/>
          </p:cNvSpPr>
          <p:nvPr/>
        </p:nvSpPr>
        <p:spPr>
          <a:xfrm>
            <a:off x="458309" y="26516031"/>
            <a:ext cx="10101856" cy="1858508"/>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dirty="0"/>
              <a:t>We run the experiment on </a:t>
            </a:r>
            <a:r>
              <a:rPr lang="en-US" dirty="0" err="1"/>
              <a:t>RepeatedStratifiedKFold</a:t>
            </a:r>
            <a:r>
              <a:rPr lang="en-US" dirty="0"/>
              <a:t> with 10 split and 10 repeats. For each split and repeat, we perform prediction to the validation and test set. We later normalize the result according to how many predictions made, essentially performing ensemble of 100 different model fit. We choose a threshold of 0.5 for Data A and 0.48 for Data B in predicting the label. See Table 2 for the result.</a:t>
            </a:r>
          </a:p>
        </p:txBody>
      </p:sp>
      <p:cxnSp>
        <p:nvCxnSpPr>
          <p:cNvPr id="57" name="Straight Arrow Connector 56">
            <a:extLst>
              <a:ext uri="{FF2B5EF4-FFF2-40B4-BE49-F238E27FC236}">
                <a16:creationId xmlns:a16="http://schemas.microsoft.com/office/drawing/2014/main" id="{86D0E66C-C0B0-44C1-B475-75DC70F2D2B7}"/>
              </a:ext>
            </a:extLst>
          </p:cNvPr>
          <p:cNvCxnSpPr>
            <a:cxnSpLocks/>
          </p:cNvCxnSpPr>
          <p:nvPr/>
        </p:nvCxnSpPr>
        <p:spPr>
          <a:xfrm>
            <a:off x="16104286" y="21796246"/>
            <a:ext cx="0" cy="1005388"/>
          </a:xfrm>
          <a:prstGeom prst="straightConnector1">
            <a:avLst/>
          </a:prstGeom>
          <a:ln w="47625">
            <a:tailEnd type="triangle"/>
          </a:ln>
        </p:spPr>
        <p:style>
          <a:lnRef idx="1">
            <a:schemeClr val="dk1"/>
          </a:lnRef>
          <a:fillRef idx="0">
            <a:schemeClr val="dk1"/>
          </a:fillRef>
          <a:effectRef idx="0">
            <a:schemeClr val="dk1"/>
          </a:effectRef>
          <a:fontRef idx="minor">
            <a:schemeClr val="tx1"/>
          </a:fontRef>
        </p:style>
      </p:cxnSp>
      <p:sp>
        <p:nvSpPr>
          <p:cNvPr id="59" name="Text Placeholder 1">
            <a:extLst>
              <a:ext uri="{FF2B5EF4-FFF2-40B4-BE49-F238E27FC236}">
                <a16:creationId xmlns:a16="http://schemas.microsoft.com/office/drawing/2014/main" id="{EF93EA97-C28B-4719-9910-B92DB5265D7D}"/>
              </a:ext>
            </a:extLst>
          </p:cNvPr>
          <p:cNvSpPr txBox="1">
            <a:spLocks/>
          </p:cNvSpPr>
          <p:nvPr/>
        </p:nvSpPr>
        <p:spPr>
          <a:xfrm>
            <a:off x="14391174" y="22643984"/>
            <a:ext cx="3426222" cy="627402"/>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ctr"/>
            <a:r>
              <a:rPr lang="en-US" dirty="0"/>
              <a:t>Output: 0/1</a:t>
            </a:r>
          </a:p>
        </p:txBody>
      </p:sp>
      <p:graphicFrame>
        <p:nvGraphicFramePr>
          <p:cNvPr id="60" name="Table 59">
            <a:extLst>
              <a:ext uri="{FF2B5EF4-FFF2-40B4-BE49-F238E27FC236}">
                <a16:creationId xmlns:a16="http://schemas.microsoft.com/office/drawing/2014/main" id="{ACB3FD0E-B584-4442-8EF5-10BA55D97A9C}"/>
              </a:ext>
            </a:extLst>
          </p:cNvPr>
          <p:cNvGraphicFramePr>
            <a:graphicFrameLocks noGrp="1"/>
          </p:cNvGraphicFramePr>
          <p:nvPr>
            <p:extLst>
              <p:ext uri="{D42A27DB-BD31-4B8C-83A1-F6EECF244321}">
                <p14:modId xmlns:p14="http://schemas.microsoft.com/office/powerpoint/2010/main" val="4197053389"/>
              </p:ext>
            </p:extLst>
          </p:nvPr>
        </p:nvGraphicFramePr>
        <p:xfrm>
          <a:off x="12320226" y="23429264"/>
          <a:ext cx="7568120" cy="2258740"/>
        </p:xfrm>
        <a:graphic>
          <a:graphicData uri="http://schemas.openxmlformats.org/drawingml/2006/table">
            <a:tbl>
              <a:tblPr firstRow="1" bandRow="1">
                <a:tableStyleId>{5C22544A-7EE6-4342-B048-85BDC9FD1C3A}</a:tableStyleId>
              </a:tblPr>
              <a:tblGrid>
                <a:gridCol w="1892030">
                  <a:extLst>
                    <a:ext uri="{9D8B030D-6E8A-4147-A177-3AD203B41FA5}">
                      <a16:colId xmlns:a16="http://schemas.microsoft.com/office/drawing/2014/main" val="1259976203"/>
                    </a:ext>
                  </a:extLst>
                </a:gridCol>
                <a:gridCol w="1892030">
                  <a:extLst>
                    <a:ext uri="{9D8B030D-6E8A-4147-A177-3AD203B41FA5}">
                      <a16:colId xmlns:a16="http://schemas.microsoft.com/office/drawing/2014/main" val="1453126213"/>
                    </a:ext>
                  </a:extLst>
                </a:gridCol>
                <a:gridCol w="1892030">
                  <a:extLst>
                    <a:ext uri="{9D8B030D-6E8A-4147-A177-3AD203B41FA5}">
                      <a16:colId xmlns:a16="http://schemas.microsoft.com/office/drawing/2014/main" val="1010505766"/>
                    </a:ext>
                  </a:extLst>
                </a:gridCol>
                <a:gridCol w="1892030">
                  <a:extLst>
                    <a:ext uri="{9D8B030D-6E8A-4147-A177-3AD203B41FA5}">
                      <a16:colId xmlns:a16="http://schemas.microsoft.com/office/drawing/2014/main" val="92034893"/>
                    </a:ext>
                  </a:extLst>
                </a:gridCol>
              </a:tblGrid>
              <a:tr h="564685">
                <a:tc>
                  <a:txBody>
                    <a:bodyPr/>
                    <a:lstStyle/>
                    <a:p>
                      <a:pPr algn="ctr"/>
                      <a:r>
                        <a:rPr lang="en-US" sz="2400" dirty="0">
                          <a:latin typeface="Times New Roman" panose="02020603050405020304" pitchFamily="18" charset="0"/>
                          <a:cs typeface="Times New Roman" panose="02020603050405020304" pitchFamily="18" charset="0"/>
                        </a:rPr>
                        <a:t>Type of Data</a:t>
                      </a:r>
                    </a:p>
                  </a:txBody>
                  <a:tcPr/>
                </a:tc>
                <a:tc>
                  <a:txBody>
                    <a:bodyPr/>
                    <a:lstStyle/>
                    <a:p>
                      <a:pPr algn="ctr"/>
                      <a:r>
                        <a:rPr lang="en-US" sz="2400" dirty="0">
                          <a:latin typeface="Times New Roman" panose="02020603050405020304" pitchFamily="18" charset="0"/>
                          <a:cs typeface="Times New Roman" panose="02020603050405020304" pitchFamily="18" charset="0"/>
                        </a:rPr>
                        <a:t>F1 Score</a:t>
                      </a:r>
                    </a:p>
                  </a:txBody>
                  <a:tcPr/>
                </a:tc>
                <a:tc>
                  <a:txBody>
                    <a:bodyPr/>
                    <a:lstStyle/>
                    <a:p>
                      <a:pPr algn="ctr"/>
                      <a:r>
                        <a:rPr lang="en-US" sz="2400" dirty="0">
                          <a:latin typeface="Times New Roman" panose="02020603050405020304" pitchFamily="18" charset="0"/>
                          <a:cs typeface="Times New Roman" panose="02020603050405020304" pitchFamily="18" charset="0"/>
                        </a:rPr>
                        <a:t>Precision</a:t>
                      </a:r>
                    </a:p>
                  </a:txBody>
                  <a:tcPr/>
                </a:tc>
                <a:tc>
                  <a:txBody>
                    <a:bodyPr/>
                    <a:lstStyle/>
                    <a:p>
                      <a:pPr algn="ctr"/>
                      <a:r>
                        <a:rPr lang="en-US" sz="2400" dirty="0">
                          <a:latin typeface="Times New Roman" panose="02020603050405020304" pitchFamily="18" charset="0"/>
                          <a:cs typeface="Times New Roman" panose="02020603050405020304" pitchFamily="18" charset="0"/>
                        </a:rPr>
                        <a:t>Recall</a:t>
                      </a:r>
                    </a:p>
                  </a:txBody>
                  <a:tcPr/>
                </a:tc>
                <a:extLst>
                  <a:ext uri="{0D108BD9-81ED-4DB2-BD59-A6C34878D82A}">
                    <a16:rowId xmlns:a16="http://schemas.microsoft.com/office/drawing/2014/main" val="2873006610"/>
                  </a:ext>
                </a:extLst>
              </a:tr>
              <a:tr h="564685">
                <a:tc>
                  <a:txBody>
                    <a:bodyPr/>
                    <a:lstStyle/>
                    <a:p>
                      <a:pPr algn="ctr"/>
                      <a:r>
                        <a:rPr lang="en-US" sz="2400" dirty="0">
                          <a:latin typeface="Times New Roman" panose="02020603050405020304" pitchFamily="18" charset="0"/>
                          <a:cs typeface="Times New Roman" panose="02020603050405020304" pitchFamily="18" charset="0"/>
                        </a:rPr>
                        <a:t>Data A CV</a:t>
                      </a:r>
                    </a:p>
                  </a:txBody>
                  <a:tcPr/>
                </a:tc>
                <a:tc>
                  <a:txBody>
                    <a:bodyPr/>
                    <a:lstStyle/>
                    <a:p>
                      <a:pPr algn="ctr"/>
                      <a:r>
                        <a:rPr lang="en-US" sz="2400" dirty="0"/>
                        <a:t>0.892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0.852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0.937</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4732685"/>
                  </a:ext>
                </a:extLst>
              </a:tr>
              <a:tr h="564685">
                <a:tc>
                  <a:txBody>
                    <a:bodyPr/>
                    <a:lstStyle/>
                    <a:p>
                      <a:pPr algn="ctr"/>
                      <a:r>
                        <a:rPr lang="en-US" sz="2400" dirty="0">
                          <a:latin typeface="Times New Roman" panose="02020603050405020304" pitchFamily="18" charset="0"/>
                          <a:cs typeface="Times New Roman" panose="02020603050405020304" pitchFamily="18" charset="0"/>
                        </a:rPr>
                        <a:t>Data B CV</a:t>
                      </a:r>
                    </a:p>
                  </a:txBody>
                  <a:tcPr/>
                </a:tc>
                <a:tc>
                  <a:txBody>
                    <a:bodyPr/>
                    <a:lstStyle/>
                    <a:p>
                      <a:pPr algn="ctr"/>
                      <a:r>
                        <a:rPr lang="en-US" sz="2400" dirty="0"/>
                        <a:t>0.770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0.685</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0.</a:t>
                      </a:r>
                      <a:r>
                        <a:rPr lang="en-US" sz="2400" dirty="0"/>
                        <a:t> 880</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8779653"/>
                  </a:ext>
                </a:extLst>
              </a:tr>
              <a:tr h="564685">
                <a:tc>
                  <a:txBody>
                    <a:bodyPr/>
                    <a:lstStyle/>
                    <a:p>
                      <a:pPr algn="ctr"/>
                      <a:r>
                        <a:rPr lang="en-US" sz="2400" b="1" dirty="0"/>
                        <a:t>Data Test</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t>0.81 </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t>0.75</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t>0.89</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8946534"/>
                  </a:ext>
                </a:extLst>
              </a:tr>
            </a:tbl>
          </a:graphicData>
        </a:graphic>
      </p:graphicFrame>
      <p:sp>
        <p:nvSpPr>
          <p:cNvPr id="58" name="Rectangle 57">
            <a:extLst>
              <a:ext uri="{FF2B5EF4-FFF2-40B4-BE49-F238E27FC236}">
                <a16:creationId xmlns:a16="http://schemas.microsoft.com/office/drawing/2014/main" id="{1C412175-E2A6-4D36-A21E-599D35087C9C}"/>
              </a:ext>
            </a:extLst>
          </p:cNvPr>
          <p:cNvSpPr/>
          <p:nvPr/>
        </p:nvSpPr>
        <p:spPr>
          <a:xfrm>
            <a:off x="10757586" y="25777034"/>
            <a:ext cx="10693400" cy="400110"/>
          </a:xfrm>
          <a:prstGeom prst="rect">
            <a:avLst/>
          </a:prstGeom>
        </p:spPr>
        <p:txBody>
          <a:bodyPr>
            <a:spAutoFit/>
          </a:bodyPr>
          <a:lstStyle/>
          <a:p>
            <a:pPr algn="ctr"/>
            <a:r>
              <a:rPr lang="en-US" sz="2000" dirty="0"/>
              <a:t>Table 2: The cross-validation and final test result.</a:t>
            </a:r>
            <a:endParaRPr lang="en-US" sz="20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D520DF48-625E-4AB6-B7D6-990A364D70A4}"/>
              </a:ext>
            </a:extLst>
          </p:cNvPr>
          <p:cNvSpPr/>
          <p:nvPr/>
        </p:nvSpPr>
        <p:spPr>
          <a:xfrm>
            <a:off x="139698" y="29583419"/>
            <a:ext cx="10693400" cy="461665"/>
          </a:xfrm>
          <a:prstGeom prst="rect">
            <a:avLst/>
          </a:prstGeom>
        </p:spPr>
        <p:txBody>
          <a:bodyPr>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Full code &amp; docs available: </a:t>
            </a:r>
            <a:r>
              <a:rPr lang="en-US" sz="24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github.com/</a:t>
            </a:r>
            <a:r>
              <a:rPr lang="en-US" sz="2400" dirty="0" err="1">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ilhamfp</a:t>
            </a:r>
            <a:r>
              <a:rPr lang="en-US" sz="24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/ukara-1.0-challenge</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310935"/>
      </p:ext>
    </p:extLst>
  </p:cSld>
  <p:clrMapOvr>
    <a:masterClrMapping/>
  </p:clrMapOvr>
</p:sld>
</file>

<file path=ppt/theme/theme1.xml><?xml version="1.0" encoding="utf-8"?>
<a:theme xmlns:a="http://schemas.openxmlformats.org/drawingml/2006/main" name="A1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1530</TotalTime>
  <Words>829</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PC7</cp:lastModifiedBy>
  <cp:revision>47</cp:revision>
  <cp:lastPrinted>2019-10-13T08:43:28Z</cp:lastPrinted>
  <dcterms:created xsi:type="dcterms:W3CDTF">2012-02-10T00:21:22Z</dcterms:created>
  <dcterms:modified xsi:type="dcterms:W3CDTF">2019-10-13T09:05:14Z</dcterms:modified>
  <cp:category>Research poster templates</cp:category>
</cp:coreProperties>
</file>