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3" r:id="rId6"/>
    <p:sldId id="265" r:id="rId7"/>
    <p:sldId id="267" r:id="rId8"/>
    <p:sldId id="266" r:id="rId9"/>
    <p:sldId id="260" r:id="rId10"/>
    <p:sldId id="269" r:id="rId11"/>
    <p:sldId id="261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Arial Rounded MT Bold" panose="020F0704030504030204" pitchFamily="34" charset="0"/>
      <p:regular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38312-CA95-474D-9A30-118DA5A93FC9}">
  <a:tblStyle styleId="{89738312-CA95-474D-9A30-118DA5A93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4458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3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They would be happy, probably does it every weekend, why not apply for an annual membership.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would be the best way to reach the most </a:t>
            </a:r>
            <a:r>
              <a:rPr lang="en-US" smtClean="0"/>
              <a:t>amount riders.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15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05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I’ll throw in a hypothesis somewhere in the</a:t>
            </a:r>
            <a:r>
              <a:rPr lang="en-US" baseline="0" dirty="0" smtClean="0"/>
              <a:t>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6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Annual members</a:t>
            </a:r>
            <a:r>
              <a:rPr lang="en-US" baseline="0" dirty="0" smtClean="0"/>
              <a:t> are more profitable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We’ll do this by looking into the route and time preferences between the two using the past 12 months of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10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33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692 stations, armada of 5800 bikes spread across Chicago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1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Distribution</a:t>
            </a:r>
            <a:r>
              <a:rPr lang="en-US" baseline="0" dirty="0" smtClean="0"/>
              <a:t> this year….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Started very low but went all the way up to 440k mid year, then it went down…. A lot less casual members, which is what we want….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931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Next we’ll look at the daily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then filtered out the annual members to see which routes are most commonly taken by casual riders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The top three are…. They all go back to where they started: weekend fun ride around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Peak rides happen around 10am-6pm (averaging at 3pm)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87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25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504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085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604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570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223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529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46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8" r:id="rId4"/>
    <p:sldLayoutId id="2147483679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Cyclistic Subscription Analysis</a:t>
            </a:r>
            <a:endParaRPr sz="54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 of December 2021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3pm on a Sunday would be the best time to advertise an annual membership to casual riders taking the Streeter </a:t>
            </a:r>
            <a:r>
              <a:rPr lang="en-US" dirty="0" err="1" smtClean="0"/>
              <a:t>Dr</a:t>
            </a:r>
            <a:r>
              <a:rPr lang="en-US" dirty="0" smtClean="0"/>
              <a:t> &amp; Grand Ave loop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5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149703" y="2072640"/>
            <a:ext cx="7064100" cy="1170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Thank You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7062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4017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Contents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450848" y="1942925"/>
            <a:ext cx="2826702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Purpose Statement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Appendix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38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1048350" y="2451077"/>
            <a:ext cx="3847200" cy="82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casual riders use </a:t>
            </a:r>
            <a:r>
              <a:rPr lang="en-US" dirty="0" err="1" smtClean="0"/>
              <a:t>Cyclistic’s</a:t>
            </a:r>
            <a:r>
              <a:rPr lang="en-US" dirty="0" smtClean="0"/>
              <a:t> bikes differently compared to annual members.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5" name="Google Shape;284;p40"/>
          <p:cNvSpPr txBox="1">
            <a:spLocks/>
          </p:cNvSpPr>
          <p:nvPr/>
        </p:nvSpPr>
        <p:spPr>
          <a:xfrm>
            <a:off x="1048350" y="1527013"/>
            <a:ext cx="3847200" cy="82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 smtClean="0"/>
              <a:t>Determine what marketing strategies can be used to convert casual riders into annual members.</a:t>
            </a:r>
          </a:p>
          <a:p>
            <a:pPr marL="0" indent="0">
              <a:buFont typeface="Montserrat"/>
              <a:buNone/>
            </a:pPr>
            <a:endParaRPr lang="en-US" dirty="0" smtClean="0"/>
          </a:p>
          <a:p>
            <a:pPr marL="0" indent="0">
              <a:buFont typeface="Montserrat"/>
              <a:buNone/>
            </a:pPr>
            <a:endParaRPr lang="en-US" dirty="0"/>
          </a:p>
        </p:txBody>
      </p:sp>
      <p:pic>
        <p:nvPicPr>
          <p:cNvPr id="1028" name="Picture 4" descr="200 new e-bikes land in London for you to ride completely free | TechRad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9" r="7204"/>
          <a:stretch/>
        </p:blipFill>
        <p:spPr bwMode="auto">
          <a:xfrm>
            <a:off x="5327905" y="1506477"/>
            <a:ext cx="2901696" cy="231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6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</a:t>
            </a:r>
            <a:endParaRPr dirty="0"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 rotWithShape="1">
          <a:blip r:embed="rId3">
            <a:alphaModFix/>
          </a:blip>
          <a:srcRect l="33897"/>
          <a:stretch/>
        </p:blipFill>
        <p:spPr>
          <a:xfrm>
            <a:off x="1094250" y="1113625"/>
            <a:ext cx="2896500" cy="2916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461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5,607,239</a:t>
            </a:r>
            <a:endParaRPr dirty="0"/>
          </a:p>
        </p:txBody>
      </p:sp>
      <p:sp>
        <p:nvSpPr>
          <p:cNvPr id="344" name="Google Shape;344;p46"/>
          <p:cNvSpPr txBox="1">
            <a:spLocks noGrp="1"/>
          </p:cNvSpPr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Rides in the past 12 months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0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636" y="891276"/>
            <a:ext cx="5294073" cy="3333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21" y="1571949"/>
            <a:ext cx="557291" cy="26197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16210" y="1094895"/>
            <a:ext cx="2535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Rides are going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Less casual members lately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566" y="1078656"/>
            <a:ext cx="4542053" cy="3032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641" y="1356533"/>
            <a:ext cx="502548" cy="23008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7109" y="1356533"/>
            <a:ext cx="2535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High casual riders on the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High annual members during workdays 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03" y="946400"/>
            <a:ext cx="5455508" cy="3200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284" y="1279048"/>
            <a:ext cx="549011" cy="2470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16210" y="109489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Top Three Routes: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Michigan Ave &amp; Oak St-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Millennium Park-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Streeter </a:t>
            </a:r>
            <a:r>
              <a:rPr lang="en-US" dirty="0" err="1" smtClean="0">
                <a:latin typeface="Arial Rounded MT Bold" panose="020F0704030504030204" pitchFamily="34" charset="0"/>
              </a:rPr>
              <a:t>Dr</a:t>
            </a:r>
            <a:r>
              <a:rPr lang="en-US" dirty="0" smtClean="0">
                <a:latin typeface="Arial Rounded MT Bold" panose="020F0704030504030204" pitchFamily="34" charset="0"/>
              </a:rPr>
              <a:t> &amp; Grand Ave-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10" y="2275207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Analyses: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More rides on Sunday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Peak rides at noon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074447" y="2611568"/>
            <a:ext cx="4995105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0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294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</vt:lpstr>
      <vt:lpstr>Arial</vt:lpstr>
      <vt:lpstr>Arial Rounded MT Bold</vt:lpstr>
      <vt:lpstr>Vidaloka</vt:lpstr>
      <vt:lpstr>Crimson Text</vt:lpstr>
      <vt:lpstr>Minimalist Business Slides by Slidesgo</vt:lpstr>
      <vt:lpstr>Cyclistic Subscription Analysis</vt:lpstr>
      <vt:lpstr>Presentation Contents</vt:lpstr>
      <vt:lpstr>Objective</vt:lpstr>
      <vt:lpstr>Analysis</vt:lpstr>
      <vt:lpstr>5,607,239</vt:lpstr>
      <vt:lpstr>PowerPoint Presentation</vt:lpstr>
      <vt:lpstr>PowerPoint Presentation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Marxus Desktop</dc:creator>
  <cp:lastModifiedBy>Marxus Desktop</cp:lastModifiedBy>
  <cp:revision>20</cp:revision>
  <dcterms:modified xsi:type="dcterms:W3CDTF">2021-12-28T12:50:33Z</dcterms:modified>
</cp:coreProperties>
</file>