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41"/>
  </p:notesMasterIdLst>
  <p:sldIdLst>
    <p:sldId id="256" r:id="rId5"/>
    <p:sldId id="257" r:id="rId6"/>
    <p:sldId id="258" r:id="rId7"/>
    <p:sldId id="291" r:id="rId8"/>
    <p:sldId id="259" r:id="rId9"/>
    <p:sldId id="262" r:id="rId10"/>
    <p:sldId id="263" r:id="rId11"/>
    <p:sldId id="260" r:id="rId12"/>
    <p:sldId id="261" r:id="rId13"/>
    <p:sldId id="264" r:id="rId14"/>
    <p:sldId id="283" r:id="rId15"/>
    <p:sldId id="266" r:id="rId16"/>
    <p:sldId id="267" r:id="rId17"/>
    <p:sldId id="268" r:id="rId18"/>
    <p:sldId id="269" r:id="rId19"/>
    <p:sldId id="270" r:id="rId20"/>
    <p:sldId id="271" r:id="rId21"/>
    <p:sldId id="272" r:id="rId22"/>
    <p:sldId id="285" r:id="rId23"/>
    <p:sldId id="273" r:id="rId24"/>
    <p:sldId id="274" r:id="rId25"/>
    <p:sldId id="275" r:id="rId26"/>
    <p:sldId id="276" r:id="rId27"/>
    <p:sldId id="284" r:id="rId28"/>
    <p:sldId id="286" r:id="rId29"/>
    <p:sldId id="292" r:id="rId30"/>
    <p:sldId id="288" r:id="rId31"/>
    <p:sldId id="287" r:id="rId32"/>
    <p:sldId id="289" r:id="rId33"/>
    <p:sldId id="290" r:id="rId34"/>
    <p:sldId id="277" r:id="rId35"/>
    <p:sldId id="278" r:id="rId36"/>
    <p:sldId id="279" r:id="rId37"/>
    <p:sldId id="280" r:id="rId38"/>
    <p:sldId id="281" r:id="rId39"/>
    <p:sldId id="28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C575B-C5B5-2633-E210-BB6790B7150B}" v="1103" dt="2022-11-04T17:17:33.801"/>
    <p1510:client id="{671CF67F-B70C-94D9-FE19-BA025E6976A2}" v="1172" dt="2022-11-04T18:10:14.356"/>
    <p1510:client id="{75AB617F-2A39-4FBF-A512-F2F1495D7257}" v="1458" vWet="1460" dt="2022-11-04T16:52:25.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illa Farah Raissa Maharani" userId="b8df3636-5290-4e08-8eff-80fa08f361ce" providerId="ADAL" clId="{75AB617F-2A39-4FBF-A512-F2F1495D7257}"/>
    <pc:docChg chg="custSel modSld">
      <pc:chgData name="Nabilla Farah Raissa Maharani" userId="b8df3636-5290-4e08-8eff-80fa08f361ce" providerId="ADAL" clId="{75AB617F-2A39-4FBF-A512-F2F1495D7257}" dt="2022-11-04T16:52:00.267" v="2139" actId="20577"/>
      <pc:docMkLst>
        <pc:docMk/>
      </pc:docMkLst>
      <pc:sldChg chg="modNotesTx">
        <pc:chgData name="Nabilla Farah Raissa Maharani" userId="b8df3636-5290-4e08-8eff-80fa08f361ce" providerId="ADAL" clId="{75AB617F-2A39-4FBF-A512-F2F1495D7257}" dt="2022-11-04T16:04:06.107" v="727" actId="20577"/>
        <pc:sldMkLst>
          <pc:docMk/>
          <pc:sldMk cId="3188247095" sldId="256"/>
        </pc:sldMkLst>
      </pc:sldChg>
      <pc:sldChg chg="modNotesTx">
        <pc:chgData name="Nabilla Farah Raissa Maharani" userId="b8df3636-5290-4e08-8eff-80fa08f361ce" providerId="ADAL" clId="{75AB617F-2A39-4FBF-A512-F2F1495D7257}" dt="2022-11-04T11:22:38.269" v="57" actId="5793"/>
        <pc:sldMkLst>
          <pc:docMk/>
          <pc:sldMk cId="1357166429" sldId="258"/>
        </pc:sldMkLst>
      </pc:sldChg>
      <pc:sldChg chg="modSp mod modNotesTx">
        <pc:chgData name="Nabilla Farah Raissa Maharani" userId="b8df3636-5290-4e08-8eff-80fa08f361ce" providerId="ADAL" clId="{75AB617F-2A39-4FBF-A512-F2F1495D7257}" dt="2022-11-04T11:30:35.373" v="140" actId="20577"/>
        <pc:sldMkLst>
          <pc:docMk/>
          <pc:sldMk cId="2894308626" sldId="259"/>
        </pc:sldMkLst>
        <pc:spChg chg="mod">
          <ac:chgData name="Nabilla Farah Raissa Maharani" userId="b8df3636-5290-4e08-8eff-80fa08f361ce" providerId="ADAL" clId="{75AB617F-2A39-4FBF-A512-F2F1495D7257}" dt="2022-11-04T11:29:57.161" v="58" actId="20577"/>
          <ac:spMkLst>
            <pc:docMk/>
            <pc:sldMk cId="2894308626" sldId="259"/>
            <ac:spMk id="7" creationId="{9DEED0D6-40A6-C4C1-B6DF-1EED4D8C1635}"/>
          </ac:spMkLst>
        </pc:spChg>
      </pc:sldChg>
      <pc:sldChg chg="modSp mod modNotesTx">
        <pc:chgData name="Nabilla Farah Raissa Maharani" userId="b8df3636-5290-4e08-8eff-80fa08f361ce" providerId="ADAL" clId="{75AB617F-2A39-4FBF-A512-F2F1495D7257}" dt="2022-11-04T16:52:00.267" v="2139" actId="20577"/>
        <pc:sldMkLst>
          <pc:docMk/>
          <pc:sldMk cId="2806579257" sldId="262"/>
        </pc:sldMkLst>
        <pc:spChg chg="mod">
          <ac:chgData name="Nabilla Farah Raissa Maharani" userId="b8df3636-5290-4e08-8eff-80fa08f361ce" providerId="ADAL" clId="{75AB617F-2A39-4FBF-A512-F2F1495D7257}" dt="2022-11-04T16:52:00.267" v="2139" actId="20577"/>
          <ac:spMkLst>
            <pc:docMk/>
            <pc:sldMk cId="2806579257" sldId="262"/>
            <ac:spMk id="3" creationId="{8CCECAB9-1547-FC2C-F502-47E2B69DC966}"/>
          </ac:spMkLst>
        </pc:spChg>
        <pc:graphicFrameChg chg="mod">
          <ac:chgData name="Nabilla Farah Raissa Maharani" userId="b8df3636-5290-4e08-8eff-80fa08f361ce" providerId="ADAL" clId="{75AB617F-2A39-4FBF-A512-F2F1495D7257}" dt="2022-11-04T16:25:44.823" v="728" actId="1076"/>
          <ac:graphicFrameMkLst>
            <pc:docMk/>
            <pc:sldMk cId="2806579257" sldId="262"/>
            <ac:graphicFrameMk id="5" creationId="{2E5AD713-83BA-3E91-855A-F42768788AAC}"/>
          </ac:graphicFrameMkLst>
        </pc:graphicFrameChg>
      </pc:sldChg>
      <pc:sldChg chg="modSp mod modNotesTx">
        <pc:chgData name="Nabilla Farah Raissa Maharani" userId="b8df3636-5290-4e08-8eff-80fa08f361ce" providerId="ADAL" clId="{75AB617F-2A39-4FBF-A512-F2F1495D7257}" dt="2022-11-04T16:26:43.937" v="729" actId="1076"/>
        <pc:sldMkLst>
          <pc:docMk/>
          <pc:sldMk cId="1494357318" sldId="263"/>
        </pc:sldMkLst>
        <pc:picChg chg="mod">
          <ac:chgData name="Nabilla Farah Raissa Maharani" userId="b8df3636-5290-4e08-8eff-80fa08f361ce" providerId="ADAL" clId="{75AB617F-2A39-4FBF-A512-F2F1495D7257}" dt="2022-11-04T16:26:43.937" v="729" actId="1076"/>
          <ac:picMkLst>
            <pc:docMk/>
            <pc:sldMk cId="1494357318" sldId="263"/>
            <ac:picMk id="7" creationId="{A8B132EE-A757-9564-AF0D-F084971F4BD7}"/>
          </ac:picMkLst>
        </pc:picChg>
      </pc:sldChg>
      <pc:sldChg chg="modNotesTx">
        <pc:chgData name="Nabilla Farah Raissa Maharani" userId="b8df3636-5290-4e08-8eff-80fa08f361ce" providerId="ADAL" clId="{75AB617F-2A39-4FBF-A512-F2F1495D7257}" dt="2022-11-04T11:53:08.430" v="429" actId="20577"/>
        <pc:sldMkLst>
          <pc:docMk/>
          <pc:sldMk cId="3602665332" sldId="267"/>
        </pc:sldMkLst>
      </pc:sldChg>
      <pc:sldChg chg="modNotesTx">
        <pc:chgData name="Nabilla Farah Raissa Maharani" userId="b8df3636-5290-4e08-8eff-80fa08f361ce" providerId="ADAL" clId="{75AB617F-2A39-4FBF-A512-F2F1495D7257}" dt="2022-11-04T12:01:21.403" v="575" actId="20577"/>
        <pc:sldMkLst>
          <pc:docMk/>
          <pc:sldMk cId="3744462847" sldId="271"/>
        </pc:sldMkLst>
      </pc:sldChg>
      <pc:sldChg chg="modNotesTx">
        <pc:chgData name="Nabilla Farah Raissa Maharani" userId="b8df3636-5290-4e08-8eff-80fa08f361ce" providerId="ADAL" clId="{75AB617F-2A39-4FBF-A512-F2F1495D7257}" dt="2022-11-04T11:59:52.416" v="495" actId="20577"/>
        <pc:sldMkLst>
          <pc:docMk/>
          <pc:sldMk cId="833991277" sldId="274"/>
        </pc:sldMkLst>
      </pc:sldChg>
      <pc:sldChg chg="modNotesTx">
        <pc:chgData name="Nabilla Farah Raissa Maharani" userId="b8df3636-5290-4e08-8eff-80fa08f361ce" providerId="ADAL" clId="{75AB617F-2A39-4FBF-A512-F2F1495D7257}" dt="2022-11-04T12:02:21.575" v="622" actId="313"/>
        <pc:sldMkLst>
          <pc:docMk/>
          <pc:sldMk cId="894368714" sldId="275"/>
        </pc:sldMkLst>
      </pc:sldChg>
    </pc:docChg>
  </pc:docChgLst>
  <pc:docChgLst>
    <pc:chgData name="Ilham Nur Pratama" userId="S::ilham.nur@office.ui.ac.id::516a4c74-4063-432c-b489-dfb1ca889df2" providerId="AD" clId="Web-{4C6C575B-C5B5-2633-E210-BB6790B7150B}"/>
    <pc:docChg chg="addSld modSld sldOrd">
      <pc:chgData name="Ilham Nur Pratama" userId="S::ilham.nur@office.ui.ac.id::516a4c74-4063-432c-b489-dfb1ca889df2" providerId="AD" clId="Web-{4C6C575B-C5B5-2633-E210-BB6790B7150B}" dt="2022-11-04T17:17:31.786" v="1023"/>
      <pc:docMkLst>
        <pc:docMk/>
      </pc:docMkLst>
      <pc:sldChg chg="addSp delSp modSp mod setBg">
        <pc:chgData name="Ilham Nur Pratama" userId="S::ilham.nur@office.ui.ac.id::516a4c74-4063-432c-b489-dfb1ca889df2" providerId="AD" clId="Web-{4C6C575B-C5B5-2633-E210-BB6790B7150B}" dt="2022-11-04T17:05:15.557" v="1021"/>
        <pc:sldMkLst>
          <pc:docMk/>
          <pc:sldMk cId="3188247095" sldId="256"/>
        </pc:sldMkLst>
        <pc:spChg chg="mod">
          <ac:chgData name="Ilham Nur Pratama" userId="S::ilham.nur@office.ui.ac.id::516a4c74-4063-432c-b489-dfb1ca889df2" providerId="AD" clId="Web-{4C6C575B-C5B5-2633-E210-BB6790B7150B}" dt="2022-11-04T17:05:15.557" v="1021"/>
          <ac:spMkLst>
            <pc:docMk/>
            <pc:sldMk cId="3188247095" sldId="256"/>
            <ac:spMk id="2" creationId="{70160497-30A7-79A4-12F7-7482403FC0CB}"/>
          </ac:spMkLst>
        </pc:spChg>
        <pc:spChg chg="mod">
          <ac:chgData name="Ilham Nur Pratama" userId="S::ilham.nur@office.ui.ac.id::516a4c74-4063-432c-b489-dfb1ca889df2" providerId="AD" clId="Web-{4C6C575B-C5B5-2633-E210-BB6790B7150B}" dt="2022-11-04T17:05:15.557" v="1021"/>
          <ac:spMkLst>
            <pc:docMk/>
            <pc:sldMk cId="3188247095" sldId="256"/>
            <ac:spMk id="3" creationId="{BBC2398C-804E-D6EB-709F-1508EFFF3ED7}"/>
          </ac:spMkLst>
        </pc:spChg>
        <pc:spChg chg="add del">
          <ac:chgData name="Ilham Nur Pratama" userId="S::ilham.nur@office.ui.ac.id::516a4c74-4063-432c-b489-dfb1ca889df2" providerId="AD" clId="Web-{4C6C575B-C5B5-2633-E210-BB6790B7150B}" dt="2022-11-04T17:05:15.557" v="1021"/>
          <ac:spMkLst>
            <pc:docMk/>
            <pc:sldMk cId="3188247095" sldId="256"/>
            <ac:spMk id="9" creationId="{F7726A94-1EF0-4D91-B7BF-C033E3D6E51B}"/>
          </ac:spMkLst>
        </pc:spChg>
        <pc:spChg chg="add del">
          <ac:chgData name="Ilham Nur Pratama" userId="S::ilham.nur@office.ui.ac.id::516a4c74-4063-432c-b489-dfb1ca889df2" providerId="AD" clId="Web-{4C6C575B-C5B5-2633-E210-BB6790B7150B}" dt="2022-11-04T17:05:15.557" v="1021"/>
          <ac:spMkLst>
            <pc:docMk/>
            <pc:sldMk cId="3188247095" sldId="256"/>
            <ac:spMk id="13" creationId="{24FB4153-1E3E-4AE9-8306-E8C292894B04}"/>
          </ac:spMkLst>
        </pc:spChg>
        <pc:spChg chg="add del">
          <ac:chgData name="Ilham Nur Pratama" userId="S::ilham.nur@office.ui.ac.id::516a4c74-4063-432c-b489-dfb1ca889df2" providerId="AD" clId="Web-{4C6C575B-C5B5-2633-E210-BB6790B7150B}" dt="2022-11-04T17:04:31.696" v="1004"/>
          <ac:spMkLst>
            <pc:docMk/>
            <pc:sldMk cId="3188247095" sldId="256"/>
            <ac:spMk id="15" creationId="{F7726A94-1EF0-4D91-B7BF-C033E3D6E51B}"/>
          </ac:spMkLst>
        </pc:spChg>
        <pc:spChg chg="add del">
          <ac:chgData name="Ilham Nur Pratama" userId="S::ilham.nur@office.ui.ac.id::516a4c74-4063-432c-b489-dfb1ca889df2" providerId="AD" clId="Web-{4C6C575B-C5B5-2633-E210-BB6790B7150B}" dt="2022-11-04T17:04:31.696" v="1004"/>
          <ac:spMkLst>
            <pc:docMk/>
            <pc:sldMk cId="3188247095" sldId="256"/>
            <ac:spMk id="18" creationId="{24FB4153-1E3E-4AE9-8306-E8C292894B04}"/>
          </ac:spMkLst>
        </pc:spChg>
        <pc:spChg chg="add del">
          <ac:chgData name="Ilham Nur Pratama" userId="S::ilham.nur@office.ui.ac.id::516a4c74-4063-432c-b489-dfb1ca889df2" providerId="AD" clId="Web-{4C6C575B-C5B5-2633-E210-BB6790B7150B}" dt="2022-11-04T17:05:09.760" v="1008"/>
          <ac:spMkLst>
            <pc:docMk/>
            <pc:sldMk cId="3188247095" sldId="256"/>
            <ac:spMk id="20" creationId="{F7726A94-1EF0-4D91-B7BF-C033E3D6E51B}"/>
          </ac:spMkLst>
        </pc:spChg>
        <pc:spChg chg="add del">
          <ac:chgData name="Ilham Nur Pratama" userId="S::ilham.nur@office.ui.ac.id::516a4c74-4063-432c-b489-dfb1ca889df2" providerId="AD" clId="Web-{4C6C575B-C5B5-2633-E210-BB6790B7150B}" dt="2022-11-04T17:05:09.760" v="1008"/>
          <ac:spMkLst>
            <pc:docMk/>
            <pc:sldMk cId="3188247095" sldId="256"/>
            <ac:spMk id="23" creationId="{24FB4153-1E3E-4AE9-8306-E8C292894B04}"/>
          </ac:spMkLst>
        </pc:spChg>
        <pc:picChg chg="add del mod ord">
          <ac:chgData name="Ilham Nur Pratama" userId="S::ilham.nur@office.ui.ac.id::516a4c74-4063-432c-b489-dfb1ca889df2" providerId="AD" clId="Web-{4C6C575B-C5B5-2633-E210-BB6790B7150B}" dt="2022-11-04T17:05:15.557" v="1021"/>
          <ac:picMkLst>
            <pc:docMk/>
            <pc:sldMk cId="3188247095" sldId="256"/>
            <ac:picMk id="5" creationId="{55A55C0B-43DB-50DD-7FFA-F91BA34F537C}"/>
          </ac:picMkLst>
        </pc:picChg>
        <pc:picChg chg="add del">
          <ac:chgData name="Ilham Nur Pratama" userId="S::ilham.nur@office.ui.ac.id::516a4c74-4063-432c-b489-dfb1ca889df2" providerId="AD" clId="Web-{4C6C575B-C5B5-2633-E210-BB6790B7150B}" dt="2022-11-04T17:04:31.696" v="1004"/>
          <ac:picMkLst>
            <pc:docMk/>
            <pc:sldMk cId="3188247095" sldId="256"/>
            <ac:picMk id="16" creationId="{5CAB7D32-5C55-46C2-7544-D80D32296D3C}"/>
          </ac:picMkLst>
        </pc:picChg>
        <pc:picChg chg="add del mod ord">
          <ac:chgData name="Ilham Nur Pratama" userId="S::ilham.nur@office.ui.ac.id::516a4c74-4063-432c-b489-dfb1ca889df2" providerId="AD" clId="Web-{4C6C575B-C5B5-2633-E210-BB6790B7150B}" dt="2022-11-04T17:05:09.760" v="1008"/>
          <ac:picMkLst>
            <pc:docMk/>
            <pc:sldMk cId="3188247095" sldId="256"/>
            <ac:picMk id="21" creationId="{65920A15-7751-9658-D8E0-D74F2A044939}"/>
          </ac:picMkLst>
        </pc:picChg>
        <pc:cxnChg chg="add del">
          <ac:chgData name="Ilham Nur Pratama" userId="S::ilham.nur@office.ui.ac.id::516a4c74-4063-432c-b489-dfb1ca889df2" providerId="AD" clId="Web-{4C6C575B-C5B5-2633-E210-BB6790B7150B}" dt="2022-11-04T17:05:15.557" v="1021"/>
          <ac:cxnSpMkLst>
            <pc:docMk/>
            <pc:sldMk cId="3188247095" sldId="256"/>
            <ac:cxnSpMk id="11" creationId="{98F0650C-11DF-45E6-8EC2-E3B298F0D80A}"/>
          </ac:cxnSpMkLst>
        </pc:cxnChg>
        <pc:cxnChg chg="add del">
          <ac:chgData name="Ilham Nur Pratama" userId="S::ilham.nur@office.ui.ac.id::516a4c74-4063-432c-b489-dfb1ca889df2" providerId="AD" clId="Web-{4C6C575B-C5B5-2633-E210-BB6790B7150B}" dt="2022-11-04T17:04:31.696" v="1004"/>
          <ac:cxnSpMkLst>
            <pc:docMk/>
            <pc:sldMk cId="3188247095" sldId="256"/>
            <ac:cxnSpMk id="17" creationId="{98F0650C-11DF-45E6-8EC2-E3B298F0D80A}"/>
          </ac:cxnSpMkLst>
        </pc:cxnChg>
        <pc:cxnChg chg="add del">
          <ac:chgData name="Ilham Nur Pratama" userId="S::ilham.nur@office.ui.ac.id::516a4c74-4063-432c-b489-dfb1ca889df2" providerId="AD" clId="Web-{4C6C575B-C5B5-2633-E210-BB6790B7150B}" dt="2022-11-04T17:05:09.760" v="1008"/>
          <ac:cxnSpMkLst>
            <pc:docMk/>
            <pc:sldMk cId="3188247095" sldId="256"/>
            <ac:cxnSpMk id="22" creationId="{98F0650C-11DF-45E6-8EC2-E3B298F0D80A}"/>
          </ac:cxnSpMkLst>
        </pc:cxnChg>
        <pc:cxnChg chg="add del">
          <ac:chgData name="Ilham Nur Pratama" userId="S::ilham.nur@office.ui.ac.id::516a4c74-4063-432c-b489-dfb1ca889df2" providerId="AD" clId="Web-{4C6C575B-C5B5-2633-E210-BB6790B7150B}" dt="2022-11-04T17:05:08.713" v="1007"/>
          <ac:cxnSpMkLst>
            <pc:docMk/>
            <pc:sldMk cId="3188247095" sldId="256"/>
            <ac:cxnSpMk id="28" creationId="{6BC5E09C-4939-469C-A1BD-6386726DA438}"/>
          </ac:cxnSpMkLst>
        </pc:cxnChg>
      </pc:sldChg>
      <pc:sldChg chg="modSp">
        <pc:chgData name="Ilham Nur Pratama" userId="S::ilham.nur@office.ui.ac.id::516a4c74-4063-432c-b489-dfb1ca889df2" providerId="AD" clId="Web-{4C6C575B-C5B5-2633-E210-BB6790B7150B}" dt="2022-11-04T16:17:12.518" v="141" actId="20577"/>
        <pc:sldMkLst>
          <pc:docMk/>
          <pc:sldMk cId="823797763" sldId="257"/>
        </pc:sldMkLst>
        <pc:spChg chg="mod">
          <ac:chgData name="Ilham Nur Pratama" userId="S::ilham.nur@office.ui.ac.id::516a4c74-4063-432c-b489-dfb1ca889df2" providerId="AD" clId="Web-{4C6C575B-C5B5-2633-E210-BB6790B7150B}" dt="2022-11-04T16:17:12.518" v="141" actId="20577"/>
          <ac:spMkLst>
            <pc:docMk/>
            <pc:sldMk cId="823797763" sldId="257"/>
            <ac:spMk id="3" creationId="{1F11DF65-2AEA-9004-2002-4264B6D840E4}"/>
          </ac:spMkLst>
        </pc:spChg>
      </pc:sldChg>
      <pc:sldChg chg="modSp">
        <pc:chgData name="Ilham Nur Pratama" userId="S::ilham.nur@office.ui.ac.id::516a4c74-4063-432c-b489-dfb1ca889df2" providerId="AD" clId="Web-{4C6C575B-C5B5-2633-E210-BB6790B7150B}" dt="2022-11-04T16:18:05.036" v="173" actId="20577"/>
        <pc:sldMkLst>
          <pc:docMk/>
          <pc:sldMk cId="1357166429" sldId="258"/>
        </pc:sldMkLst>
        <pc:spChg chg="mod">
          <ac:chgData name="Ilham Nur Pratama" userId="S::ilham.nur@office.ui.ac.id::516a4c74-4063-432c-b489-dfb1ca889df2" providerId="AD" clId="Web-{4C6C575B-C5B5-2633-E210-BB6790B7150B}" dt="2022-11-04T16:18:05.036" v="173" actId="20577"/>
          <ac:spMkLst>
            <pc:docMk/>
            <pc:sldMk cId="1357166429" sldId="258"/>
            <ac:spMk id="12" creationId="{FFB93BD5-95C7-CDF4-CB56-06C83F62949B}"/>
          </ac:spMkLst>
        </pc:spChg>
      </pc:sldChg>
      <pc:sldChg chg="delSp modSp mod modShow">
        <pc:chgData name="Ilham Nur Pratama" userId="S::ilham.nur@office.ui.ac.id::516a4c74-4063-432c-b489-dfb1ca889df2" providerId="AD" clId="Web-{4C6C575B-C5B5-2633-E210-BB6790B7150B}" dt="2022-11-04T16:23:50.688" v="220"/>
        <pc:sldMkLst>
          <pc:docMk/>
          <pc:sldMk cId="2894308626" sldId="259"/>
        </pc:sldMkLst>
        <pc:spChg chg="mod">
          <ac:chgData name="Ilham Nur Pratama" userId="S::ilham.nur@office.ui.ac.id::516a4c74-4063-432c-b489-dfb1ca889df2" providerId="AD" clId="Web-{4C6C575B-C5B5-2633-E210-BB6790B7150B}" dt="2022-11-04T16:23:45.032" v="218" actId="20577"/>
          <ac:spMkLst>
            <pc:docMk/>
            <pc:sldMk cId="2894308626" sldId="259"/>
            <ac:spMk id="2" creationId="{1CA63B7A-F015-5CC2-1E35-C2F5BCD735CC}"/>
          </ac:spMkLst>
        </pc:spChg>
        <pc:spChg chg="mod">
          <ac:chgData name="Ilham Nur Pratama" userId="S::ilham.nur@office.ui.ac.id::516a4c74-4063-432c-b489-dfb1ca889df2" providerId="AD" clId="Web-{4C6C575B-C5B5-2633-E210-BB6790B7150B}" dt="2022-11-04T16:23:00.859" v="178" actId="1076"/>
          <ac:spMkLst>
            <pc:docMk/>
            <pc:sldMk cId="2894308626" sldId="259"/>
            <ac:spMk id="5" creationId="{01CC57D7-BDF0-168C-7651-B93FDF0545ED}"/>
          </ac:spMkLst>
        </pc:spChg>
        <pc:spChg chg="del">
          <ac:chgData name="Ilham Nur Pratama" userId="S::ilham.nur@office.ui.ac.id::516a4c74-4063-432c-b489-dfb1ca889df2" providerId="AD" clId="Web-{4C6C575B-C5B5-2633-E210-BB6790B7150B}" dt="2022-11-04T16:22:57.702" v="177"/>
          <ac:spMkLst>
            <pc:docMk/>
            <pc:sldMk cId="2894308626" sldId="259"/>
            <ac:spMk id="7" creationId="{9DEED0D6-40A6-C4C1-B6DF-1EED4D8C1635}"/>
          </ac:spMkLst>
        </pc:spChg>
        <pc:graphicFrameChg chg="mod">
          <ac:chgData name="Ilham Nur Pratama" userId="S::ilham.nur@office.ui.ac.id::516a4c74-4063-432c-b489-dfb1ca889df2" providerId="AD" clId="Web-{4C6C575B-C5B5-2633-E210-BB6790B7150B}" dt="2022-11-04T16:23:06.406" v="180" actId="1076"/>
          <ac:graphicFrameMkLst>
            <pc:docMk/>
            <pc:sldMk cId="2894308626" sldId="259"/>
            <ac:graphicFrameMk id="3" creationId="{14C91490-8E11-57C0-CE22-DEC5FBA9F83A}"/>
          </ac:graphicFrameMkLst>
        </pc:graphicFrameChg>
      </pc:sldChg>
      <pc:sldChg chg="modSp">
        <pc:chgData name="Ilham Nur Pratama" userId="S::ilham.nur@office.ui.ac.id::516a4c74-4063-432c-b489-dfb1ca889df2" providerId="AD" clId="Web-{4C6C575B-C5B5-2633-E210-BB6790B7150B}" dt="2022-11-04T17:00:23.328" v="926" actId="20577"/>
        <pc:sldMkLst>
          <pc:docMk/>
          <pc:sldMk cId="2806579257" sldId="262"/>
        </pc:sldMkLst>
        <pc:spChg chg="mod">
          <ac:chgData name="Ilham Nur Pratama" userId="S::ilham.nur@office.ui.ac.id::516a4c74-4063-432c-b489-dfb1ca889df2" providerId="AD" clId="Web-{4C6C575B-C5B5-2633-E210-BB6790B7150B}" dt="2022-11-04T17:00:23.328" v="926" actId="20577"/>
          <ac:spMkLst>
            <pc:docMk/>
            <pc:sldMk cId="2806579257" sldId="262"/>
            <ac:spMk id="3" creationId="{8CCECAB9-1547-FC2C-F502-47E2B69DC966}"/>
          </ac:spMkLst>
        </pc:spChg>
      </pc:sldChg>
      <pc:sldChg chg="modSp">
        <pc:chgData name="Ilham Nur Pratama" userId="S::ilham.nur@office.ui.ac.id::516a4c74-4063-432c-b489-dfb1ca889df2" providerId="AD" clId="Web-{4C6C575B-C5B5-2633-E210-BB6790B7150B}" dt="2022-11-04T17:01:34.752" v="981" actId="20577"/>
        <pc:sldMkLst>
          <pc:docMk/>
          <pc:sldMk cId="1494357318" sldId="263"/>
        </pc:sldMkLst>
        <pc:spChg chg="mod">
          <ac:chgData name="Ilham Nur Pratama" userId="S::ilham.nur@office.ui.ac.id::516a4c74-4063-432c-b489-dfb1ca889df2" providerId="AD" clId="Web-{4C6C575B-C5B5-2633-E210-BB6790B7150B}" dt="2022-11-04T17:01:34.752" v="981" actId="20577"/>
          <ac:spMkLst>
            <pc:docMk/>
            <pc:sldMk cId="1494357318" sldId="263"/>
            <ac:spMk id="3" creationId="{8CCECAB9-1547-FC2C-F502-47E2B69DC966}"/>
          </ac:spMkLst>
        </pc:spChg>
      </pc:sldChg>
      <pc:sldChg chg="modSp">
        <pc:chgData name="Ilham Nur Pratama" userId="S::ilham.nur@office.ui.ac.id::516a4c74-4063-432c-b489-dfb1ca889df2" providerId="AD" clId="Web-{4C6C575B-C5B5-2633-E210-BB6790B7150B}" dt="2022-11-04T17:03:45.163" v="989" actId="20577"/>
        <pc:sldMkLst>
          <pc:docMk/>
          <pc:sldMk cId="833991277" sldId="274"/>
        </pc:sldMkLst>
        <pc:spChg chg="mod">
          <ac:chgData name="Ilham Nur Pratama" userId="S::ilham.nur@office.ui.ac.id::516a4c74-4063-432c-b489-dfb1ca889df2" providerId="AD" clId="Web-{4C6C575B-C5B5-2633-E210-BB6790B7150B}" dt="2022-11-04T17:03:45.163" v="989" actId="20577"/>
          <ac:spMkLst>
            <pc:docMk/>
            <pc:sldMk cId="833991277" sldId="274"/>
            <ac:spMk id="3" creationId="{6EF9E7C3-2679-1474-35F9-1E7E989230D8}"/>
          </ac:spMkLst>
        </pc:spChg>
      </pc:sldChg>
      <pc:sldChg chg="modSp">
        <pc:chgData name="Ilham Nur Pratama" userId="S::ilham.nur@office.ui.ac.id::516a4c74-4063-432c-b489-dfb1ca889df2" providerId="AD" clId="Web-{4C6C575B-C5B5-2633-E210-BB6790B7150B}" dt="2022-11-04T17:03:34.897" v="984" actId="20577"/>
        <pc:sldMkLst>
          <pc:docMk/>
          <pc:sldMk cId="894368714" sldId="275"/>
        </pc:sldMkLst>
        <pc:spChg chg="mod">
          <ac:chgData name="Ilham Nur Pratama" userId="S::ilham.nur@office.ui.ac.id::516a4c74-4063-432c-b489-dfb1ca889df2" providerId="AD" clId="Web-{4C6C575B-C5B5-2633-E210-BB6790B7150B}" dt="2022-11-04T17:03:34.897" v="984" actId="20577"/>
          <ac:spMkLst>
            <pc:docMk/>
            <pc:sldMk cId="894368714" sldId="275"/>
            <ac:spMk id="3" creationId="{37175B77-53D6-2C49-5ABE-E555F54BFA7F}"/>
          </ac:spMkLst>
        </pc:spChg>
      </pc:sldChg>
      <pc:sldChg chg="modSp">
        <pc:chgData name="Ilham Nur Pratama" userId="S::ilham.nur@office.ui.ac.id::516a4c74-4063-432c-b489-dfb1ca889df2" providerId="AD" clId="Web-{4C6C575B-C5B5-2633-E210-BB6790B7150B}" dt="2022-11-04T16:54:55.613" v="896"/>
        <pc:sldMkLst>
          <pc:docMk/>
          <pc:sldMk cId="2981359009" sldId="278"/>
        </pc:sldMkLst>
        <pc:spChg chg="mod">
          <ac:chgData name="Ilham Nur Pratama" userId="S::ilham.nur@office.ui.ac.id::516a4c74-4063-432c-b489-dfb1ca889df2" providerId="AD" clId="Web-{4C6C575B-C5B5-2633-E210-BB6790B7150B}" dt="2022-11-04T16:54:15.018" v="875" actId="20577"/>
          <ac:spMkLst>
            <pc:docMk/>
            <pc:sldMk cId="2981359009" sldId="278"/>
            <ac:spMk id="2" creationId="{86C9A3E9-450A-2766-75BA-2980EFF57B1B}"/>
          </ac:spMkLst>
        </pc:spChg>
        <pc:spChg chg="mod">
          <ac:chgData name="Ilham Nur Pratama" userId="S::ilham.nur@office.ui.ac.id::516a4c74-4063-432c-b489-dfb1ca889df2" providerId="AD" clId="Web-{4C6C575B-C5B5-2633-E210-BB6790B7150B}" dt="2022-11-04T16:54:27.893" v="881" actId="1076"/>
          <ac:spMkLst>
            <pc:docMk/>
            <pc:sldMk cId="2981359009" sldId="278"/>
            <ac:spMk id="11" creationId="{F73E2B37-9DA7-6C75-2B55-A4768188AE11}"/>
          </ac:spMkLst>
        </pc:spChg>
        <pc:spChg chg="mod">
          <ac:chgData name="Ilham Nur Pratama" userId="S::ilham.nur@office.ui.ac.id::516a4c74-4063-432c-b489-dfb1ca889df2" providerId="AD" clId="Web-{4C6C575B-C5B5-2633-E210-BB6790B7150B}" dt="2022-11-04T16:54:27.909" v="882" actId="1076"/>
          <ac:spMkLst>
            <pc:docMk/>
            <pc:sldMk cId="2981359009" sldId="278"/>
            <ac:spMk id="12" creationId="{FEAAD8E3-E8C6-8C3A-9F03-14DE6B050218}"/>
          </ac:spMkLst>
        </pc:spChg>
        <pc:spChg chg="mod">
          <ac:chgData name="Ilham Nur Pratama" userId="S::ilham.nur@office.ui.ac.id::516a4c74-4063-432c-b489-dfb1ca889df2" providerId="AD" clId="Web-{4C6C575B-C5B5-2633-E210-BB6790B7150B}" dt="2022-11-04T16:54:34.253" v="885" actId="1076"/>
          <ac:spMkLst>
            <pc:docMk/>
            <pc:sldMk cId="2981359009" sldId="278"/>
            <ac:spMk id="13" creationId="{16478356-3E13-6AAC-557B-58B2B35ABC11}"/>
          </ac:spMkLst>
        </pc:spChg>
        <pc:graphicFrameChg chg="mod modGraphic">
          <ac:chgData name="Ilham Nur Pratama" userId="S::ilham.nur@office.ui.ac.id::516a4c74-4063-432c-b489-dfb1ca889df2" providerId="AD" clId="Web-{4C6C575B-C5B5-2633-E210-BB6790B7150B}" dt="2022-11-04T16:54:55.613" v="896"/>
          <ac:graphicFrameMkLst>
            <pc:docMk/>
            <pc:sldMk cId="2981359009" sldId="278"/>
            <ac:graphicFrameMk id="14" creationId="{4F990139-6732-80D0-EB16-B67AC4D8E76D}"/>
          </ac:graphicFrameMkLst>
        </pc:graphicFrameChg>
        <pc:picChg chg="mod">
          <ac:chgData name="Ilham Nur Pratama" userId="S::ilham.nur@office.ui.ac.id::516a4c74-4063-432c-b489-dfb1ca889df2" providerId="AD" clId="Web-{4C6C575B-C5B5-2633-E210-BB6790B7150B}" dt="2022-11-04T16:54:27.831" v="878" actId="1076"/>
          <ac:picMkLst>
            <pc:docMk/>
            <pc:sldMk cId="2981359009" sldId="278"/>
            <ac:picMk id="6" creationId="{5D939F92-BE47-4B19-9A30-AD2ED1DE73A6}"/>
          </ac:picMkLst>
        </pc:picChg>
        <pc:picChg chg="mod">
          <ac:chgData name="Ilham Nur Pratama" userId="S::ilham.nur@office.ui.ac.id::516a4c74-4063-432c-b489-dfb1ca889df2" providerId="AD" clId="Web-{4C6C575B-C5B5-2633-E210-BB6790B7150B}" dt="2022-11-04T16:54:27.847" v="879" actId="1076"/>
          <ac:picMkLst>
            <pc:docMk/>
            <pc:sldMk cId="2981359009" sldId="278"/>
            <ac:picMk id="8" creationId="{304F0B88-7D2B-8B22-C4AD-A7CE504ABAA2}"/>
          </ac:picMkLst>
        </pc:picChg>
        <pc:picChg chg="mod">
          <ac:chgData name="Ilham Nur Pratama" userId="S::ilham.nur@office.ui.ac.id::516a4c74-4063-432c-b489-dfb1ca889df2" providerId="AD" clId="Web-{4C6C575B-C5B5-2633-E210-BB6790B7150B}" dt="2022-11-04T16:54:27.878" v="880" actId="1076"/>
          <ac:picMkLst>
            <pc:docMk/>
            <pc:sldMk cId="2981359009" sldId="278"/>
            <ac:picMk id="10" creationId="{AB64541E-2153-8F70-E430-9995EF209036}"/>
          </ac:picMkLst>
        </pc:picChg>
      </pc:sldChg>
      <pc:sldChg chg="modSp">
        <pc:chgData name="Ilham Nur Pratama" userId="S::ilham.nur@office.ui.ac.id::516a4c74-4063-432c-b489-dfb1ca889df2" providerId="AD" clId="Web-{4C6C575B-C5B5-2633-E210-BB6790B7150B}" dt="2022-11-04T17:17:31.786" v="1023"/>
        <pc:sldMkLst>
          <pc:docMk/>
          <pc:sldMk cId="4253309722" sldId="283"/>
        </pc:sldMkLst>
        <pc:graphicFrameChg chg="mod modGraphic">
          <ac:chgData name="Ilham Nur Pratama" userId="S::ilham.nur@office.ui.ac.id::516a4c74-4063-432c-b489-dfb1ca889df2" providerId="AD" clId="Web-{4C6C575B-C5B5-2633-E210-BB6790B7150B}" dt="2022-11-04T17:17:31.786" v="1023"/>
          <ac:graphicFrameMkLst>
            <pc:docMk/>
            <pc:sldMk cId="4253309722" sldId="283"/>
            <ac:graphicFrameMk id="2" creationId="{4955FFCF-10E6-B0CA-0038-ED0C73AC86BC}"/>
          </ac:graphicFrameMkLst>
        </pc:graphicFrameChg>
      </pc:sldChg>
      <pc:sldChg chg="modSp new mod modShow">
        <pc:chgData name="Ilham Nur Pratama" userId="S::ilham.nur@office.ui.ac.id::516a4c74-4063-432c-b489-dfb1ca889df2" providerId="AD" clId="Web-{4C6C575B-C5B5-2633-E210-BB6790B7150B}" dt="2022-11-04T16:32:23.788" v="306" actId="20577"/>
        <pc:sldMkLst>
          <pc:docMk/>
          <pc:sldMk cId="2254836311" sldId="286"/>
        </pc:sldMkLst>
        <pc:spChg chg="mod">
          <ac:chgData name="Ilham Nur Pratama" userId="S::ilham.nur@office.ui.ac.id::516a4c74-4063-432c-b489-dfb1ca889df2" providerId="AD" clId="Web-{4C6C575B-C5B5-2633-E210-BB6790B7150B}" dt="2022-11-04T16:06:02.073" v="19" actId="20577"/>
          <ac:spMkLst>
            <pc:docMk/>
            <pc:sldMk cId="2254836311" sldId="286"/>
            <ac:spMk id="2" creationId="{D7E3FDCE-F6C8-1E99-D609-1B6DCA84D0A3}"/>
          </ac:spMkLst>
        </pc:spChg>
        <pc:spChg chg="mod">
          <ac:chgData name="Ilham Nur Pratama" userId="S::ilham.nur@office.ui.ac.id::516a4c74-4063-432c-b489-dfb1ca889df2" providerId="AD" clId="Web-{4C6C575B-C5B5-2633-E210-BB6790B7150B}" dt="2022-11-04T16:32:23.788" v="306" actId="20577"/>
          <ac:spMkLst>
            <pc:docMk/>
            <pc:sldMk cId="2254836311" sldId="286"/>
            <ac:spMk id="3" creationId="{F9397CA7-6BB0-76DF-0A23-4878E8E652B1}"/>
          </ac:spMkLst>
        </pc:spChg>
      </pc:sldChg>
      <pc:sldChg chg="addSp modSp new mod setBg modShow">
        <pc:chgData name="Ilham Nur Pratama" userId="S::ilham.nur@office.ui.ac.id::516a4c74-4063-432c-b489-dfb1ca889df2" providerId="AD" clId="Web-{4C6C575B-C5B5-2633-E210-BB6790B7150B}" dt="2022-11-04T16:58:51.106" v="915" actId="20577"/>
        <pc:sldMkLst>
          <pc:docMk/>
          <pc:sldMk cId="1982500105" sldId="287"/>
        </pc:sldMkLst>
        <pc:spChg chg="mod">
          <ac:chgData name="Ilham Nur Pratama" userId="S::ilham.nur@office.ui.ac.id::516a4c74-4063-432c-b489-dfb1ca889df2" providerId="AD" clId="Web-{4C6C575B-C5B5-2633-E210-BB6790B7150B}" dt="2022-11-04T16:58:20.136" v="902"/>
          <ac:spMkLst>
            <pc:docMk/>
            <pc:sldMk cId="1982500105" sldId="287"/>
            <ac:spMk id="2" creationId="{38F54A48-E557-4D9C-A2E3-2165CE28E427}"/>
          </ac:spMkLst>
        </pc:spChg>
        <pc:spChg chg="mod">
          <ac:chgData name="Ilham Nur Pratama" userId="S::ilham.nur@office.ui.ac.id::516a4c74-4063-432c-b489-dfb1ca889df2" providerId="AD" clId="Web-{4C6C575B-C5B5-2633-E210-BB6790B7150B}" dt="2022-11-04T16:58:20.136" v="902"/>
          <ac:spMkLst>
            <pc:docMk/>
            <pc:sldMk cId="1982500105" sldId="287"/>
            <ac:spMk id="3" creationId="{25101FEE-217F-3771-6A81-25A5F7B2B35F}"/>
          </ac:spMkLst>
        </pc:spChg>
        <pc:spChg chg="mod">
          <ac:chgData name="Ilham Nur Pratama" userId="S::ilham.nur@office.ui.ac.id::516a4c74-4063-432c-b489-dfb1ca889df2" providerId="AD" clId="Web-{4C6C575B-C5B5-2633-E210-BB6790B7150B}" dt="2022-11-04T16:58:20.136" v="902"/>
          <ac:spMkLst>
            <pc:docMk/>
            <pc:sldMk cId="1982500105" sldId="287"/>
            <ac:spMk id="4" creationId="{1126A6B7-F5B5-5BDD-7ABC-31D5C6F1AB28}"/>
          </ac:spMkLst>
        </pc:spChg>
        <pc:spChg chg="add mod">
          <ac:chgData name="Ilham Nur Pratama" userId="S::ilham.nur@office.ui.ac.id::516a4c74-4063-432c-b489-dfb1ca889df2" providerId="AD" clId="Web-{4C6C575B-C5B5-2633-E210-BB6790B7150B}" dt="2022-11-04T16:58:51.106" v="915" actId="20577"/>
          <ac:spMkLst>
            <pc:docMk/>
            <pc:sldMk cId="1982500105" sldId="287"/>
            <ac:spMk id="7" creationId="{A8A67908-2853-B669-C730-48A1760241CE}"/>
          </ac:spMkLst>
        </pc:spChg>
        <pc:spChg chg="add">
          <ac:chgData name="Ilham Nur Pratama" userId="S::ilham.nur@office.ui.ac.id::516a4c74-4063-432c-b489-dfb1ca889df2" providerId="AD" clId="Web-{4C6C575B-C5B5-2633-E210-BB6790B7150B}" dt="2022-11-04T16:58:20.136" v="902"/>
          <ac:spMkLst>
            <pc:docMk/>
            <pc:sldMk cId="1982500105" sldId="287"/>
            <ac:spMk id="10" creationId="{E9271C28-7496-4447-8541-7B39F5E9480A}"/>
          </ac:spMkLst>
        </pc:spChg>
        <pc:picChg chg="add mod ord">
          <ac:chgData name="Ilham Nur Pratama" userId="S::ilham.nur@office.ui.ac.id::516a4c74-4063-432c-b489-dfb1ca889df2" providerId="AD" clId="Web-{4C6C575B-C5B5-2633-E210-BB6790B7150B}" dt="2022-11-04T16:58:20.136" v="902"/>
          <ac:picMkLst>
            <pc:docMk/>
            <pc:sldMk cId="1982500105" sldId="287"/>
            <ac:picMk id="5" creationId="{F8B95073-B552-0971-CEB9-B17ECC43B7A3}"/>
          </ac:picMkLst>
        </pc:picChg>
      </pc:sldChg>
      <pc:sldChg chg="addSp delSp modSp new mod setBg modShow">
        <pc:chgData name="Ilham Nur Pratama" userId="S::ilham.nur@office.ui.ac.id::516a4c74-4063-432c-b489-dfb1ca889df2" providerId="AD" clId="Web-{4C6C575B-C5B5-2633-E210-BB6790B7150B}" dt="2022-11-04T16:58:41.433" v="904"/>
        <pc:sldMkLst>
          <pc:docMk/>
          <pc:sldMk cId="395689390" sldId="288"/>
        </pc:sldMkLst>
        <pc:spChg chg="mod">
          <ac:chgData name="Ilham Nur Pratama" userId="S::ilham.nur@office.ui.ac.id::516a4c74-4063-432c-b489-dfb1ca889df2" providerId="AD" clId="Web-{4C6C575B-C5B5-2633-E210-BB6790B7150B}" dt="2022-11-04T16:50:55.495" v="746"/>
          <ac:spMkLst>
            <pc:docMk/>
            <pc:sldMk cId="395689390" sldId="288"/>
            <ac:spMk id="2" creationId="{0188F5DB-1368-6F50-B45C-2E90B3AC076A}"/>
          </ac:spMkLst>
        </pc:spChg>
        <pc:spChg chg="mod">
          <ac:chgData name="Ilham Nur Pratama" userId="S::ilham.nur@office.ui.ac.id::516a4c74-4063-432c-b489-dfb1ca889df2" providerId="AD" clId="Web-{4C6C575B-C5B5-2633-E210-BB6790B7150B}" dt="2022-11-04T16:52:47.984" v="792" actId="20577"/>
          <ac:spMkLst>
            <pc:docMk/>
            <pc:sldMk cId="395689390" sldId="288"/>
            <ac:spMk id="3" creationId="{68B411DD-BBC7-7558-96C3-71AF332DCF2F}"/>
          </ac:spMkLst>
        </pc:spChg>
        <pc:spChg chg="mod ord">
          <ac:chgData name="Ilham Nur Pratama" userId="S::ilham.nur@office.ui.ac.id::516a4c74-4063-432c-b489-dfb1ca889df2" providerId="AD" clId="Web-{4C6C575B-C5B5-2633-E210-BB6790B7150B}" dt="2022-11-04T16:50:55.495" v="746"/>
          <ac:spMkLst>
            <pc:docMk/>
            <pc:sldMk cId="395689390" sldId="288"/>
            <ac:spMk id="4" creationId="{5EA8AB84-07BE-3101-C1B3-20C87B459E78}"/>
          </ac:spMkLst>
        </pc:spChg>
        <pc:spChg chg="add del">
          <ac:chgData name="Ilham Nur Pratama" userId="S::ilham.nur@office.ui.ac.id::516a4c74-4063-432c-b489-dfb1ca889df2" providerId="AD" clId="Web-{4C6C575B-C5B5-2633-E210-BB6790B7150B}" dt="2022-11-04T16:58:41.433" v="904"/>
          <ac:spMkLst>
            <pc:docMk/>
            <pc:sldMk cId="395689390" sldId="288"/>
            <ac:spMk id="7" creationId="{A4DFF758-1188-5AE1-75BD-D91C71CD9B0D}"/>
          </ac:spMkLst>
        </pc:spChg>
        <pc:spChg chg="add">
          <ac:chgData name="Ilham Nur Pratama" userId="S::ilham.nur@office.ui.ac.id::516a4c74-4063-432c-b489-dfb1ca889df2" providerId="AD" clId="Web-{4C6C575B-C5B5-2633-E210-BB6790B7150B}" dt="2022-11-04T16:50:55.495" v="746"/>
          <ac:spMkLst>
            <pc:docMk/>
            <pc:sldMk cId="395689390" sldId="288"/>
            <ac:spMk id="10" creationId="{B086532B-5A3E-44A5-A0C2-22A0DB316C40}"/>
          </ac:spMkLst>
        </pc:spChg>
        <pc:picChg chg="add mod">
          <ac:chgData name="Ilham Nur Pratama" userId="S::ilham.nur@office.ui.ac.id::516a4c74-4063-432c-b489-dfb1ca889df2" providerId="AD" clId="Web-{4C6C575B-C5B5-2633-E210-BB6790B7150B}" dt="2022-11-04T16:50:55.495" v="746"/>
          <ac:picMkLst>
            <pc:docMk/>
            <pc:sldMk cId="395689390" sldId="288"/>
            <ac:picMk id="5" creationId="{25FE78B9-510A-4AA0-F88B-0EC147BF47E4}"/>
          </ac:picMkLst>
        </pc:picChg>
      </pc:sldChg>
      <pc:sldChg chg="modSp new mod modShow">
        <pc:chgData name="Ilham Nur Pratama" userId="S::ilham.nur@office.ui.ac.id::516a4c74-4063-432c-b489-dfb1ca889df2" providerId="AD" clId="Web-{4C6C575B-C5B5-2633-E210-BB6790B7150B}" dt="2022-11-04T16:06:54.887" v="96"/>
        <pc:sldMkLst>
          <pc:docMk/>
          <pc:sldMk cId="2220487528" sldId="289"/>
        </pc:sldMkLst>
        <pc:spChg chg="mod">
          <ac:chgData name="Ilham Nur Pratama" userId="S::ilham.nur@office.ui.ac.id::516a4c74-4063-432c-b489-dfb1ca889df2" providerId="AD" clId="Web-{4C6C575B-C5B5-2633-E210-BB6790B7150B}" dt="2022-11-04T16:06:39.059" v="76" actId="20577"/>
          <ac:spMkLst>
            <pc:docMk/>
            <pc:sldMk cId="2220487528" sldId="289"/>
            <ac:spMk id="2" creationId="{624D66A8-465D-369B-A843-81F9238C3B02}"/>
          </ac:spMkLst>
        </pc:spChg>
      </pc:sldChg>
      <pc:sldChg chg="modSp new mod modShow">
        <pc:chgData name="Ilham Nur Pratama" userId="S::ilham.nur@office.ui.ac.id::516a4c74-4063-432c-b489-dfb1ca889df2" providerId="AD" clId="Web-{4C6C575B-C5B5-2633-E210-BB6790B7150B}" dt="2022-11-04T16:06:54.919" v="97"/>
        <pc:sldMkLst>
          <pc:docMk/>
          <pc:sldMk cId="677573142" sldId="290"/>
        </pc:sldMkLst>
        <pc:spChg chg="mod">
          <ac:chgData name="Ilham Nur Pratama" userId="S::ilham.nur@office.ui.ac.id::516a4c74-4063-432c-b489-dfb1ca889df2" providerId="AD" clId="Web-{4C6C575B-C5B5-2633-E210-BB6790B7150B}" dt="2022-11-04T16:06:47.184" v="93" actId="20577"/>
          <ac:spMkLst>
            <pc:docMk/>
            <pc:sldMk cId="677573142" sldId="290"/>
            <ac:spMk id="2" creationId="{CCAD4076-CC7C-1759-F8DE-FC8D0FBA7080}"/>
          </ac:spMkLst>
        </pc:spChg>
      </pc:sldChg>
      <pc:sldChg chg="addSp delSp modSp add mod ord replId modShow">
        <pc:chgData name="Ilham Nur Pratama" userId="S::ilham.nur@office.ui.ac.id::516a4c74-4063-432c-b489-dfb1ca889df2" providerId="AD" clId="Web-{4C6C575B-C5B5-2633-E210-BB6790B7150B}" dt="2022-11-04T16:24:52.112" v="250" actId="1076"/>
        <pc:sldMkLst>
          <pc:docMk/>
          <pc:sldMk cId="2267358858" sldId="291"/>
        </pc:sldMkLst>
        <pc:spChg chg="mod">
          <ac:chgData name="Ilham Nur Pratama" userId="S::ilham.nur@office.ui.ac.id::516a4c74-4063-432c-b489-dfb1ca889df2" providerId="AD" clId="Web-{4C6C575B-C5B5-2633-E210-BB6790B7150B}" dt="2022-11-04T16:24:49.425" v="249" actId="1076"/>
          <ac:spMkLst>
            <pc:docMk/>
            <pc:sldMk cId="2267358858" sldId="291"/>
            <ac:spMk id="5" creationId="{01CC57D7-BDF0-168C-7651-B93FDF0545ED}"/>
          </ac:spMkLst>
        </pc:spChg>
        <pc:spChg chg="mod">
          <ac:chgData name="Ilham Nur Pratama" userId="S::ilham.nur@office.ui.ac.id::516a4c74-4063-432c-b489-dfb1ca889df2" providerId="AD" clId="Web-{4C6C575B-C5B5-2633-E210-BB6790B7150B}" dt="2022-11-04T16:24:46.925" v="248" actId="1076"/>
          <ac:spMkLst>
            <pc:docMk/>
            <pc:sldMk cId="2267358858" sldId="291"/>
            <ac:spMk id="7" creationId="{9DEED0D6-40A6-C4C1-B6DF-1EED4D8C1635}"/>
          </ac:spMkLst>
        </pc:spChg>
        <pc:graphicFrameChg chg="del">
          <ac:chgData name="Ilham Nur Pratama" userId="S::ilham.nur@office.ui.ac.id::516a4c74-4063-432c-b489-dfb1ca889df2" providerId="AD" clId="Web-{4C6C575B-C5B5-2633-E210-BB6790B7150B}" dt="2022-11-04T16:23:54.251" v="222"/>
          <ac:graphicFrameMkLst>
            <pc:docMk/>
            <pc:sldMk cId="2267358858" sldId="291"/>
            <ac:graphicFrameMk id="3" creationId="{14C91490-8E11-57C0-CE22-DEC5FBA9F83A}"/>
          </ac:graphicFrameMkLst>
        </pc:graphicFrameChg>
        <pc:picChg chg="add mod">
          <ac:chgData name="Ilham Nur Pratama" userId="S::ilham.nur@office.ui.ac.id::516a4c74-4063-432c-b489-dfb1ca889df2" providerId="AD" clId="Web-{4C6C575B-C5B5-2633-E210-BB6790B7150B}" dt="2022-11-04T16:24:52.112" v="250" actId="1076"/>
          <ac:picMkLst>
            <pc:docMk/>
            <pc:sldMk cId="2267358858" sldId="291"/>
            <ac:picMk id="6" creationId="{E3FCEF03-5901-B9BC-1AFD-4F2647C8B0F1}"/>
          </ac:picMkLst>
        </pc:picChg>
      </pc:sldChg>
      <pc:sldChg chg="modSp new mod modShow">
        <pc:chgData name="Ilham Nur Pratama" userId="S::ilham.nur@office.ui.ac.id::516a4c74-4063-432c-b489-dfb1ca889df2" providerId="AD" clId="Web-{4C6C575B-C5B5-2633-E210-BB6790B7150B}" dt="2022-11-04T16:35:26.182" v="539"/>
        <pc:sldMkLst>
          <pc:docMk/>
          <pc:sldMk cId="685599923" sldId="292"/>
        </pc:sldMkLst>
        <pc:spChg chg="mod">
          <ac:chgData name="Ilham Nur Pratama" userId="S::ilham.nur@office.ui.ac.id::516a4c74-4063-432c-b489-dfb1ca889df2" providerId="AD" clId="Web-{4C6C575B-C5B5-2633-E210-BB6790B7150B}" dt="2022-11-04T16:32:46.801" v="340" actId="20577"/>
          <ac:spMkLst>
            <pc:docMk/>
            <pc:sldMk cId="685599923" sldId="292"/>
            <ac:spMk id="2" creationId="{44624FA5-117C-CA73-1845-F167C7EAB8B0}"/>
          </ac:spMkLst>
        </pc:spChg>
        <pc:spChg chg="mod">
          <ac:chgData name="Ilham Nur Pratama" userId="S::ilham.nur@office.ui.ac.id::516a4c74-4063-432c-b489-dfb1ca889df2" providerId="AD" clId="Web-{4C6C575B-C5B5-2633-E210-BB6790B7150B}" dt="2022-11-04T16:35:21.525" v="538" actId="20577"/>
          <ac:spMkLst>
            <pc:docMk/>
            <pc:sldMk cId="685599923" sldId="292"/>
            <ac:spMk id="3" creationId="{479A4F8F-3E16-B5C4-A902-8B541E639537}"/>
          </ac:spMkLst>
        </pc:spChg>
      </pc:sldChg>
    </pc:docChg>
  </pc:docChgLst>
  <pc:docChgLst>
    <pc:chgData name="Ilham Nur Pratama" userId="S::ilham.nur@office.ui.ac.id::516a4c74-4063-432c-b489-dfb1ca889df2" providerId="AD" clId="Web-{671CF67F-B70C-94D9-FE19-BA025E6976A2}"/>
    <pc:docChg chg="modSld">
      <pc:chgData name="Ilham Nur Pratama" userId="S::ilham.nur@office.ui.ac.id::516a4c74-4063-432c-b489-dfb1ca889df2" providerId="AD" clId="Web-{671CF67F-B70C-94D9-FE19-BA025E6976A2}" dt="2022-11-04T18:10:14.356" v="1128" actId="20577"/>
      <pc:docMkLst>
        <pc:docMk/>
      </pc:docMkLst>
      <pc:sldChg chg="modSp">
        <pc:chgData name="Ilham Nur Pratama" userId="S::ilham.nur@office.ui.ac.id::516a4c74-4063-432c-b489-dfb1ca889df2" providerId="AD" clId="Web-{671CF67F-B70C-94D9-FE19-BA025E6976A2}" dt="2022-11-04T17:29:04.890" v="202" actId="20577"/>
        <pc:sldMkLst>
          <pc:docMk/>
          <pc:sldMk cId="1494357318" sldId="263"/>
        </pc:sldMkLst>
        <pc:spChg chg="mod">
          <ac:chgData name="Ilham Nur Pratama" userId="S::ilham.nur@office.ui.ac.id::516a4c74-4063-432c-b489-dfb1ca889df2" providerId="AD" clId="Web-{671CF67F-B70C-94D9-FE19-BA025E6976A2}" dt="2022-11-04T17:29:04.890" v="202" actId="20577"/>
          <ac:spMkLst>
            <pc:docMk/>
            <pc:sldMk cId="1494357318" sldId="263"/>
            <ac:spMk id="3" creationId="{8CCECAB9-1547-FC2C-F502-47E2B69DC966}"/>
          </ac:spMkLst>
        </pc:spChg>
      </pc:sldChg>
      <pc:sldChg chg="modSp">
        <pc:chgData name="Ilham Nur Pratama" userId="S::ilham.nur@office.ui.ac.id::516a4c74-4063-432c-b489-dfb1ca889df2" providerId="AD" clId="Web-{671CF67F-B70C-94D9-FE19-BA025E6976A2}" dt="2022-11-04T17:46:29.399" v="357" actId="20577"/>
        <pc:sldMkLst>
          <pc:docMk/>
          <pc:sldMk cId="2731260353" sldId="272"/>
        </pc:sldMkLst>
        <pc:spChg chg="mod">
          <ac:chgData name="Ilham Nur Pratama" userId="S::ilham.nur@office.ui.ac.id::516a4c74-4063-432c-b489-dfb1ca889df2" providerId="AD" clId="Web-{671CF67F-B70C-94D9-FE19-BA025E6976A2}" dt="2022-11-04T17:46:29.399" v="357" actId="20577"/>
          <ac:spMkLst>
            <pc:docMk/>
            <pc:sldMk cId="2731260353" sldId="272"/>
            <ac:spMk id="3" creationId="{BE0B2242-757C-43D5-4592-526DE38C0919}"/>
          </ac:spMkLst>
        </pc:spChg>
      </pc:sldChg>
      <pc:sldChg chg="modSp">
        <pc:chgData name="Ilham Nur Pratama" userId="S::ilham.nur@office.ui.ac.id::516a4c74-4063-432c-b489-dfb1ca889df2" providerId="AD" clId="Web-{671CF67F-B70C-94D9-FE19-BA025E6976A2}" dt="2022-11-04T17:51:43.425" v="602" actId="20577"/>
        <pc:sldMkLst>
          <pc:docMk/>
          <pc:sldMk cId="833991277" sldId="274"/>
        </pc:sldMkLst>
        <pc:spChg chg="mod">
          <ac:chgData name="Ilham Nur Pratama" userId="S::ilham.nur@office.ui.ac.id::516a4c74-4063-432c-b489-dfb1ca889df2" providerId="AD" clId="Web-{671CF67F-B70C-94D9-FE19-BA025E6976A2}" dt="2022-11-04T17:51:43.425" v="602" actId="20577"/>
          <ac:spMkLst>
            <pc:docMk/>
            <pc:sldMk cId="833991277" sldId="274"/>
            <ac:spMk id="3" creationId="{6EF9E7C3-2679-1474-35F9-1E7E989230D8}"/>
          </ac:spMkLst>
        </pc:spChg>
      </pc:sldChg>
      <pc:sldChg chg="modSp">
        <pc:chgData name="Ilham Nur Pratama" userId="S::ilham.nur@office.ui.ac.id::516a4c74-4063-432c-b489-dfb1ca889df2" providerId="AD" clId="Web-{671CF67F-B70C-94D9-FE19-BA025E6976A2}" dt="2022-11-04T18:10:14.356" v="1128" actId="20577"/>
        <pc:sldMkLst>
          <pc:docMk/>
          <pc:sldMk cId="894368714" sldId="275"/>
        </pc:sldMkLst>
        <pc:spChg chg="mod">
          <ac:chgData name="Ilham Nur Pratama" userId="S::ilham.nur@office.ui.ac.id::516a4c74-4063-432c-b489-dfb1ca889df2" providerId="AD" clId="Web-{671CF67F-B70C-94D9-FE19-BA025E6976A2}" dt="2022-11-04T18:10:14.356" v="1128" actId="20577"/>
          <ac:spMkLst>
            <pc:docMk/>
            <pc:sldMk cId="894368714" sldId="275"/>
            <ac:spMk id="3" creationId="{37175B77-53D6-2C49-5ABE-E555F54BFA7F}"/>
          </ac:spMkLst>
        </pc:spChg>
      </pc:sldChg>
      <pc:sldChg chg="modSp">
        <pc:chgData name="Ilham Nur Pratama" userId="S::ilham.nur@office.ui.ac.id::516a4c74-4063-432c-b489-dfb1ca889df2" providerId="AD" clId="Web-{671CF67F-B70C-94D9-FE19-BA025E6976A2}" dt="2022-11-04T17:43:07.126" v="353"/>
        <pc:sldMkLst>
          <pc:docMk/>
          <pc:sldMk cId="4253309722" sldId="283"/>
        </pc:sldMkLst>
        <pc:graphicFrameChg chg="mod modGraphic">
          <ac:chgData name="Ilham Nur Pratama" userId="S::ilham.nur@office.ui.ac.id::516a4c74-4063-432c-b489-dfb1ca889df2" providerId="AD" clId="Web-{671CF67F-B70C-94D9-FE19-BA025E6976A2}" dt="2022-11-04T17:43:07.126" v="353"/>
          <ac:graphicFrameMkLst>
            <pc:docMk/>
            <pc:sldMk cId="4253309722" sldId="283"/>
            <ac:graphicFrameMk id="2" creationId="{4955FFCF-10E6-B0CA-0038-ED0C73AC86BC}"/>
          </ac:graphicFrameMkLst>
        </pc:graphicFrameChg>
      </pc:sldChg>
      <pc:sldChg chg="modSp">
        <pc:chgData name="Ilham Nur Pratama" userId="S::ilham.nur@office.ui.ac.id::516a4c74-4063-432c-b489-dfb1ca889df2" providerId="AD" clId="Web-{671CF67F-B70C-94D9-FE19-BA025E6976A2}" dt="2022-11-04T17:36:47.504" v="313" actId="20577"/>
        <pc:sldMkLst>
          <pc:docMk/>
          <pc:sldMk cId="2220487528" sldId="289"/>
        </pc:sldMkLst>
        <pc:spChg chg="mod">
          <ac:chgData name="Ilham Nur Pratama" userId="S::ilham.nur@office.ui.ac.id::516a4c74-4063-432c-b489-dfb1ca889df2" providerId="AD" clId="Web-{671CF67F-B70C-94D9-FE19-BA025E6976A2}" dt="2022-11-04T17:36:47.504" v="313" actId="20577"/>
          <ac:spMkLst>
            <pc:docMk/>
            <pc:sldMk cId="2220487528" sldId="289"/>
            <ac:spMk id="3" creationId="{226647E9-E1BA-C2DC-A4C3-F3607D001411}"/>
          </ac:spMkLst>
        </pc:spChg>
      </pc:sldChg>
      <pc:sldChg chg="modSp">
        <pc:chgData name="Ilham Nur Pratama" userId="S::ilham.nur@office.ui.ac.id::516a4c74-4063-432c-b489-dfb1ca889df2" providerId="AD" clId="Web-{671CF67F-B70C-94D9-FE19-BA025E6976A2}" dt="2022-11-04T17:59:12.518" v="1125" actId="20577"/>
        <pc:sldMkLst>
          <pc:docMk/>
          <pc:sldMk cId="677573142" sldId="290"/>
        </pc:sldMkLst>
        <pc:spChg chg="mod">
          <ac:chgData name="Ilham Nur Pratama" userId="S::ilham.nur@office.ui.ac.id::516a4c74-4063-432c-b489-dfb1ca889df2" providerId="AD" clId="Web-{671CF67F-B70C-94D9-FE19-BA025E6976A2}" dt="2022-11-04T17:51:53.847" v="612" actId="20577"/>
          <ac:spMkLst>
            <pc:docMk/>
            <pc:sldMk cId="677573142" sldId="290"/>
            <ac:spMk id="2" creationId="{CCAD4076-CC7C-1759-F8DE-FC8D0FBA7080}"/>
          </ac:spMkLst>
        </pc:spChg>
        <pc:spChg chg="mod">
          <ac:chgData name="Ilham Nur Pratama" userId="S::ilham.nur@office.ui.ac.id::516a4c74-4063-432c-b489-dfb1ca889df2" providerId="AD" clId="Web-{671CF67F-B70C-94D9-FE19-BA025E6976A2}" dt="2022-11-04T17:59:12.518" v="1125" actId="20577"/>
          <ac:spMkLst>
            <pc:docMk/>
            <pc:sldMk cId="677573142" sldId="290"/>
            <ac:spMk id="3" creationId="{11F8CFCD-47C3-740A-70D3-33EBECACE26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ilham\Downloads\DataWellingtone202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Performa Proyek Berdasarkan Daerah</a:t>
            </a:r>
          </a:p>
        </c:rich>
      </c:tx>
      <c:layout>
        <c:manualLayout>
          <c:xMode val="edge"/>
          <c:yMode val="edge"/>
          <c:x val="0.21142609824713265"/>
          <c:y val="2.390998549398124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Sheet1!$A$3</c:f>
              <c:strCache>
                <c:ptCount val="1"/>
                <c:pt idx="0">
                  <c:v>Biaya sesuai</c:v>
                </c:pt>
              </c:strCache>
            </c:strRef>
          </c:tx>
          <c:spPr>
            <a:solidFill>
              <a:schemeClr val="accent2"/>
            </a:solidFill>
            <a:ln>
              <a:noFill/>
            </a:ln>
            <a:effectLst/>
          </c:spPr>
          <c:invertIfNegative val="0"/>
          <c:cat>
            <c:strRef>
              <c:f>Sheet1!$B$1:$J$1</c:f>
              <c:strCache>
                <c:ptCount val="9"/>
                <c:pt idx="0">
                  <c:v>Dunia</c:v>
                </c:pt>
                <c:pt idx="1">
                  <c:v>Amerika Utara</c:v>
                </c:pt>
                <c:pt idx="2">
                  <c:v>Amerika latin</c:v>
                </c:pt>
                <c:pt idx="3">
                  <c:v>Eropa</c:v>
                </c:pt>
                <c:pt idx="4">
                  <c:v>MENA</c:v>
                </c:pt>
                <c:pt idx="5">
                  <c:v>Afrika</c:v>
                </c:pt>
                <c:pt idx="6">
                  <c:v>China</c:v>
                </c:pt>
                <c:pt idx="7">
                  <c:v>Asia Tenggara</c:v>
                </c:pt>
                <c:pt idx="8">
                  <c:v>Asia Pasifik</c:v>
                </c:pt>
              </c:strCache>
            </c:strRef>
          </c:cat>
          <c:val>
            <c:numRef>
              <c:f>Sheet1!$B$3:$J$3</c:f>
              <c:numCache>
                <c:formatCode>0%</c:formatCode>
                <c:ptCount val="9"/>
                <c:pt idx="0">
                  <c:v>0.62</c:v>
                </c:pt>
                <c:pt idx="1">
                  <c:v>0.62</c:v>
                </c:pt>
                <c:pt idx="2">
                  <c:v>0.63</c:v>
                </c:pt>
                <c:pt idx="3">
                  <c:v>0.56999999999999995</c:v>
                </c:pt>
                <c:pt idx="4">
                  <c:v>0.61</c:v>
                </c:pt>
                <c:pt idx="5">
                  <c:v>0.62</c:v>
                </c:pt>
                <c:pt idx="6">
                  <c:v>0.66</c:v>
                </c:pt>
                <c:pt idx="7">
                  <c:v>0.65</c:v>
                </c:pt>
                <c:pt idx="8">
                  <c:v>0.63</c:v>
                </c:pt>
              </c:numCache>
            </c:numRef>
          </c:val>
          <c:extLst>
            <c:ext xmlns:c16="http://schemas.microsoft.com/office/drawing/2014/chart" uri="{C3380CC4-5D6E-409C-BE32-E72D297353CC}">
              <c16:uniqueId val="{00000000-CA29-41D5-9558-85C9CC0DC981}"/>
            </c:ext>
          </c:extLst>
        </c:ser>
        <c:ser>
          <c:idx val="2"/>
          <c:order val="2"/>
          <c:tx>
            <c:strRef>
              <c:f>Sheet1!$A$4</c:f>
              <c:strCache>
                <c:ptCount val="1"/>
                <c:pt idx="0">
                  <c:v>Tepat waktu</c:v>
                </c:pt>
              </c:strCache>
            </c:strRef>
          </c:tx>
          <c:spPr>
            <a:solidFill>
              <a:schemeClr val="accent3"/>
            </a:solidFill>
            <a:ln>
              <a:noFill/>
            </a:ln>
            <a:effectLst/>
          </c:spPr>
          <c:invertIfNegative val="0"/>
          <c:dLbls>
            <c:dLbl>
              <c:idx val="0"/>
              <c:layout>
                <c:manualLayout>
                  <c:x val="0"/>
                  <c:y val="-7.40740740740740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A29-41D5-9558-85C9CC0DC981}"/>
                </c:ext>
              </c:extLst>
            </c:dLbl>
            <c:dLbl>
              <c:idx val="1"/>
              <c:layout>
                <c:manualLayout>
                  <c:x val="3.0485476300106274E-2"/>
                  <c:y val="-6.48148148148148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A29-41D5-9558-85C9CC0DC981}"/>
                </c:ext>
              </c:extLst>
            </c:dLbl>
            <c:dLbl>
              <c:idx val="2"/>
              <c:layout>
                <c:manualLayout>
                  <c:x val="3.6028290172852868E-2"/>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A29-41D5-9558-85C9CC0DC981}"/>
                </c:ext>
              </c:extLst>
            </c:dLbl>
            <c:dLbl>
              <c:idx val="3"/>
              <c:layout>
                <c:manualLayout>
                  <c:x val="3.0485476300106274E-2"/>
                  <c:y val="-7.8703703703703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A29-41D5-9558-85C9CC0DC981}"/>
                </c:ext>
              </c:extLst>
            </c:dLbl>
            <c:dLbl>
              <c:idx val="4"/>
              <c:layout>
                <c:manualLayout>
                  <c:x val="3.3256883236479573E-2"/>
                  <c:y val="-9.72222222222222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A29-41D5-9558-85C9CC0DC981}"/>
                </c:ext>
              </c:extLst>
            </c:dLbl>
            <c:dLbl>
              <c:idx val="5"/>
              <c:layout>
                <c:manualLayout>
                  <c:x val="2.494266242735968E-2"/>
                  <c:y val="-3.24074074074074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CA29-41D5-9558-85C9CC0DC981}"/>
                </c:ext>
              </c:extLst>
            </c:dLbl>
            <c:dLbl>
              <c:idx val="6"/>
              <c:layout>
                <c:manualLayout>
                  <c:x val="3.3256883236479573E-2"/>
                  <c:y val="-3.24074074074074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A29-41D5-9558-85C9CC0DC981}"/>
                </c:ext>
              </c:extLst>
            </c:dLbl>
            <c:dLbl>
              <c:idx val="7"/>
              <c:layout>
                <c:manualLayout>
                  <c:x val="3.3256883236479573E-2"/>
                  <c:y val="-2.77777777777777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CA29-41D5-9558-85C9CC0DC981}"/>
                </c:ext>
              </c:extLst>
            </c:dLbl>
            <c:dLbl>
              <c:idx val="8"/>
              <c:layout>
                <c:manualLayout>
                  <c:x val="4.1571104045599466E-2"/>
                  <c:y val="-9.259259259259281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CA29-41D5-9558-85C9CC0DC98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Dunia</c:v>
                </c:pt>
                <c:pt idx="1">
                  <c:v>Amerika Utara</c:v>
                </c:pt>
                <c:pt idx="2">
                  <c:v>Amerika latin</c:v>
                </c:pt>
                <c:pt idx="3">
                  <c:v>Eropa</c:v>
                </c:pt>
                <c:pt idx="4">
                  <c:v>MENA</c:v>
                </c:pt>
                <c:pt idx="5">
                  <c:v>Afrika</c:v>
                </c:pt>
                <c:pt idx="6">
                  <c:v>China</c:v>
                </c:pt>
                <c:pt idx="7">
                  <c:v>Asia Tenggara</c:v>
                </c:pt>
                <c:pt idx="8">
                  <c:v>Asia Pasifik</c:v>
                </c:pt>
              </c:strCache>
            </c:strRef>
          </c:cat>
          <c:val>
            <c:numRef>
              <c:f>Sheet1!$B$4:$J$4</c:f>
              <c:numCache>
                <c:formatCode>0%</c:formatCode>
                <c:ptCount val="9"/>
                <c:pt idx="0">
                  <c:v>0.55000000000000004</c:v>
                </c:pt>
                <c:pt idx="1">
                  <c:v>0.56000000000000005</c:v>
                </c:pt>
                <c:pt idx="2">
                  <c:v>0.53</c:v>
                </c:pt>
                <c:pt idx="3">
                  <c:v>0.5</c:v>
                </c:pt>
                <c:pt idx="4">
                  <c:v>0.51</c:v>
                </c:pt>
                <c:pt idx="5">
                  <c:v>0.52</c:v>
                </c:pt>
                <c:pt idx="6">
                  <c:v>0.63</c:v>
                </c:pt>
                <c:pt idx="7">
                  <c:v>0.6</c:v>
                </c:pt>
                <c:pt idx="8">
                  <c:v>0.57999999999999996</c:v>
                </c:pt>
              </c:numCache>
            </c:numRef>
          </c:val>
          <c:extLst>
            <c:ext xmlns:c16="http://schemas.microsoft.com/office/drawing/2014/chart" uri="{C3380CC4-5D6E-409C-BE32-E72D297353CC}">
              <c16:uniqueId val="{0000000A-CA29-41D5-9558-85C9CC0DC981}"/>
            </c:ext>
          </c:extLst>
        </c:ser>
        <c:ser>
          <c:idx val="3"/>
          <c:order val="3"/>
          <c:tx>
            <c:strRef>
              <c:f>Sheet1!$A$5</c:f>
              <c:strCache>
                <c:ptCount val="1"/>
                <c:pt idx="0">
                  <c:v>Biaya bias</c:v>
                </c:pt>
              </c:strCache>
            </c:strRef>
          </c:tx>
          <c:spPr>
            <a:solidFill>
              <a:schemeClr val="accent4"/>
            </a:solidFill>
            <a:ln>
              <a:noFill/>
            </a:ln>
            <a:effectLst/>
          </c:spPr>
          <c:invertIfNegative val="0"/>
          <c:cat>
            <c:strRef>
              <c:f>Sheet1!$B$1:$J$1</c:f>
              <c:strCache>
                <c:ptCount val="9"/>
                <c:pt idx="0">
                  <c:v>Dunia</c:v>
                </c:pt>
                <c:pt idx="1">
                  <c:v>Amerika Utara</c:v>
                </c:pt>
                <c:pt idx="2">
                  <c:v>Amerika latin</c:v>
                </c:pt>
                <c:pt idx="3">
                  <c:v>Eropa</c:v>
                </c:pt>
                <c:pt idx="4">
                  <c:v>MENA</c:v>
                </c:pt>
                <c:pt idx="5">
                  <c:v>Afrika</c:v>
                </c:pt>
                <c:pt idx="6">
                  <c:v>China</c:v>
                </c:pt>
                <c:pt idx="7">
                  <c:v>Asia Tenggara</c:v>
                </c:pt>
                <c:pt idx="8">
                  <c:v>Asia Pasifik</c:v>
                </c:pt>
              </c:strCache>
            </c:strRef>
          </c:cat>
          <c:val>
            <c:numRef>
              <c:f>Sheet1!$B$5:$J$5</c:f>
              <c:numCache>
                <c:formatCode>0%</c:formatCode>
                <c:ptCount val="9"/>
                <c:pt idx="0">
                  <c:v>0.35</c:v>
                </c:pt>
                <c:pt idx="1">
                  <c:v>0.38</c:v>
                </c:pt>
                <c:pt idx="2">
                  <c:v>0.32</c:v>
                </c:pt>
                <c:pt idx="3">
                  <c:v>0.4</c:v>
                </c:pt>
                <c:pt idx="4">
                  <c:v>0.28000000000000003</c:v>
                </c:pt>
                <c:pt idx="5">
                  <c:v>0.34</c:v>
                </c:pt>
                <c:pt idx="6">
                  <c:v>0.33</c:v>
                </c:pt>
                <c:pt idx="7">
                  <c:v>0.26</c:v>
                </c:pt>
                <c:pt idx="8">
                  <c:v>0.32</c:v>
                </c:pt>
              </c:numCache>
            </c:numRef>
          </c:val>
          <c:extLst>
            <c:ext xmlns:c16="http://schemas.microsoft.com/office/drawing/2014/chart" uri="{C3380CC4-5D6E-409C-BE32-E72D297353CC}">
              <c16:uniqueId val="{0000000B-CA29-41D5-9558-85C9CC0DC981}"/>
            </c:ext>
          </c:extLst>
        </c:ser>
        <c:ser>
          <c:idx val="4"/>
          <c:order val="4"/>
          <c:tx>
            <c:strRef>
              <c:f>Sheet1!$A$6</c:f>
              <c:strCache>
                <c:ptCount val="1"/>
                <c:pt idx="0">
                  <c:v>Scope creep</c:v>
                </c:pt>
              </c:strCache>
            </c:strRef>
          </c:tx>
          <c:spPr>
            <a:solidFill>
              <a:schemeClr val="accent5"/>
            </a:solidFill>
            <a:ln>
              <a:noFill/>
            </a:ln>
            <a:effectLst/>
          </c:spPr>
          <c:invertIfNegative val="0"/>
          <c:cat>
            <c:strRef>
              <c:f>Sheet1!$B$1:$J$1</c:f>
              <c:strCache>
                <c:ptCount val="9"/>
                <c:pt idx="0">
                  <c:v>Dunia</c:v>
                </c:pt>
                <c:pt idx="1">
                  <c:v>Amerika Utara</c:v>
                </c:pt>
                <c:pt idx="2">
                  <c:v>Amerika latin</c:v>
                </c:pt>
                <c:pt idx="3">
                  <c:v>Eropa</c:v>
                </c:pt>
                <c:pt idx="4">
                  <c:v>MENA</c:v>
                </c:pt>
                <c:pt idx="5">
                  <c:v>Afrika</c:v>
                </c:pt>
                <c:pt idx="6">
                  <c:v>China</c:v>
                </c:pt>
                <c:pt idx="7">
                  <c:v>Asia Tenggara</c:v>
                </c:pt>
                <c:pt idx="8">
                  <c:v>Asia Pasifik</c:v>
                </c:pt>
              </c:strCache>
            </c:strRef>
          </c:cat>
          <c:val>
            <c:numRef>
              <c:f>Sheet1!$B$6:$J$6</c:f>
              <c:numCache>
                <c:formatCode>0%</c:formatCode>
                <c:ptCount val="9"/>
                <c:pt idx="0">
                  <c:v>0.34</c:v>
                </c:pt>
                <c:pt idx="1">
                  <c:v>0.39</c:v>
                </c:pt>
                <c:pt idx="2">
                  <c:v>0.27</c:v>
                </c:pt>
                <c:pt idx="3">
                  <c:v>0.32</c:v>
                </c:pt>
                <c:pt idx="4">
                  <c:v>0.25</c:v>
                </c:pt>
                <c:pt idx="5">
                  <c:v>0.28999999999999998</c:v>
                </c:pt>
                <c:pt idx="6">
                  <c:v>0.27</c:v>
                </c:pt>
                <c:pt idx="7">
                  <c:v>0.28000000000000003</c:v>
                </c:pt>
                <c:pt idx="8">
                  <c:v>0.33</c:v>
                </c:pt>
              </c:numCache>
            </c:numRef>
          </c:val>
          <c:extLst>
            <c:ext xmlns:c16="http://schemas.microsoft.com/office/drawing/2014/chart" uri="{C3380CC4-5D6E-409C-BE32-E72D297353CC}">
              <c16:uniqueId val="{0000000C-CA29-41D5-9558-85C9CC0DC981}"/>
            </c:ext>
          </c:extLst>
        </c:ser>
        <c:ser>
          <c:idx val="5"/>
          <c:order val="5"/>
          <c:tx>
            <c:strRef>
              <c:f>Sheet1!$A$7</c:f>
              <c:strCache>
                <c:ptCount val="1"/>
                <c:pt idx="0">
                  <c:v>Gagal</c:v>
                </c:pt>
              </c:strCache>
            </c:strRef>
          </c:tx>
          <c:spPr>
            <a:solidFill>
              <a:schemeClr val="accent6"/>
            </a:solidFill>
            <a:ln>
              <a:noFill/>
            </a:ln>
            <a:effectLst/>
          </c:spPr>
          <c:invertIfNegative val="0"/>
          <c:cat>
            <c:strRef>
              <c:f>Sheet1!$B$1:$J$1</c:f>
              <c:strCache>
                <c:ptCount val="9"/>
                <c:pt idx="0">
                  <c:v>Dunia</c:v>
                </c:pt>
                <c:pt idx="1">
                  <c:v>Amerika Utara</c:v>
                </c:pt>
                <c:pt idx="2">
                  <c:v>Amerika latin</c:v>
                </c:pt>
                <c:pt idx="3">
                  <c:v>Eropa</c:v>
                </c:pt>
                <c:pt idx="4">
                  <c:v>MENA</c:v>
                </c:pt>
                <c:pt idx="5">
                  <c:v>Afrika</c:v>
                </c:pt>
                <c:pt idx="6">
                  <c:v>China</c:v>
                </c:pt>
                <c:pt idx="7">
                  <c:v>Asia Tenggara</c:v>
                </c:pt>
                <c:pt idx="8">
                  <c:v>Asia Pasifik</c:v>
                </c:pt>
              </c:strCache>
            </c:strRef>
          </c:cat>
          <c:val>
            <c:numRef>
              <c:f>Sheet1!$B$7:$J$7</c:f>
              <c:numCache>
                <c:formatCode>0%</c:formatCode>
                <c:ptCount val="9"/>
                <c:pt idx="0">
                  <c:v>0.12</c:v>
                </c:pt>
                <c:pt idx="1">
                  <c:v>0.09</c:v>
                </c:pt>
                <c:pt idx="2">
                  <c:v>0.15</c:v>
                </c:pt>
                <c:pt idx="3">
                  <c:v>0.12</c:v>
                </c:pt>
                <c:pt idx="4">
                  <c:v>0.13</c:v>
                </c:pt>
                <c:pt idx="5">
                  <c:v>0.11</c:v>
                </c:pt>
                <c:pt idx="6">
                  <c:v>0.2</c:v>
                </c:pt>
                <c:pt idx="7">
                  <c:v>0.12</c:v>
                </c:pt>
                <c:pt idx="8">
                  <c:v>0.14000000000000001</c:v>
                </c:pt>
              </c:numCache>
            </c:numRef>
          </c:val>
          <c:extLst>
            <c:ext xmlns:c16="http://schemas.microsoft.com/office/drawing/2014/chart" uri="{C3380CC4-5D6E-409C-BE32-E72D297353CC}">
              <c16:uniqueId val="{0000000D-CA29-41D5-9558-85C9CC0DC981}"/>
            </c:ext>
          </c:extLst>
        </c:ser>
        <c:dLbls>
          <c:showLegendKey val="0"/>
          <c:showVal val="0"/>
          <c:showCatName val="0"/>
          <c:showSerName val="0"/>
          <c:showPercent val="0"/>
          <c:showBubbleSize val="0"/>
        </c:dLbls>
        <c:gapWidth val="150"/>
        <c:axId val="402503344"/>
        <c:axId val="402502688"/>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Memenuhi target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Sheet1!$B$1:$J$1</c15:sqref>
                        </c15:formulaRef>
                      </c:ext>
                    </c:extLst>
                    <c:strCache>
                      <c:ptCount val="9"/>
                      <c:pt idx="0">
                        <c:v>Dunia</c:v>
                      </c:pt>
                      <c:pt idx="1">
                        <c:v>Amerika Utara</c:v>
                      </c:pt>
                      <c:pt idx="2">
                        <c:v>Amerika latin</c:v>
                      </c:pt>
                      <c:pt idx="3">
                        <c:v>Eropa</c:v>
                      </c:pt>
                      <c:pt idx="4">
                        <c:v>MENA</c:v>
                      </c:pt>
                      <c:pt idx="5">
                        <c:v>Afrika</c:v>
                      </c:pt>
                      <c:pt idx="6">
                        <c:v>China</c:v>
                      </c:pt>
                      <c:pt idx="7">
                        <c:v>Asia Tenggara</c:v>
                      </c:pt>
                      <c:pt idx="8">
                        <c:v>Asia Pasifik</c:v>
                      </c:pt>
                    </c:strCache>
                  </c:strRef>
                </c:cat>
                <c:val>
                  <c:numRef>
                    <c:extLst>
                      <c:ext uri="{02D57815-91ED-43cb-92C2-25804820EDAC}">
                        <c15:formulaRef>
                          <c15:sqref>Sheet1!$B$2:$J$2</c15:sqref>
                        </c15:formulaRef>
                      </c:ext>
                    </c:extLst>
                    <c:numCache>
                      <c:formatCode>0%</c:formatCode>
                      <c:ptCount val="9"/>
                      <c:pt idx="0">
                        <c:v>0.73</c:v>
                      </c:pt>
                      <c:pt idx="1">
                        <c:v>0.75</c:v>
                      </c:pt>
                      <c:pt idx="2">
                        <c:v>0.71</c:v>
                      </c:pt>
                      <c:pt idx="3">
                        <c:v>0.7</c:v>
                      </c:pt>
                      <c:pt idx="4">
                        <c:v>0.72</c:v>
                      </c:pt>
                      <c:pt idx="5">
                        <c:v>0.75</c:v>
                      </c:pt>
                      <c:pt idx="6">
                        <c:v>0.69</c:v>
                      </c:pt>
                      <c:pt idx="7">
                        <c:v>0.74</c:v>
                      </c:pt>
                      <c:pt idx="8">
                        <c:v>0.72</c:v>
                      </c:pt>
                    </c:numCache>
                  </c:numRef>
                </c:val>
                <c:extLst>
                  <c:ext xmlns:c16="http://schemas.microsoft.com/office/drawing/2014/chart" uri="{C3380CC4-5D6E-409C-BE32-E72D297353CC}">
                    <c16:uniqueId val="{0000000E-CA29-41D5-9558-85C9CC0DC981}"/>
                  </c:ext>
                </c:extLst>
              </c15:ser>
            </c15:filteredBarSeries>
          </c:ext>
        </c:extLst>
      </c:barChart>
      <c:catAx>
        <c:axId val="40250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502688"/>
        <c:crosses val="autoZero"/>
        <c:auto val="1"/>
        <c:lblAlgn val="ctr"/>
        <c:lblOffset val="100"/>
        <c:noMultiLvlLbl val="0"/>
      </c:catAx>
      <c:valAx>
        <c:axId val="4025026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5033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Sheet1!$A$2:$A$9</cx:f>
        <cx:lvl ptCount="8">
          <cx:pt idx="0">Manajer Proyek yang kurang kompeten</cx:pt>
          <cx:pt idx="1">Menjalankan lebih dari satu proyek</cx:pt>
          <cx:pt idx="2">Kekurangan biaya proyek</cx:pt>
          <cx:pt idx="3">Perangkat lunak tidak mendukung</cx:pt>
          <cx:pt idx="4">Manajemen sumber daya yang kurang</cx:pt>
          <cx:pt idx="5">Kekurangan Implementasi kebijakan</cx:pt>
          <cx:pt idx="6">Kekurangan manajemen risiko</cx:pt>
          <cx:pt idx="7">Lingkup proyek yang berubah-ubah</cx:pt>
        </cx:lvl>
      </cx:strDim>
      <cx:numDim type="val">
        <cx:f>Sheet1!$B$2:$B$9</cx:f>
        <cx:lvl ptCount="8" formatCode="General">
          <cx:pt idx="0">32</cx:pt>
          <cx:pt idx="1">31</cx:pt>
          <cx:pt idx="2">27</cx:pt>
          <cx:pt idx="3">22</cx:pt>
          <cx:pt idx="4">17</cx:pt>
          <cx:pt idx="5">15</cx:pt>
          <cx:pt idx="6">12</cx:pt>
          <cx:pt idx="7">10</cx:pt>
        </cx:lvl>
      </cx:numDim>
    </cx:data>
  </cx:chartData>
  <cx:chart>
    <cx:title pos="t" align="ctr" overlay="0">
      <cx:tx>
        <cx:txData>
          <cx:v>Kendala Keterlambatan Proyek</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Kendala Keterlambatan Proyek</a:t>
          </a:r>
        </a:p>
      </cx:txPr>
    </cx:title>
    <cx:plotArea>
      <cx:plotAreaRegion>
        <cx:series layoutId="clusteredColumn" uniqueId="{93248784-93DB-4629-8729-04E782B6649B}">
          <cx:tx>
            <cx:txData>
              <cx:f>Sheet1!$B$1</cx:f>
              <cx:v>Nilai</cx:v>
            </cx:txData>
          </cx:tx>
          <cx:dataId val="0"/>
          <cx:layoutPr>
            <cx:aggregation/>
          </cx:layoutPr>
          <cx:axisId val="1"/>
        </cx:series>
        <cx:series layoutId="paretoLine" ownerIdx="0" uniqueId="{A54414E4-9F6C-400D-93DB-129082535969}">
          <cx:axisId val="2"/>
        </cx:series>
      </cx:plotAreaRegion>
      <cx:axis id="0">
        <cx:catScaling gapWidth="0"/>
        <cx:tickLabels/>
        <cx:txPr>
          <a:bodyPr spcFirstLastPara="1" vertOverflow="ellipsis" horzOverflow="overflow" wrap="square" lIns="0" tIns="0" rIns="0" bIns="0" anchor="ctr" anchorCtr="1"/>
          <a:lstStyle/>
          <a:p>
            <a:pPr algn="ctr" rtl="0">
              <a:defRPr sz="800"/>
            </a:pPr>
            <a:endParaRPr lang="en-US" sz="800" b="0" i="0" u="none" strike="noStrike" baseline="0">
              <a:solidFill>
                <a:sysClr val="windowText" lastClr="000000">
                  <a:lumMod val="65000"/>
                  <a:lumOff val="35000"/>
                </a:sysClr>
              </a:solidFill>
              <a:latin typeface="Calibri" panose="020F0502020204030204"/>
            </a:endParaRPr>
          </a:p>
        </cx:txPr>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061F1-AA38-46E6-8266-6A542B6F858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0F296FB-824C-40F9-A46F-10030321239D}">
      <dgm:prSet/>
      <dgm:spPr/>
      <dgm:t>
        <a:bodyPr/>
        <a:lstStyle/>
        <a:p>
          <a:r>
            <a:rPr lang="en-US" b="1"/>
            <a:t>Enterprise Architecture (EA) </a:t>
          </a:r>
          <a:endParaRPr lang="en-US"/>
        </a:p>
      </dgm:t>
    </dgm:pt>
    <dgm:pt modelId="{6B50361D-4810-4C34-802B-DFC5594320BA}" type="parTrans" cxnId="{4FB271FA-FD95-4221-A1AE-00CE561F2890}">
      <dgm:prSet/>
      <dgm:spPr/>
      <dgm:t>
        <a:bodyPr/>
        <a:lstStyle/>
        <a:p>
          <a:endParaRPr lang="en-US"/>
        </a:p>
      </dgm:t>
    </dgm:pt>
    <dgm:pt modelId="{05913CB2-60A4-4409-9369-3E7A33C41638}" type="sibTrans" cxnId="{4FB271FA-FD95-4221-A1AE-00CE561F2890}">
      <dgm:prSet/>
      <dgm:spPr/>
      <dgm:t>
        <a:bodyPr/>
        <a:lstStyle/>
        <a:p>
          <a:endParaRPr lang="en-US"/>
        </a:p>
      </dgm:t>
    </dgm:pt>
    <dgm:pt modelId="{A4ADF841-F6B9-4F14-B1BE-1A987A9CAEB8}">
      <dgm:prSet/>
      <dgm:spPr/>
      <dgm:t>
        <a:bodyPr/>
        <a:lstStyle/>
        <a:p>
          <a:r>
            <a:rPr lang="en-US" b="1"/>
            <a:t>Random Forest</a:t>
          </a:r>
          <a:endParaRPr lang="en-US"/>
        </a:p>
      </dgm:t>
    </dgm:pt>
    <dgm:pt modelId="{C409DC7A-874C-46CE-9E00-9CDDA8733627}" type="parTrans" cxnId="{6A373999-9B45-42EE-9411-54073C6A7C31}">
      <dgm:prSet/>
      <dgm:spPr/>
      <dgm:t>
        <a:bodyPr/>
        <a:lstStyle/>
        <a:p>
          <a:endParaRPr lang="en-US"/>
        </a:p>
      </dgm:t>
    </dgm:pt>
    <dgm:pt modelId="{AED3208D-C7D6-48EB-A4ED-E40AEE09FA24}" type="sibTrans" cxnId="{6A373999-9B45-42EE-9411-54073C6A7C31}">
      <dgm:prSet/>
      <dgm:spPr/>
      <dgm:t>
        <a:bodyPr/>
        <a:lstStyle/>
        <a:p>
          <a:endParaRPr lang="en-US"/>
        </a:p>
      </dgm:t>
    </dgm:pt>
    <dgm:pt modelId="{579357B9-95A8-4F60-8B9E-5EC55FC18EEE}">
      <dgm:prSet/>
      <dgm:spPr/>
      <dgm:t>
        <a:bodyPr/>
        <a:lstStyle/>
        <a:p>
          <a:r>
            <a:rPr lang="en-US" b="1"/>
            <a:t>Business Process Modelling Notation (BPMN)</a:t>
          </a:r>
          <a:r>
            <a:rPr lang="en-US"/>
            <a:t> </a:t>
          </a:r>
        </a:p>
      </dgm:t>
    </dgm:pt>
    <dgm:pt modelId="{1F15AF47-0853-4E66-ABB6-A7DCB7EBBABF}" type="parTrans" cxnId="{C1469909-09AF-4B2D-BD70-185C28E53E92}">
      <dgm:prSet/>
      <dgm:spPr/>
      <dgm:t>
        <a:bodyPr/>
        <a:lstStyle/>
        <a:p>
          <a:endParaRPr lang="en-US"/>
        </a:p>
      </dgm:t>
    </dgm:pt>
    <dgm:pt modelId="{703E9AF4-6A21-4D2B-BE3A-0CAC0C627828}" type="sibTrans" cxnId="{C1469909-09AF-4B2D-BD70-185C28E53E92}">
      <dgm:prSet/>
      <dgm:spPr/>
      <dgm:t>
        <a:bodyPr/>
        <a:lstStyle/>
        <a:p>
          <a:endParaRPr lang="en-US"/>
        </a:p>
      </dgm:t>
    </dgm:pt>
    <dgm:pt modelId="{0F89B98B-4295-4686-BE10-10B81916C642}">
      <dgm:prSet/>
      <dgm:spPr/>
      <dgm:t>
        <a:bodyPr/>
        <a:lstStyle/>
        <a:p>
          <a:r>
            <a:rPr lang="en-US" b="1"/>
            <a:t>Paired t-test</a:t>
          </a:r>
          <a:endParaRPr lang="en-US"/>
        </a:p>
      </dgm:t>
    </dgm:pt>
    <dgm:pt modelId="{F19C2CFC-3FAE-43AF-89AC-821146539722}" type="parTrans" cxnId="{FB369CD9-7150-4CEA-92E1-A0FD5D088334}">
      <dgm:prSet/>
      <dgm:spPr/>
      <dgm:t>
        <a:bodyPr/>
        <a:lstStyle/>
        <a:p>
          <a:endParaRPr lang="en-US"/>
        </a:p>
      </dgm:t>
    </dgm:pt>
    <dgm:pt modelId="{F4407729-9961-476A-AA66-F1D29B05CA03}" type="sibTrans" cxnId="{FB369CD9-7150-4CEA-92E1-A0FD5D088334}">
      <dgm:prSet/>
      <dgm:spPr/>
      <dgm:t>
        <a:bodyPr/>
        <a:lstStyle/>
        <a:p>
          <a:endParaRPr lang="en-US"/>
        </a:p>
      </dgm:t>
    </dgm:pt>
    <dgm:pt modelId="{624A3DEA-0675-4A47-8274-9624562E56B5}">
      <dgm:prSet/>
      <dgm:spPr/>
      <dgm:t>
        <a:bodyPr/>
        <a:lstStyle/>
        <a:p>
          <a:r>
            <a:rPr lang="en-US"/>
            <a:t>Metode </a:t>
          </a:r>
          <a:r>
            <a:rPr lang="en-US" err="1"/>
            <a:t>atau</a:t>
          </a:r>
          <a:r>
            <a:rPr lang="en-US"/>
            <a:t> </a:t>
          </a:r>
          <a:r>
            <a:rPr lang="en-US" err="1"/>
            <a:t>prinsip</a:t>
          </a:r>
          <a:r>
            <a:rPr lang="en-US"/>
            <a:t> untuk </a:t>
          </a:r>
          <a:r>
            <a:rPr lang="en-US" err="1"/>
            <a:t>menghubungkan</a:t>
          </a:r>
          <a:r>
            <a:rPr lang="en-US"/>
            <a:t> </a:t>
          </a:r>
          <a:r>
            <a:rPr lang="en-US" b="1" err="1"/>
            <a:t>tujuan</a:t>
          </a:r>
          <a:r>
            <a:rPr lang="en-US" b="1"/>
            <a:t> </a:t>
          </a:r>
          <a:r>
            <a:rPr lang="en-US" b="1" err="1"/>
            <a:t>fungsional</a:t>
          </a:r>
          <a:r>
            <a:rPr lang="en-US" b="1"/>
            <a:t> </a:t>
          </a:r>
          <a:r>
            <a:rPr lang="en-US" b="1" err="1"/>
            <a:t>bisnis</a:t>
          </a:r>
          <a:r>
            <a:rPr lang="en-US" b="1"/>
            <a:t> </a:t>
          </a:r>
          <a:r>
            <a:rPr lang="en-US"/>
            <a:t>dengan </a:t>
          </a:r>
          <a:r>
            <a:rPr lang="en-US" err="1"/>
            <a:t>pemanfaatan</a:t>
          </a:r>
          <a:r>
            <a:rPr lang="en-US"/>
            <a:t> </a:t>
          </a:r>
          <a:r>
            <a:rPr lang="en-US" b="1" err="1"/>
            <a:t>teknologi</a:t>
          </a:r>
          <a:r>
            <a:rPr lang="en-US" b="1"/>
            <a:t> </a:t>
          </a:r>
          <a:r>
            <a:rPr lang="en-US" b="1" err="1"/>
            <a:t>informasi</a:t>
          </a:r>
          <a:r>
            <a:rPr lang="en-US" b="1"/>
            <a:t>. </a:t>
          </a:r>
          <a:endParaRPr lang="en-US"/>
        </a:p>
      </dgm:t>
    </dgm:pt>
    <dgm:pt modelId="{1F4867A0-F29A-4060-9A66-518854799DB4}" type="parTrans" cxnId="{C1F4ECF2-1A92-4365-9D34-BDA4AD59F226}">
      <dgm:prSet/>
      <dgm:spPr/>
      <dgm:t>
        <a:bodyPr/>
        <a:lstStyle/>
        <a:p>
          <a:endParaRPr lang="en-US"/>
        </a:p>
      </dgm:t>
    </dgm:pt>
    <dgm:pt modelId="{0C9C67C1-953E-4223-BCE9-FCCD7E3F4138}" type="sibTrans" cxnId="{C1F4ECF2-1A92-4365-9D34-BDA4AD59F226}">
      <dgm:prSet/>
      <dgm:spPr/>
      <dgm:t>
        <a:bodyPr/>
        <a:lstStyle/>
        <a:p>
          <a:endParaRPr lang="en-US"/>
        </a:p>
      </dgm:t>
    </dgm:pt>
    <dgm:pt modelId="{610EA165-4117-4300-B302-5DD1A004C1FB}">
      <dgm:prSet/>
      <dgm:spPr/>
      <dgm:t>
        <a:bodyPr/>
        <a:lstStyle/>
        <a:p>
          <a:r>
            <a:rPr lang="en-US"/>
            <a:t>Metode Decision tree yang </a:t>
          </a:r>
          <a:r>
            <a:rPr lang="en-US" err="1"/>
            <a:t>disempurnakan</a:t>
          </a:r>
          <a:r>
            <a:rPr lang="en-US"/>
            <a:t> untuk </a:t>
          </a:r>
          <a:r>
            <a:rPr lang="en-US" err="1"/>
            <a:t>mengatasi</a:t>
          </a:r>
          <a:r>
            <a:rPr lang="en-US"/>
            <a:t> </a:t>
          </a:r>
          <a:r>
            <a:rPr lang="en-US" i="1"/>
            <a:t>Over fitting</a:t>
          </a:r>
          <a:r>
            <a:rPr lang="en-US"/>
            <a:t> pada model </a:t>
          </a:r>
          <a:r>
            <a:rPr lang="en-US" err="1"/>
            <a:t>pengambilan</a:t>
          </a:r>
          <a:r>
            <a:rPr lang="en-US"/>
            <a:t> </a:t>
          </a:r>
          <a:r>
            <a:rPr lang="en-US" err="1"/>
            <a:t>keputusan</a:t>
          </a:r>
          <a:r>
            <a:rPr lang="en-US"/>
            <a:t>, </a:t>
          </a:r>
        </a:p>
      </dgm:t>
    </dgm:pt>
    <dgm:pt modelId="{AE393355-D834-42CF-BE7A-498AE5BAAE4A}" type="parTrans" cxnId="{83EEE860-4687-4F66-ADED-04B53AC6590A}">
      <dgm:prSet/>
      <dgm:spPr/>
      <dgm:t>
        <a:bodyPr/>
        <a:lstStyle/>
        <a:p>
          <a:endParaRPr lang="en-US"/>
        </a:p>
      </dgm:t>
    </dgm:pt>
    <dgm:pt modelId="{84B943EC-5D06-4DB7-B73D-9B01EDFB990E}" type="sibTrans" cxnId="{83EEE860-4687-4F66-ADED-04B53AC6590A}">
      <dgm:prSet/>
      <dgm:spPr/>
      <dgm:t>
        <a:bodyPr/>
        <a:lstStyle/>
        <a:p>
          <a:endParaRPr lang="en-US"/>
        </a:p>
      </dgm:t>
    </dgm:pt>
    <dgm:pt modelId="{A1903CA2-54C6-49E6-B79B-4B3CE9993A55}">
      <dgm:prSet/>
      <dgm:spPr/>
      <dgm:t>
        <a:bodyPr/>
        <a:lstStyle/>
        <a:p>
          <a:r>
            <a:rPr lang="en-US" b="1"/>
            <a:t>Framework </a:t>
          </a:r>
          <a:r>
            <a:rPr lang="en-US"/>
            <a:t>EA </a:t>
          </a:r>
          <a:r>
            <a:rPr lang="en-US" err="1"/>
            <a:t>digunakan</a:t>
          </a:r>
          <a:r>
            <a:rPr lang="en-US"/>
            <a:t> untuk </a:t>
          </a:r>
          <a:r>
            <a:rPr lang="en-US" err="1"/>
            <a:t>menjadi</a:t>
          </a:r>
          <a:r>
            <a:rPr lang="en-US"/>
            <a:t> </a:t>
          </a:r>
          <a:r>
            <a:rPr lang="en-US" err="1"/>
            <a:t>landasan</a:t>
          </a:r>
          <a:r>
            <a:rPr lang="en-US"/>
            <a:t> </a:t>
          </a:r>
          <a:r>
            <a:rPr lang="en-US" err="1"/>
            <a:t>dalam</a:t>
          </a:r>
          <a:r>
            <a:rPr lang="en-US"/>
            <a:t> </a:t>
          </a:r>
          <a:r>
            <a:rPr lang="en-US" b="1" err="1"/>
            <a:t>perancangan</a:t>
          </a:r>
          <a:r>
            <a:rPr lang="en-US" b="1"/>
            <a:t> </a:t>
          </a:r>
          <a:r>
            <a:rPr lang="en-US" b="1" i="1"/>
            <a:t>database</a:t>
          </a:r>
          <a:r>
            <a:rPr lang="en-US" i="1"/>
            <a:t>.</a:t>
          </a:r>
          <a:endParaRPr lang="en-US"/>
        </a:p>
      </dgm:t>
    </dgm:pt>
    <dgm:pt modelId="{A268761B-7DD8-4031-93AA-D88A100FB303}" type="parTrans" cxnId="{6F01CA86-B272-444E-9B68-94F9CF82D7A0}">
      <dgm:prSet/>
      <dgm:spPr/>
      <dgm:t>
        <a:bodyPr/>
        <a:lstStyle/>
        <a:p>
          <a:endParaRPr lang="en-US"/>
        </a:p>
      </dgm:t>
    </dgm:pt>
    <dgm:pt modelId="{6B23C483-21CA-4F49-B004-CF324DA92C20}" type="sibTrans" cxnId="{6F01CA86-B272-444E-9B68-94F9CF82D7A0}">
      <dgm:prSet/>
      <dgm:spPr/>
      <dgm:t>
        <a:bodyPr/>
        <a:lstStyle/>
        <a:p>
          <a:endParaRPr lang="en-US"/>
        </a:p>
      </dgm:t>
    </dgm:pt>
    <dgm:pt modelId="{C823CCB1-EB42-4AAD-99FF-B682FD9AD862}">
      <dgm:prSet/>
      <dgm:spPr/>
      <dgm:t>
        <a:bodyPr/>
        <a:lstStyle/>
        <a:p>
          <a:r>
            <a:rPr lang="en-US"/>
            <a:t>RF </a:t>
          </a:r>
          <a:r>
            <a:rPr lang="en-US" err="1"/>
            <a:t>digunakan</a:t>
          </a:r>
          <a:r>
            <a:rPr lang="en-US"/>
            <a:t> untuk </a:t>
          </a:r>
          <a:r>
            <a:rPr lang="en-US" b="1" err="1"/>
            <a:t>sebagai</a:t>
          </a:r>
          <a:r>
            <a:rPr lang="en-US" b="1"/>
            <a:t> </a:t>
          </a:r>
          <a:r>
            <a:rPr lang="en-US" b="1" err="1"/>
            <a:t>logika</a:t>
          </a:r>
          <a:r>
            <a:rPr lang="en-US" b="1"/>
            <a:t> </a:t>
          </a:r>
          <a:r>
            <a:rPr lang="en-US" b="1" err="1"/>
            <a:t>pengalokasian</a:t>
          </a:r>
          <a:r>
            <a:rPr lang="en-US" b="1"/>
            <a:t> </a:t>
          </a:r>
          <a:r>
            <a:rPr lang="en-US" b="1" err="1"/>
            <a:t>sumber</a:t>
          </a:r>
          <a:r>
            <a:rPr lang="en-US" b="1"/>
            <a:t> </a:t>
          </a:r>
          <a:r>
            <a:rPr lang="en-US" b="1" err="1"/>
            <a:t>daya</a:t>
          </a:r>
          <a:r>
            <a:rPr lang="en-US" b="1"/>
            <a:t> </a:t>
          </a:r>
          <a:r>
            <a:rPr lang="en-US"/>
            <a:t>dan </a:t>
          </a:r>
          <a:r>
            <a:rPr lang="en-US" b="1" err="1"/>
            <a:t>penentuan</a:t>
          </a:r>
          <a:r>
            <a:rPr lang="en-US" b="1"/>
            <a:t> </a:t>
          </a:r>
          <a:r>
            <a:rPr lang="en-US" b="1" err="1"/>
            <a:t>pekerjaan</a:t>
          </a:r>
          <a:r>
            <a:rPr lang="en-US" b="1"/>
            <a:t> </a:t>
          </a:r>
          <a:r>
            <a:rPr lang="en-US"/>
            <a:t>yang </a:t>
          </a:r>
          <a:r>
            <a:rPr lang="en-US" b="1" err="1"/>
            <a:t>tepat</a:t>
          </a:r>
          <a:r>
            <a:rPr lang="en-US" b="1"/>
            <a:t> </a:t>
          </a:r>
          <a:r>
            <a:rPr lang="en-US"/>
            <a:t>pada </a:t>
          </a:r>
          <a:r>
            <a:rPr lang="en-US" err="1"/>
            <a:t>sumber</a:t>
          </a:r>
          <a:r>
            <a:rPr lang="en-US"/>
            <a:t> </a:t>
          </a:r>
          <a:r>
            <a:rPr lang="en-US" err="1"/>
            <a:t>daya</a:t>
          </a:r>
          <a:r>
            <a:rPr lang="en-US"/>
            <a:t>, yang </a:t>
          </a:r>
          <a:r>
            <a:rPr lang="en-US" err="1"/>
            <a:t>akan</a:t>
          </a:r>
          <a:r>
            <a:rPr lang="en-US"/>
            <a:t> </a:t>
          </a:r>
          <a:r>
            <a:rPr lang="en-US" err="1"/>
            <a:t>dibangun</a:t>
          </a:r>
          <a:r>
            <a:rPr lang="en-US"/>
            <a:t> </a:t>
          </a:r>
          <a:r>
            <a:rPr lang="en-US" err="1"/>
            <a:t>menggunakan</a:t>
          </a:r>
          <a:r>
            <a:rPr lang="en-US"/>
            <a:t> data </a:t>
          </a:r>
          <a:r>
            <a:rPr lang="en-US" err="1"/>
            <a:t>dari</a:t>
          </a:r>
          <a:r>
            <a:rPr lang="en-US"/>
            <a:t> </a:t>
          </a:r>
          <a:r>
            <a:rPr lang="en-US" err="1"/>
            <a:t>praktisi</a:t>
          </a:r>
          <a:r>
            <a:rPr lang="en-US"/>
            <a:t> IT. </a:t>
          </a:r>
        </a:p>
      </dgm:t>
    </dgm:pt>
    <dgm:pt modelId="{3F3BB1DA-64D7-427A-85D5-4952C5ADD3F9}" type="parTrans" cxnId="{2BBD1C46-44F1-4E84-81A1-F7B8D65B4A02}">
      <dgm:prSet/>
      <dgm:spPr/>
      <dgm:t>
        <a:bodyPr/>
        <a:lstStyle/>
        <a:p>
          <a:endParaRPr lang="en-US"/>
        </a:p>
      </dgm:t>
    </dgm:pt>
    <dgm:pt modelId="{382262D5-DED0-4AC6-AC7A-290BF7F1C154}" type="sibTrans" cxnId="{2BBD1C46-44F1-4E84-81A1-F7B8D65B4A02}">
      <dgm:prSet/>
      <dgm:spPr/>
      <dgm:t>
        <a:bodyPr/>
        <a:lstStyle/>
        <a:p>
          <a:endParaRPr lang="en-US"/>
        </a:p>
      </dgm:t>
    </dgm:pt>
    <dgm:pt modelId="{E78EA4C9-EA1C-4CB2-930A-DDAFAEEE4E17}">
      <dgm:prSet/>
      <dgm:spPr/>
      <dgm:t>
        <a:bodyPr/>
        <a:lstStyle/>
        <a:p>
          <a:r>
            <a:rPr lang="en-US" err="1"/>
            <a:t>Notasi</a:t>
          </a:r>
          <a:r>
            <a:rPr lang="en-US"/>
            <a:t> proses </a:t>
          </a:r>
          <a:r>
            <a:rPr lang="en-US" err="1"/>
            <a:t>bisnis</a:t>
          </a:r>
          <a:r>
            <a:rPr lang="en-US"/>
            <a:t> </a:t>
          </a:r>
          <a:r>
            <a:rPr lang="en-US" err="1"/>
            <a:t>ditandai</a:t>
          </a:r>
          <a:r>
            <a:rPr lang="en-US"/>
            <a:t> dengan </a:t>
          </a:r>
          <a:r>
            <a:rPr lang="en-US" err="1"/>
            <a:t>tanda</a:t>
          </a:r>
          <a:r>
            <a:rPr lang="en-US"/>
            <a:t> </a:t>
          </a:r>
          <a:r>
            <a:rPr lang="en-US" err="1"/>
            <a:t>mulai</a:t>
          </a:r>
          <a:r>
            <a:rPr lang="en-US"/>
            <a:t> dan </a:t>
          </a:r>
          <a:r>
            <a:rPr lang="en-US" err="1"/>
            <a:t>tanda</a:t>
          </a:r>
          <a:r>
            <a:rPr lang="en-US"/>
            <a:t> </a:t>
          </a:r>
          <a:r>
            <a:rPr lang="en-US" err="1"/>
            <a:t>berhenti</a:t>
          </a:r>
          <a:r>
            <a:rPr lang="en-US"/>
            <a:t> </a:t>
          </a:r>
          <a:r>
            <a:rPr lang="en-US" err="1"/>
            <a:t>dari</a:t>
          </a:r>
          <a:r>
            <a:rPr lang="en-US"/>
            <a:t> </a:t>
          </a:r>
          <a:r>
            <a:rPr lang="en-US" err="1"/>
            <a:t>suatu</a:t>
          </a:r>
          <a:r>
            <a:rPr lang="en-US"/>
            <a:t> </a:t>
          </a:r>
          <a:r>
            <a:rPr lang="en-US" err="1"/>
            <a:t>bisnis</a:t>
          </a:r>
          <a:r>
            <a:rPr lang="en-US"/>
            <a:t> proses, dan </a:t>
          </a:r>
          <a:r>
            <a:rPr lang="en-US" err="1"/>
            <a:t>berisi</a:t>
          </a:r>
          <a:r>
            <a:rPr lang="en-US"/>
            <a:t> </a:t>
          </a:r>
          <a:r>
            <a:rPr lang="en-US" err="1"/>
            <a:t>komponen</a:t>
          </a:r>
          <a:r>
            <a:rPr lang="en-US"/>
            <a:t> proses dan juga </a:t>
          </a:r>
          <a:r>
            <a:rPr lang="en-US" err="1"/>
            <a:t>keputusan</a:t>
          </a:r>
          <a:r>
            <a:rPr lang="en-US"/>
            <a:t> yang </a:t>
          </a:r>
          <a:r>
            <a:rPr lang="en-US" err="1"/>
            <a:t>menunjukan</a:t>
          </a:r>
          <a:r>
            <a:rPr lang="en-US"/>
            <a:t> bagaimana </a:t>
          </a:r>
          <a:r>
            <a:rPr lang="en-US" err="1"/>
            <a:t>suatu</a:t>
          </a:r>
          <a:r>
            <a:rPr lang="en-US"/>
            <a:t> </a:t>
          </a:r>
          <a:r>
            <a:rPr lang="en-US" err="1"/>
            <a:t>bisnis</a:t>
          </a:r>
          <a:r>
            <a:rPr lang="en-US"/>
            <a:t> </a:t>
          </a:r>
          <a:r>
            <a:rPr lang="en-US" err="1"/>
            <a:t>dapat</a:t>
          </a:r>
          <a:r>
            <a:rPr lang="en-US"/>
            <a:t> </a:t>
          </a:r>
          <a:r>
            <a:rPr lang="en-US" err="1"/>
            <a:t>berjalan</a:t>
          </a:r>
          <a:r>
            <a:rPr lang="en-US"/>
            <a:t>.</a:t>
          </a:r>
        </a:p>
      </dgm:t>
    </dgm:pt>
    <dgm:pt modelId="{FA348C82-9CF7-4333-A6CE-FA276A29E28F}" type="parTrans" cxnId="{2FBC234E-827D-475B-9A4B-DB732B7F65BC}">
      <dgm:prSet/>
      <dgm:spPr/>
      <dgm:t>
        <a:bodyPr/>
        <a:lstStyle/>
        <a:p>
          <a:endParaRPr lang="en-US"/>
        </a:p>
      </dgm:t>
    </dgm:pt>
    <dgm:pt modelId="{AC0F6BF5-7D1D-4FFF-9423-405EB633C3A2}" type="sibTrans" cxnId="{2FBC234E-827D-475B-9A4B-DB732B7F65BC}">
      <dgm:prSet/>
      <dgm:spPr/>
      <dgm:t>
        <a:bodyPr/>
        <a:lstStyle/>
        <a:p>
          <a:endParaRPr lang="en-US"/>
        </a:p>
      </dgm:t>
    </dgm:pt>
    <dgm:pt modelId="{21F8F0F2-54F4-4512-BC49-3591543320BC}">
      <dgm:prSet/>
      <dgm:spPr/>
      <dgm:t>
        <a:bodyPr/>
        <a:lstStyle/>
        <a:p>
          <a:r>
            <a:rPr lang="en-US"/>
            <a:t>BPMN </a:t>
          </a:r>
          <a:r>
            <a:rPr lang="en-US" err="1"/>
            <a:t>digunakan</a:t>
          </a:r>
          <a:r>
            <a:rPr lang="en-US"/>
            <a:t> untuk </a:t>
          </a:r>
          <a:r>
            <a:rPr lang="en-US" err="1"/>
            <a:t>melakukan</a:t>
          </a:r>
          <a:r>
            <a:rPr lang="en-US"/>
            <a:t> </a:t>
          </a:r>
          <a:r>
            <a:rPr lang="en-US" err="1"/>
            <a:t>pemodelan</a:t>
          </a:r>
          <a:r>
            <a:rPr lang="en-US"/>
            <a:t> </a:t>
          </a:r>
          <a:r>
            <a:rPr lang="en-US" err="1"/>
            <a:t>terhadap</a:t>
          </a:r>
          <a:r>
            <a:rPr lang="en-US"/>
            <a:t> </a:t>
          </a:r>
          <a:r>
            <a:rPr lang="en-US" err="1"/>
            <a:t>alur</a:t>
          </a:r>
          <a:r>
            <a:rPr lang="en-US"/>
            <a:t> proses </a:t>
          </a:r>
          <a:r>
            <a:rPr lang="en-US" err="1"/>
            <a:t>manajemen</a:t>
          </a:r>
          <a:r>
            <a:rPr lang="en-US"/>
            <a:t> </a:t>
          </a:r>
          <a:r>
            <a:rPr lang="en-US" err="1"/>
            <a:t>proyek</a:t>
          </a:r>
          <a:r>
            <a:rPr lang="en-US"/>
            <a:t> dengan </a:t>
          </a:r>
          <a:r>
            <a:rPr lang="en-US" err="1"/>
            <a:t>menggunakan</a:t>
          </a:r>
          <a:r>
            <a:rPr lang="en-US"/>
            <a:t> SIMP </a:t>
          </a:r>
          <a:r>
            <a:rPr lang="en-US" err="1"/>
            <a:t>saat</a:t>
          </a:r>
          <a:r>
            <a:rPr lang="en-US"/>
            <a:t> </a:t>
          </a:r>
          <a:r>
            <a:rPr lang="en-US" err="1"/>
            <a:t>ini</a:t>
          </a:r>
          <a:r>
            <a:rPr lang="en-US"/>
            <a:t> dan SIMP yang </a:t>
          </a:r>
          <a:r>
            <a:rPr lang="en-US" err="1"/>
            <a:t>dirancang</a:t>
          </a:r>
          <a:r>
            <a:rPr lang="en-US"/>
            <a:t> untuk </a:t>
          </a:r>
          <a:r>
            <a:rPr lang="en-US" err="1"/>
            <a:t>melihat</a:t>
          </a:r>
          <a:r>
            <a:rPr lang="en-US"/>
            <a:t> bagaimana </a:t>
          </a:r>
          <a:r>
            <a:rPr lang="en-US" i="1"/>
            <a:t>cycle time, resource log </a:t>
          </a:r>
          <a:r>
            <a:rPr lang="en-US" i="0" err="1"/>
            <a:t>berlangsung</a:t>
          </a:r>
          <a:r>
            <a:rPr lang="en-US" i="0"/>
            <a:t> pada </a:t>
          </a:r>
          <a:r>
            <a:rPr lang="en-US" i="0" err="1"/>
            <a:t>satu</a:t>
          </a:r>
          <a:r>
            <a:rPr lang="en-US" i="0"/>
            <a:t> proses </a:t>
          </a:r>
          <a:r>
            <a:rPr lang="en-US" i="0" err="1"/>
            <a:t>manajemen</a:t>
          </a:r>
          <a:r>
            <a:rPr lang="en-US" i="0"/>
            <a:t> </a:t>
          </a:r>
          <a:r>
            <a:rPr lang="en-US" i="0" err="1"/>
            <a:t>proyek</a:t>
          </a:r>
          <a:r>
            <a:rPr lang="en-US" i="0"/>
            <a:t>.</a:t>
          </a:r>
          <a:endParaRPr lang="en-US" i="1"/>
        </a:p>
      </dgm:t>
    </dgm:pt>
    <dgm:pt modelId="{2E9B2B41-04C9-47C0-A86A-4D5807A8FE6D}" type="parTrans" cxnId="{94D09CB4-D6CD-4D43-A1BD-C710E744DF0C}">
      <dgm:prSet/>
      <dgm:spPr/>
      <dgm:t>
        <a:bodyPr/>
        <a:lstStyle/>
        <a:p>
          <a:endParaRPr lang="en-US"/>
        </a:p>
      </dgm:t>
    </dgm:pt>
    <dgm:pt modelId="{0A051F17-E815-458D-8E98-04681EBFA7B5}" type="sibTrans" cxnId="{94D09CB4-D6CD-4D43-A1BD-C710E744DF0C}">
      <dgm:prSet/>
      <dgm:spPr/>
      <dgm:t>
        <a:bodyPr/>
        <a:lstStyle/>
        <a:p>
          <a:endParaRPr lang="en-US"/>
        </a:p>
      </dgm:t>
    </dgm:pt>
    <dgm:pt modelId="{35E8AE01-E56E-430F-8203-9BBA11A61C7F}">
      <dgm:prSet/>
      <dgm:spPr/>
      <dgm:t>
        <a:bodyPr/>
        <a:lstStyle/>
        <a:p>
          <a:r>
            <a:rPr lang="en-US" err="1"/>
            <a:t>Merupakan</a:t>
          </a:r>
          <a:r>
            <a:rPr lang="en-US"/>
            <a:t> uji </a:t>
          </a:r>
          <a:r>
            <a:rPr lang="en-US" err="1"/>
            <a:t>kelompok</a:t>
          </a:r>
          <a:r>
            <a:rPr lang="en-US"/>
            <a:t> </a:t>
          </a:r>
          <a:r>
            <a:rPr lang="en-US" err="1"/>
            <a:t>pasangan</a:t>
          </a:r>
          <a:r>
            <a:rPr lang="en-US"/>
            <a:t> yang </a:t>
          </a:r>
          <a:r>
            <a:rPr lang="en-US" err="1"/>
            <a:t>digunakan</a:t>
          </a:r>
          <a:r>
            <a:rPr lang="en-US"/>
            <a:t> untuk </a:t>
          </a:r>
          <a:r>
            <a:rPr lang="en-US" err="1"/>
            <a:t>melihat</a:t>
          </a:r>
          <a:r>
            <a:rPr lang="en-US"/>
            <a:t> </a:t>
          </a:r>
          <a:r>
            <a:rPr lang="en-US" err="1"/>
            <a:t>perbedaan</a:t>
          </a:r>
          <a:r>
            <a:rPr lang="en-US"/>
            <a:t> </a:t>
          </a:r>
          <a:r>
            <a:rPr lang="en-US" err="1"/>
            <a:t>dari</a:t>
          </a:r>
          <a:r>
            <a:rPr lang="en-US"/>
            <a:t> </a:t>
          </a:r>
          <a:r>
            <a:rPr lang="en-US" err="1"/>
            <a:t>dua</a:t>
          </a:r>
          <a:r>
            <a:rPr lang="en-US"/>
            <a:t> </a:t>
          </a:r>
          <a:r>
            <a:rPr lang="en-US" err="1"/>
            <a:t>buah</a:t>
          </a:r>
          <a:r>
            <a:rPr lang="en-US"/>
            <a:t> </a:t>
          </a:r>
          <a:r>
            <a:rPr lang="en-US" err="1"/>
            <a:t>kelompok</a:t>
          </a:r>
          <a:r>
            <a:rPr lang="en-US"/>
            <a:t> </a:t>
          </a:r>
          <a:r>
            <a:rPr lang="en-US" err="1"/>
            <a:t>pasangan</a:t>
          </a:r>
          <a:r>
            <a:rPr lang="en-US"/>
            <a:t>. </a:t>
          </a:r>
        </a:p>
      </dgm:t>
    </dgm:pt>
    <dgm:pt modelId="{DF9D6C22-4E88-4C39-AA64-8C0CF5BA4AA9}" type="parTrans" cxnId="{D81CD016-A815-4145-8898-5421CA3E0C03}">
      <dgm:prSet/>
      <dgm:spPr/>
    </dgm:pt>
    <dgm:pt modelId="{03D0F218-B10B-4562-915E-9A838C2B7710}" type="sibTrans" cxnId="{D81CD016-A815-4145-8898-5421CA3E0C03}">
      <dgm:prSet/>
      <dgm:spPr/>
    </dgm:pt>
    <dgm:pt modelId="{F40C87B3-CE8A-429C-B6D8-0A20AF1E0D3A}">
      <dgm:prSet/>
      <dgm:spPr/>
      <dgm:t>
        <a:bodyPr/>
        <a:lstStyle/>
        <a:p>
          <a:r>
            <a:rPr lang="en-US"/>
            <a:t>Paired t-test </a:t>
          </a:r>
          <a:r>
            <a:rPr lang="en-US" err="1"/>
            <a:t>digunakan</a:t>
          </a:r>
          <a:r>
            <a:rPr lang="en-US"/>
            <a:t> pada </a:t>
          </a:r>
          <a:r>
            <a:rPr lang="en-US" err="1"/>
            <a:t>penelitian</a:t>
          </a:r>
          <a:r>
            <a:rPr lang="en-US"/>
            <a:t> </a:t>
          </a:r>
          <a:r>
            <a:rPr lang="en-US" err="1"/>
            <a:t>ini</a:t>
          </a:r>
          <a:r>
            <a:rPr lang="en-US"/>
            <a:t> untuk </a:t>
          </a:r>
          <a:r>
            <a:rPr lang="en-US" err="1"/>
            <a:t>membandingkan</a:t>
          </a:r>
          <a:r>
            <a:rPr lang="en-US"/>
            <a:t> </a:t>
          </a:r>
          <a:r>
            <a:rPr lang="en-US" err="1"/>
            <a:t>kelompok</a:t>
          </a:r>
          <a:r>
            <a:rPr lang="en-US"/>
            <a:t> data </a:t>
          </a:r>
          <a:r>
            <a:rPr lang="en-US" err="1"/>
            <a:t>dari</a:t>
          </a:r>
          <a:r>
            <a:rPr lang="en-US"/>
            <a:t> </a:t>
          </a:r>
          <a:r>
            <a:rPr lang="en-US" err="1"/>
            <a:t>kondisi</a:t>
          </a:r>
          <a:r>
            <a:rPr lang="en-US"/>
            <a:t> proses dengan SIMP </a:t>
          </a:r>
          <a:r>
            <a:rPr lang="en-US" err="1"/>
            <a:t>saat</a:t>
          </a:r>
          <a:r>
            <a:rPr lang="en-US"/>
            <a:t> </a:t>
          </a:r>
          <a:r>
            <a:rPr lang="en-US" err="1"/>
            <a:t>ini</a:t>
          </a:r>
          <a:r>
            <a:rPr lang="en-US"/>
            <a:t> dan SIMP yang </a:t>
          </a:r>
          <a:r>
            <a:rPr lang="en-US" err="1"/>
            <a:t>dirancang</a:t>
          </a:r>
          <a:r>
            <a:rPr lang="en-US"/>
            <a:t>, apakah </a:t>
          </a:r>
          <a:r>
            <a:rPr lang="en-US" err="1"/>
            <a:t>memiliki</a:t>
          </a:r>
          <a:r>
            <a:rPr lang="en-US"/>
            <a:t> </a:t>
          </a:r>
          <a:r>
            <a:rPr lang="en-US" err="1"/>
            <a:t>perbedaan</a:t>
          </a:r>
          <a:r>
            <a:rPr lang="en-US"/>
            <a:t> yang </a:t>
          </a:r>
          <a:r>
            <a:rPr lang="en-US" err="1"/>
            <a:t>signifikan</a:t>
          </a:r>
          <a:r>
            <a:rPr lang="en-US"/>
            <a:t> </a:t>
          </a:r>
          <a:r>
            <a:rPr lang="en-US" err="1"/>
            <a:t>atau</a:t>
          </a:r>
          <a:r>
            <a:rPr lang="en-US"/>
            <a:t> tidak.</a:t>
          </a:r>
        </a:p>
      </dgm:t>
    </dgm:pt>
    <dgm:pt modelId="{92641A0C-3D54-4123-8130-7C119AA55611}" type="parTrans" cxnId="{3A307428-ADA6-47CF-BAA3-94DDF34E1D9E}">
      <dgm:prSet/>
      <dgm:spPr/>
    </dgm:pt>
    <dgm:pt modelId="{0A0C3388-ED92-48AE-B535-672765F3EACB}" type="sibTrans" cxnId="{3A307428-ADA6-47CF-BAA3-94DDF34E1D9E}">
      <dgm:prSet/>
      <dgm:spPr/>
    </dgm:pt>
    <dgm:pt modelId="{0EC2937E-4108-4366-81E8-25FE362AB647}" type="pres">
      <dgm:prSet presAssocID="{2C1061F1-AA38-46E6-8266-6A542B6F8583}" presName="vert0" presStyleCnt="0">
        <dgm:presLayoutVars>
          <dgm:dir/>
          <dgm:animOne val="branch"/>
          <dgm:animLvl val="lvl"/>
        </dgm:presLayoutVars>
      </dgm:prSet>
      <dgm:spPr/>
    </dgm:pt>
    <dgm:pt modelId="{90AD5454-898D-4E8C-81CE-EE31946B3056}" type="pres">
      <dgm:prSet presAssocID="{40F296FB-824C-40F9-A46F-10030321239D}" presName="thickLine" presStyleLbl="alignNode1" presStyleIdx="0" presStyleCnt="4"/>
      <dgm:spPr/>
    </dgm:pt>
    <dgm:pt modelId="{318B64D5-E610-4DD2-9E3F-3797996D38D8}" type="pres">
      <dgm:prSet presAssocID="{40F296FB-824C-40F9-A46F-10030321239D}" presName="horz1" presStyleCnt="0"/>
      <dgm:spPr/>
    </dgm:pt>
    <dgm:pt modelId="{BD64CC4D-CF60-4C25-8CDF-A60746095B26}" type="pres">
      <dgm:prSet presAssocID="{40F296FB-824C-40F9-A46F-10030321239D}" presName="tx1" presStyleLbl="revTx" presStyleIdx="0" presStyleCnt="12"/>
      <dgm:spPr/>
    </dgm:pt>
    <dgm:pt modelId="{6ABA1524-468D-4BAB-A515-1F8F6A7E2E6F}" type="pres">
      <dgm:prSet presAssocID="{40F296FB-824C-40F9-A46F-10030321239D}" presName="vert1" presStyleCnt="0"/>
      <dgm:spPr/>
    </dgm:pt>
    <dgm:pt modelId="{F670A005-D5A4-49F6-8792-00C1500978B1}" type="pres">
      <dgm:prSet presAssocID="{624A3DEA-0675-4A47-8274-9624562E56B5}" presName="vertSpace2a" presStyleCnt="0"/>
      <dgm:spPr/>
    </dgm:pt>
    <dgm:pt modelId="{8A3967F1-87C0-4528-8735-75A63BDEACCC}" type="pres">
      <dgm:prSet presAssocID="{624A3DEA-0675-4A47-8274-9624562E56B5}" presName="horz2" presStyleCnt="0"/>
      <dgm:spPr/>
    </dgm:pt>
    <dgm:pt modelId="{195A4F9E-74C7-40B0-9A5D-EB011C99DB8B}" type="pres">
      <dgm:prSet presAssocID="{624A3DEA-0675-4A47-8274-9624562E56B5}" presName="horzSpace2" presStyleCnt="0"/>
      <dgm:spPr/>
    </dgm:pt>
    <dgm:pt modelId="{E081D719-124E-494F-8B92-8909806C6B0A}" type="pres">
      <dgm:prSet presAssocID="{624A3DEA-0675-4A47-8274-9624562E56B5}" presName="tx2" presStyleLbl="revTx" presStyleIdx="1" presStyleCnt="12"/>
      <dgm:spPr/>
    </dgm:pt>
    <dgm:pt modelId="{FAFC2EC0-63C1-4811-85EF-EBF2E1374512}" type="pres">
      <dgm:prSet presAssocID="{624A3DEA-0675-4A47-8274-9624562E56B5}" presName="vert2" presStyleCnt="0"/>
      <dgm:spPr/>
    </dgm:pt>
    <dgm:pt modelId="{F2643E6F-E536-48A6-883C-C11E85765A0A}" type="pres">
      <dgm:prSet presAssocID="{624A3DEA-0675-4A47-8274-9624562E56B5}" presName="thinLine2b" presStyleLbl="callout" presStyleIdx="0" presStyleCnt="8"/>
      <dgm:spPr/>
    </dgm:pt>
    <dgm:pt modelId="{D572035B-302F-47DF-B290-B0789924560A}" type="pres">
      <dgm:prSet presAssocID="{624A3DEA-0675-4A47-8274-9624562E56B5}" presName="vertSpace2b" presStyleCnt="0"/>
      <dgm:spPr/>
    </dgm:pt>
    <dgm:pt modelId="{6D21E43F-2C3F-450B-A07E-F27F02566EAE}" type="pres">
      <dgm:prSet presAssocID="{A1903CA2-54C6-49E6-B79B-4B3CE9993A55}" presName="horz2" presStyleCnt="0"/>
      <dgm:spPr/>
    </dgm:pt>
    <dgm:pt modelId="{C711FC66-91B6-4425-9736-AD9E773CFCB3}" type="pres">
      <dgm:prSet presAssocID="{A1903CA2-54C6-49E6-B79B-4B3CE9993A55}" presName="horzSpace2" presStyleCnt="0"/>
      <dgm:spPr/>
    </dgm:pt>
    <dgm:pt modelId="{1159E59D-6F56-4BC1-8B53-9AC5C74368DC}" type="pres">
      <dgm:prSet presAssocID="{A1903CA2-54C6-49E6-B79B-4B3CE9993A55}" presName="tx2" presStyleLbl="revTx" presStyleIdx="2" presStyleCnt="12"/>
      <dgm:spPr/>
    </dgm:pt>
    <dgm:pt modelId="{CB6BA017-4571-4A57-A5F1-CF1018E71871}" type="pres">
      <dgm:prSet presAssocID="{A1903CA2-54C6-49E6-B79B-4B3CE9993A55}" presName="vert2" presStyleCnt="0"/>
      <dgm:spPr/>
    </dgm:pt>
    <dgm:pt modelId="{FFB903A8-5DE8-4102-85CC-1B87350E871C}" type="pres">
      <dgm:prSet presAssocID="{A1903CA2-54C6-49E6-B79B-4B3CE9993A55}" presName="thinLine2b" presStyleLbl="callout" presStyleIdx="1" presStyleCnt="8"/>
      <dgm:spPr/>
    </dgm:pt>
    <dgm:pt modelId="{239F674B-41E7-4B24-AC9F-8E6DD5A869D2}" type="pres">
      <dgm:prSet presAssocID="{A1903CA2-54C6-49E6-B79B-4B3CE9993A55}" presName="vertSpace2b" presStyleCnt="0"/>
      <dgm:spPr/>
    </dgm:pt>
    <dgm:pt modelId="{6A1E8535-1085-4D8A-91B5-34A7FA2B9227}" type="pres">
      <dgm:prSet presAssocID="{A4ADF841-F6B9-4F14-B1BE-1A987A9CAEB8}" presName="thickLine" presStyleLbl="alignNode1" presStyleIdx="1" presStyleCnt="4"/>
      <dgm:spPr/>
    </dgm:pt>
    <dgm:pt modelId="{FA79D625-1617-487E-9411-9C38FD95A36E}" type="pres">
      <dgm:prSet presAssocID="{A4ADF841-F6B9-4F14-B1BE-1A987A9CAEB8}" presName="horz1" presStyleCnt="0"/>
      <dgm:spPr/>
    </dgm:pt>
    <dgm:pt modelId="{DB23092A-C223-48D8-890F-999C50D89013}" type="pres">
      <dgm:prSet presAssocID="{A4ADF841-F6B9-4F14-B1BE-1A987A9CAEB8}" presName="tx1" presStyleLbl="revTx" presStyleIdx="3" presStyleCnt="12"/>
      <dgm:spPr/>
    </dgm:pt>
    <dgm:pt modelId="{BE9AF7E0-F2C5-422D-8408-8900DAA15627}" type="pres">
      <dgm:prSet presAssocID="{A4ADF841-F6B9-4F14-B1BE-1A987A9CAEB8}" presName="vert1" presStyleCnt="0"/>
      <dgm:spPr/>
    </dgm:pt>
    <dgm:pt modelId="{58B39254-5039-444F-9BA5-A30E8C23EB07}" type="pres">
      <dgm:prSet presAssocID="{610EA165-4117-4300-B302-5DD1A004C1FB}" presName="vertSpace2a" presStyleCnt="0"/>
      <dgm:spPr/>
    </dgm:pt>
    <dgm:pt modelId="{00B805D0-5AC0-47A4-A947-AAEFFF5217DE}" type="pres">
      <dgm:prSet presAssocID="{610EA165-4117-4300-B302-5DD1A004C1FB}" presName="horz2" presStyleCnt="0"/>
      <dgm:spPr/>
    </dgm:pt>
    <dgm:pt modelId="{DC57FC44-8301-40B7-AEFB-39F8AA0A6EC7}" type="pres">
      <dgm:prSet presAssocID="{610EA165-4117-4300-B302-5DD1A004C1FB}" presName="horzSpace2" presStyleCnt="0"/>
      <dgm:spPr/>
    </dgm:pt>
    <dgm:pt modelId="{827793B9-8428-4B4E-AD36-CC7386CD7A28}" type="pres">
      <dgm:prSet presAssocID="{610EA165-4117-4300-B302-5DD1A004C1FB}" presName="tx2" presStyleLbl="revTx" presStyleIdx="4" presStyleCnt="12"/>
      <dgm:spPr/>
    </dgm:pt>
    <dgm:pt modelId="{3456F9A8-E05C-4ABD-8424-94378244A051}" type="pres">
      <dgm:prSet presAssocID="{610EA165-4117-4300-B302-5DD1A004C1FB}" presName="vert2" presStyleCnt="0"/>
      <dgm:spPr/>
    </dgm:pt>
    <dgm:pt modelId="{BA2E201F-4AB1-4462-9644-F43576EDA7D0}" type="pres">
      <dgm:prSet presAssocID="{610EA165-4117-4300-B302-5DD1A004C1FB}" presName="thinLine2b" presStyleLbl="callout" presStyleIdx="2" presStyleCnt="8"/>
      <dgm:spPr/>
    </dgm:pt>
    <dgm:pt modelId="{5DF1CFFC-06A8-4125-A79C-379A4E22A2AA}" type="pres">
      <dgm:prSet presAssocID="{610EA165-4117-4300-B302-5DD1A004C1FB}" presName="vertSpace2b" presStyleCnt="0"/>
      <dgm:spPr/>
    </dgm:pt>
    <dgm:pt modelId="{417396A8-B0B1-4936-BDB4-12D667294061}" type="pres">
      <dgm:prSet presAssocID="{C823CCB1-EB42-4AAD-99FF-B682FD9AD862}" presName="horz2" presStyleCnt="0"/>
      <dgm:spPr/>
    </dgm:pt>
    <dgm:pt modelId="{8E339FE8-34B6-4F11-8309-67CD3C6E4055}" type="pres">
      <dgm:prSet presAssocID="{C823CCB1-EB42-4AAD-99FF-B682FD9AD862}" presName="horzSpace2" presStyleCnt="0"/>
      <dgm:spPr/>
    </dgm:pt>
    <dgm:pt modelId="{02F010D3-3E0F-4A8D-B6D0-B677412D154C}" type="pres">
      <dgm:prSet presAssocID="{C823CCB1-EB42-4AAD-99FF-B682FD9AD862}" presName="tx2" presStyleLbl="revTx" presStyleIdx="5" presStyleCnt="12"/>
      <dgm:spPr/>
    </dgm:pt>
    <dgm:pt modelId="{15CD2DAA-E935-4766-B1C9-F33CD5F2B808}" type="pres">
      <dgm:prSet presAssocID="{C823CCB1-EB42-4AAD-99FF-B682FD9AD862}" presName="vert2" presStyleCnt="0"/>
      <dgm:spPr/>
    </dgm:pt>
    <dgm:pt modelId="{E4BDEFBA-3428-460D-B523-147263E1D23C}" type="pres">
      <dgm:prSet presAssocID="{C823CCB1-EB42-4AAD-99FF-B682FD9AD862}" presName="thinLine2b" presStyleLbl="callout" presStyleIdx="3" presStyleCnt="8"/>
      <dgm:spPr/>
    </dgm:pt>
    <dgm:pt modelId="{1415A38E-6ABE-4CED-84E3-583D089AFDEF}" type="pres">
      <dgm:prSet presAssocID="{C823CCB1-EB42-4AAD-99FF-B682FD9AD862}" presName="vertSpace2b" presStyleCnt="0"/>
      <dgm:spPr/>
    </dgm:pt>
    <dgm:pt modelId="{B13C7C8C-290F-4AB4-B617-6A926E686CCA}" type="pres">
      <dgm:prSet presAssocID="{579357B9-95A8-4F60-8B9E-5EC55FC18EEE}" presName="thickLine" presStyleLbl="alignNode1" presStyleIdx="2" presStyleCnt="4"/>
      <dgm:spPr/>
    </dgm:pt>
    <dgm:pt modelId="{D74108C8-4838-41DA-9763-5043D38B8D41}" type="pres">
      <dgm:prSet presAssocID="{579357B9-95A8-4F60-8B9E-5EC55FC18EEE}" presName="horz1" presStyleCnt="0"/>
      <dgm:spPr/>
    </dgm:pt>
    <dgm:pt modelId="{9149AD07-A354-41A4-A5FC-7F3B49E2CE99}" type="pres">
      <dgm:prSet presAssocID="{579357B9-95A8-4F60-8B9E-5EC55FC18EEE}" presName="tx1" presStyleLbl="revTx" presStyleIdx="6" presStyleCnt="12"/>
      <dgm:spPr/>
    </dgm:pt>
    <dgm:pt modelId="{0619BC73-E973-4874-8FE6-219844726206}" type="pres">
      <dgm:prSet presAssocID="{579357B9-95A8-4F60-8B9E-5EC55FC18EEE}" presName="vert1" presStyleCnt="0"/>
      <dgm:spPr/>
    </dgm:pt>
    <dgm:pt modelId="{C76AB7F3-D954-456E-A868-B60D8866BA87}" type="pres">
      <dgm:prSet presAssocID="{E78EA4C9-EA1C-4CB2-930A-DDAFAEEE4E17}" presName="vertSpace2a" presStyleCnt="0"/>
      <dgm:spPr/>
    </dgm:pt>
    <dgm:pt modelId="{F3E4DC49-6293-48C2-B79A-DCFAE53B5B13}" type="pres">
      <dgm:prSet presAssocID="{E78EA4C9-EA1C-4CB2-930A-DDAFAEEE4E17}" presName="horz2" presStyleCnt="0"/>
      <dgm:spPr/>
    </dgm:pt>
    <dgm:pt modelId="{ACBB90F1-6AA0-439B-85BF-9C3AD8EAAC3F}" type="pres">
      <dgm:prSet presAssocID="{E78EA4C9-EA1C-4CB2-930A-DDAFAEEE4E17}" presName="horzSpace2" presStyleCnt="0"/>
      <dgm:spPr/>
    </dgm:pt>
    <dgm:pt modelId="{AEAEB5B2-15E6-402D-8CC9-031244A1E2C3}" type="pres">
      <dgm:prSet presAssocID="{E78EA4C9-EA1C-4CB2-930A-DDAFAEEE4E17}" presName="tx2" presStyleLbl="revTx" presStyleIdx="7" presStyleCnt="12"/>
      <dgm:spPr/>
    </dgm:pt>
    <dgm:pt modelId="{12C596DF-7983-47EA-BB68-3A77964001DE}" type="pres">
      <dgm:prSet presAssocID="{E78EA4C9-EA1C-4CB2-930A-DDAFAEEE4E17}" presName="vert2" presStyleCnt="0"/>
      <dgm:spPr/>
    </dgm:pt>
    <dgm:pt modelId="{3C89B046-598A-49E2-86AF-9DF3A104A6D0}" type="pres">
      <dgm:prSet presAssocID="{E78EA4C9-EA1C-4CB2-930A-DDAFAEEE4E17}" presName="thinLine2b" presStyleLbl="callout" presStyleIdx="4" presStyleCnt="8"/>
      <dgm:spPr/>
    </dgm:pt>
    <dgm:pt modelId="{74D53C86-4D23-4976-8DDE-CE4E6CA33C49}" type="pres">
      <dgm:prSet presAssocID="{E78EA4C9-EA1C-4CB2-930A-DDAFAEEE4E17}" presName="vertSpace2b" presStyleCnt="0"/>
      <dgm:spPr/>
    </dgm:pt>
    <dgm:pt modelId="{2D2B1EB7-9714-475B-A601-B6B88FB2F606}" type="pres">
      <dgm:prSet presAssocID="{21F8F0F2-54F4-4512-BC49-3591543320BC}" presName="horz2" presStyleCnt="0"/>
      <dgm:spPr/>
    </dgm:pt>
    <dgm:pt modelId="{4B6BED7B-1507-41FB-BDF8-9FA85DAB65C4}" type="pres">
      <dgm:prSet presAssocID="{21F8F0F2-54F4-4512-BC49-3591543320BC}" presName="horzSpace2" presStyleCnt="0"/>
      <dgm:spPr/>
    </dgm:pt>
    <dgm:pt modelId="{1D6FD8B0-0CED-4238-B44C-E553D05D3166}" type="pres">
      <dgm:prSet presAssocID="{21F8F0F2-54F4-4512-BC49-3591543320BC}" presName="tx2" presStyleLbl="revTx" presStyleIdx="8" presStyleCnt="12"/>
      <dgm:spPr/>
    </dgm:pt>
    <dgm:pt modelId="{E288B092-D311-4985-9535-D1E05F4C7F69}" type="pres">
      <dgm:prSet presAssocID="{21F8F0F2-54F4-4512-BC49-3591543320BC}" presName="vert2" presStyleCnt="0"/>
      <dgm:spPr/>
    </dgm:pt>
    <dgm:pt modelId="{23AE0721-DDAF-4535-B982-71606BA27566}" type="pres">
      <dgm:prSet presAssocID="{21F8F0F2-54F4-4512-BC49-3591543320BC}" presName="thinLine2b" presStyleLbl="callout" presStyleIdx="5" presStyleCnt="8"/>
      <dgm:spPr/>
    </dgm:pt>
    <dgm:pt modelId="{C9EEB522-7A4B-4FCB-BA7B-82629A17532A}" type="pres">
      <dgm:prSet presAssocID="{21F8F0F2-54F4-4512-BC49-3591543320BC}" presName="vertSpace2b" presStyleCnt="0"/>
      <dgm:spPr/>
    </dgm:pt>
    <dgm:pt modelId="{E719B64B-4E5C-49F5-BFC6-8A4703340F64}" type="pres">
      <dgm:prSet presAssocID="{0F89B98B-4295-4686-BE10-10B81916C642}" presName="thickLine" presStyleLbl="alignNode1" presStyleIdx="3" presStyleCnt="4"/>
      <dgm:spPr/>
    </dgm:pt>
    <dgm:pt modelId="{F5482214-EB58-4AF3-8E17-C99E6D53C0B3}" type="pres">
      <dgm:prSet presAssocID="{0F89B98B-4295-4686-BE10-10B81916C642}" presName="horz1" presStyleCnt="0"/>
      <dgm:spPr/>
    </dgm:pt>
    <dgm:pt modelId="{7AC9DAFA-8051-439F-98CF-A0E8150F9CB6}" type="pres">
      <dgm:prSet presAssocID="{0F89B98B-4295-4686-BE10-10B81916C642}" presName="tx1" presStyleLbl="revTx" presStyleIdx="9" presStyleCnt="12"/>
      <dgm:spPr/>
    </dgm:pt>
    <dgm:pt modelId="{F3591392-7BCC-4179-B995-CB6A1813EF5D}" type="pres">
      <dgm:prSet presAssocID="{0F89B98B-4295-4686-BE10-10B81916C642}" presName="vert1" presStyleCnt="0"/>
      <dgm:spPr/>
    </dgm:pt>
    <dgm:pt modelId="{9B33E9FF-22BD-4C1F-B8B8-D651DD5732FD}" type="pres">
      <dgm:prSet presAssocID="{35E8AE01-E56E-430F-8203-9BBA11A61C7F}" presName="vertSpace2a" presStyleCnt="0"/>
      <dgm:spPr/>
    </dgm:pt>
    <dgm:pt modelId="{521AD0D4-3D21-4DC2-9DC6-399D0C46153F}" type="pres">
      <dgm:prSet presAssocID="{35E8AE01-E56E-430F-8203-9BBA11A61C7F}" presName="horz2" presStyleCnt="0"/>
      <dgm:spPr/>
    </dgm:pt>
    <dgm:pt modelId="{7B869A9E-41EF-4D0A-ACD6-04BDFC8EE424}" type="pres">
      <dgm:prSet presAssocID="{35E8AE01-E56E-430F-8203-9BBA11A61C7F}" presName="horzSpace2" presStyleCnt="0"/>
      <dgm:spPr/>
    </dgm:pt>
    <dgm:pt modelId="{0860DE67-2148-4297-A950-47B1E84DB7A2}" type="pres">
      <dgm:prSet presAssocID="{35E8AE01-E56E-430F-8203-9BBA11A61C7F}" presName="tx2" presStyleLbl="revTx" presStyleIdx="10" presStyleCnt="12"/>
      <dgm:spPr/>
    </dgm:pt>
    <dgm:pt modelId="{536D98CB-8AA5-4061-951E-2D8D390E2EA9}" type="pres">
      <dgm:prSet presAssocID="{35E8AE01-E56E-430F-8203-9BBA11A61C7F}" presName="vert2" presStyleCnt="0"/>
      <dgm:spPr/>
    </dgm:pt>
    <dgm:pt modelId="{6DA0537E-2F9B-4238-A89F-6B290463CAF1}" type="pres">
      <dgm:prSet presAssocID="{35E8AE01-E56E-430F-8203-9BBA11A61C7F}" presName="thinLine2b" presStyleLbl="callout" presStyleIdx="6" presStyleCnt="8"/>
      <dgm:spPr/>
    </dgm:pt>
    <dgm:pt modelId="{E6D3E122-3741-4759-90EB-353847A3F1AB}" type="pres">
      <dgm:prSet presAssocID="{35E8AE01-E56E-430F-8203-9BBA11A61C7F}" presName="vertSpace2b" presStyleCnt="0"/>
      <dgm:spPr/>
    </dgm:pt>
    <dgm:pt modelId="{6C268681-7B05-496A-8B8A-DA6F49B6041E}" type="pres">
      <dgm:prSet presAssocID="{F40C87B3-CE8A-429C-B6D8-0A20AF1E0D3A}" presName="horz2" presStyleCnt="0"/>
      <dgm:spPr/>
    </dgm:pt>
    <dgm:pt modelId="{CC431033-53C7-4863-A2AD-EDC4C5E2DA6C}" type="pres">
      <dgm:prSet presAssocID="{F40C87B3-CE8A-429C-B6D8-0A20AF1E0D3A}" presName="horzSpace2" presStyleCnt="0"/>
      <dgm:spPr/>
    </dgm:pt>
    <dgm:pt modelId="{A29E652C-8955-4866-A361-B85CD4A1118F}" type="pres">
      <dgm:prSet presAssocID="{F40C87B3-CE8A-429C-B6D8-0A20AF1E0D3A}" presName="tx2" presStyleLbl="revTx" presStyleIdx="11" presStyleCnt="12"/>
      <dgm:spPr/>
    </dgm:pt>
    <dgm:pt modelId="{47E3EE5D-6E2A-45A5-8958-CD582F6BB866}" type="pres">
      <dgm:prSet presAssocID="{F40C87B3-CE8A-429C-B6D8-0A20AF1E0D3A}" presName="vert2" presStyleCnt="0"/>
      <dgm:spPr/>
    </dgm:pt>
    <dgm:pt modelId="{E9383446-2980-4916-B881-9033F74ED32E}" type="pres">
      <dgm:prSet presAssocID="{F40C87B3-CE8A-429C-B6D8-0A20AF1E0D3A}" presName="thinLine2b" presStyleLbl="callout" presStyleIdx="7" presStyleCnt="8"/>
      <dgm:spPr/>
    </dgm:pt>
    <dgm:pt modelId="{24C05177-0CD5-46D5-9B15-816909BA3A5C}" type="pres">
      <dgm:prSet presAssocID="{F40C87B3-CE8A-429C-B6D8-0A20AF1E0D3A}" presName="vertSpace2b" presStyleCnt="0"/>
      <dgm:spPr/>
    </dgm:pt>
  </dgm:ptLst>
  <dgm:cxnLst>
    <dgm:cxn modelId="{AB94C706-F0C7-4269-A754-24F3C67A9B84}" type="presOf" srcId="{F40C87B3-CE8A-429C-B6D8-0A20AF1E0D3A}" destId="{A29E652C-8955-4866-A361-B85CD4A1118F}" srcOrd="0" destOrd="0" presId="urn:microsoft.com/office/officeart/2008/layout/LinedList"/>
    <dgm:cxn modelId="{C1469909-09AF-4B2D-BD70-185C28E53E92}" srcId="{2C1061F1-AA38-46E6-8266-6A542B6F8583}" destId="{579357B9-95A8-4F60-8B9E-5EC55FC18EEE}" srcOrd="2" destOrd="0" parTransId="{1F15AF47-0853-4E66-ABB6-A7DCB7EBBABF}" sibTransId="{703E9AF4-6A21-4D2B-BE3A-0CAC0C627828}"/>
    <dgm:cxn modelId="{D0D72011-3027-42E7-B238-DF115F80FACA}" type="presOf" srcId="{21F8F0F2-54F4-4512-BC49-3591543320BC}" destId="{1D6FD8B0-0CED-4238-B44C-E553D05D3166}" srcOrd="0" destOrd="0" presId="urn:microsoft.com/office/officeart/2008/layout/LinedList"/>
    <dgm:cxn modelId="{D81CD016-A815-4145-8898-5421CA3E0C03}" srcId="{0F89B98B-4295-4686-BE10-10B81916C642}" destId="{35E8AE01-E56E-430F-8203-9BBA11A61C7F}" srcOrd="0" destOrd="0" parTransId="{DF9D6C22-4E88-4C39-AA64-8C0CF5BA4AA9}" sibTransId="{03D0F218-B10B-4562-915E-9A838C2B7710}"/>
    <dgm:cxn modelId="{2834961B-BCA9-4666-9A46-BD41662AD16C}" type="presOf" srcId="{610EA165-4117-4300-B302-5DD1A004C1FB}" destId="{827793B9-8428-4B4E-AD36-CC7386CD7A28}" srcOrd="0" destOrd="0" presId="urn:microsoft.com/office/officeart/2008/layout/LinedList"/>
    <dgm:cxn modelId="{3A307428-ADA6-47CF-BAA3-94DDF34E1D9E}" srcId="{0F89B98B-4295-4686-BE10-10B81916C642}" destId="{F40C87B3-CE8A-429C-B6D8-0A20AF1E0D3A}" srcOrd="1" destOrd="0" parTransId="{92641A0C-3D54-4123-8130-7C119AA55611}" sibTransId="{0A0C3388-ED92-48AE-B535-672765F3EACB}"/>
    <dgm:cxn modelId="{ADF7F428-D121-40EC-9E48-24BD41DAA7C7}" type="presOf" srcId="{0F89B98B-4295-4686-BE10-10B81916C642}" destId="{7AC9DAFA-8051-439F-98CF-A0E8150F9CB6}" srcOrd="0" destOrd="0" presId="urn:microsoft.com/office/officeart/2008/layout/LinedList"/>
    <dgm:cxn modelId="{DE971440-B23E-4A06-990E-3F89C799AA14}" type="presOf" srcId="{A1903CA2-54C6-49E6-B79B-4B3CE9993A55}" destId="{1159E59D-6F56-4BC1-8B53-9AC5C74368DC}" srcOrd="0" destOrd="0" presId="urn:microsoft.com/office/officeart/2008/layout/LinedList"/>
    <dgm:cxn modelId="{83EEE860-4687-4F66-ADED-04B53AC6590A}" srcId="{A4ADF841-F6B9-4F14-B1BE-1A987A9CAEB8}" destId="{610EA165-4117-4300-B302-5DD1A004C1FB}" srcOrd="0" destOrd="0" parTransId="{AE393355-D834-42CF-BE7A-498AE5BAAE4A}" sibTransId="{84B943EC-5D06-4DB7-B73D-9B01EDFB990E}"/>
    <dgm:cxn modelId="{E70D0863-A090-44D4-A20F-573C140620A7}" type="presOf" srcId="{C823CCB1-EB42-4AAD-99FF-B682FD9AD862}" destId="{02F010D3-3E0F-4A8D-B6D0-B677412D154C}" srcOrd="0" destOrd="0" presId="urn:microsoft.com/office/officeart/2008/layout/LinedList"/>
    <dgm:cxn modelId="{2BBD1C46-44F1-4E84-81A1-F7B8D65B4A02}" srcId="{A4ADF841-F6B9-4F14-B1BE-1A987A9CAEB8}" destId="{C823CCB1-EB42-4AAD-99FF-B682FD9AD862}" srcOrd="1" destOrd="0" parTransId="{3F3BB1DA-64D7-427A-85D5-4952C5ADD3F9}" sibTransId="{382262D5-DED0-4AC6-AC7A-290BF7F1C154}"/>
    <dgm:cxn modelId="{2FBC234E-827D-475B-9A4B-DB732B7F65BC}" srcId="{579357B9-95A8-4F60-8B9E-5EC55FC18EEE}" destId="{E78EA4C9-EA1C-4CB2-930A-DDAFAEEE4E17}" srcOrd="0" destOrd="0" parTransId="{FA348C82-9CF7-4333-A6CE-FA276A29E28F}" sibTransId="{AC0F6BF5-7D1D-4FFF-9423-405EB633C3A2}"/>
    <dgm:cxn modelId="{AF879D77-86B6-4007-B75A-0C1E53604A06}" type="presOf" srcId="{35E8AE01-E56E-430F-8203-9BBA11A61C7F}" destId="{0860DE67-2148-4297-A950-47B1E84DB7A2}" srcOrd="0" destOrd="0" presId="urn:microsoft.com/office/officeart/2008/layout/LinedList"/>
    <dgm:cxn modelId="{1B9CD259-083D-4690-A8BE-E376F911AA25}" type="presOf" srcId="{579357B9-95A8-4F60-8B9E-5EC55FC18EEE}" destId="{9149AD07-A354-41A4-A5FC-7F3B49E2CE99}" srcOrd="0" destOrd="0" presId="urn:microsoft.com/office/officeart/2008/layout/LinedList"/>
    <dgm:cxn modelId="{6F01CA86-B272-444E-9B68-94F9CF82D7A0}" srcId="{40F296FB-824C-40F9-A46F-10030321239D}" destId="{A1903CA2-54C6-49E6-B79B-4B3CE9993A55}" srcOrd="1" destOrd="0" parTransId="{A268761B-7DD8-4031-93AA-D88A100FB303}" sibTransId="{6B23C483-21CA-4F49-B004-CF324DA92C20}"/>
    <dgm:cxn modelId="{CB2D5B8F-11B6-4329-81B0-033371EDF323}" type="presOf" srcId="{2C1061F1-AA38-46E6-8266-6A542B6F8583}" destId="{0EC2937E-4108-4366-81E8-25FE362AB647}" srcOrd="0" destOrd="0" presId="urn:microsoft.com/office/officeart/2008/layout/LinedList"/>
    <dgm:cxn modelId="{643A5390-54FC-4668-8A52-36AE46F129CA}" type="presOf" srcId="{624A3DEA-0675-4A47-8274-9624562E56B5}" destId="{E081D719-124E-494F-8B92-8909806C6B0A}" srcOrd="0" destOrd="0" presId="urn:microsoft.com/office/officeart/2008/layout/LinedList"/>
    <dgm:cxn modelId="{6A373999-9B45-42EE-9411-54073C6A7C31}" srcId="{2C1061F1-AA38-46E6-8266-6A542B6F8583}" destId="{A4ADF841-F6B9-4F14-B1BE-1A987A9CAEB8}" srcOrd="1" destOrd="0" parTransId="{C409DC7A-874C-46CE-9E00-9CDDA8733627}" sibTransId="{AED3208D-C7D6-48EB-A4ED-E40AEE09FA24}"/>
    <dgm:cxn modelId="{94D09CB4-D6CD-4D43-A1BD-C710E744DF0C}" srcId="{579357B9-95A8-4F60-8B9E-5EC55FC18EEE}" destId="{21F8F0F2-54F4-4512-BC49-3591543320BC}" srcOrd="1" destOrd="0" parTransId="{2E9B2B41-04C9-47C0-A86A-4D5807A8FE6D}" sibTransId="{0A051F17-E815-458D-8E98-04681EBFA7B5}"/>
    <dgm:cxn modelId="{FB369CD9-7150-4CEA-92E1-A0FD5D088334}" srcId="{2C1061F1-AA38-46E6-8266-6A542B6F8583}" destId="{0F89B98B-4295-4686-BE10-10B81916C642}" srcOrd="3" destOrd="0" parTransId="{F19C2CFC-3FAE-43AF-89AC-821146539722}" sibTransId="{F4407729-9961-476A-AA66-F1D29B05CA03}"/>
    <dgm:cxn modelId="{210791DA-F1AA-4C4F-8B4A-4495063C3360}" type="presOf" srcId="{A4ADF841-F6B9-4F14-B1BE-1A987A9CAEB8}" destId="{DB23092A-C223-48D8-890F-999C50D89013}" srcOrd="0" destOrd="0" presId="urn:microsoft.com/office/officeart/2008/layout/LinedList"/>
    <dgm:cxn modelId="{376541F1-B70D-4058-AA36-8064CF9C0C00}" type="presOf" srcId="{E78EA4C9-EA1C-4CB2-930A-DDAFAEEE4E17}" destId="{AEAEB5B2-15E6-402D-8CC9-031244A1E2C3}" srcOrd="0" destOrd="0" presId="urn:microsoft.com/office/officeart/2008/layout/LinedList"/>
    <dgm:cxn modelId="{C1F4ECF2-1A92-4365-9D34-BDA4AD59F226}" srcId="{40F296FB-824C-40F9-A46F-10030321239D}" destId="{624A3DEA-0675-4A47-8274-9624562E56B5}" srcOrd="0" destOrd="0" parTransId="{1F4867A0-F29A-4060-9A66-518854799DB4}" sibTransId="{0C9C67C1-953E-4223-BCE9-FCCD7E3F4138}"/>
    <dgm:cxn modelId="{190975F7-B307-44D6-8C72-6C0D685437BA}" type="presOf" srcId="{40F296FB-824C-40F9-A46F-10030321239D}" destId="{BD64CC4D-CF60-4C25-8CDF-A60746095B26}" srcOrd="0" destOrd="0" presId="urn:microsoft.com/office/officeart/2008/layout/LinedList"/>
    <dgm:cxn modelId="{4FB271FA-FD95-4221-A1AE-00CE561F2890}" srcId="{2C1061F1-AA38-46E6-8266-6A542B6F8583}" destId="{40F296FB-824C-40F9-A46F-10030321239D}" srcOrd="0" destOrd="0" parTransId="{6B50361D-4810-4C34-802B-DFC5594320BA}" sibTransId="{05913CB2-60A4-4409-9369-3E7A33C41638}"/>
    <dgm:cxn modelId="{A2604C1B-8443-4921-B4F1-FC86F6E8AEB2}" type="presParOf" srcId="{0EC2937E-4108-4366-81E8-25FE362AB647}" destId="{90AD5454-898D-4E8C-81CE-EE31946B3056}" srcOrd="0" destOrd="0" presId="urn:microsoft.com/office/officeart/2008/layout/LinedList"/>
    <dgm:cxn modelId="{14E7BEE7-9907-4446-9935-C6657B775D09}" type="presParOf" srcId="{0EC2937E-4108-4366-81E8-25FE362AB647}" destId="{318B64D5-E610-4DD2-9E3F-3797996D38D8}" srcOrd="1" destOrd="0" presId="urn:microsoft.com/office/officeart/2008/layout/LinedList"/>
    <dgm:cxn modelId="{CD589F6E-57BD-4CC9-9C51-2B50C7941AFC}" type="presParOf" srcId="{318B64D5-E610-4DD2-9E3F-3797996D38D8}" destId="{BD64CC4D-CF60-4C25-8CDF-A60746095B26}" srcOrd="0" destOrd="0" presId="urn:microsoft.com/office/officeart/2008/layout/LinedList"/>
    <dgm:cxn modelId="{8962758F-4ADB-4811-9637-5AB6B34E708B}" type="presParOf" srcId="{318B64D5-E610-4DD2-9E3F-3797996D38D8}" destId="{6ABA1524-468D-4BAB-A515-1F8F6A7E2E6F}" srcOrd="1" destOrd="0" presId="urn:microsoft.com/office/officeart/2008/layout/LinedList"/>
    <dgm:cxn modelId="{643D0DF5-2DC1-4567-A6D9-CC826CCDDC51}" type="presParOf" srcId="{6ABA1524-468D-4BAB-A515-1F8F6A7E2E6F}" destId="{F670A005-D5A4-49F6-8792-00C1500978B1}" srcOrd="0" destOrd="0" presId="urn:microsoft.com/office/officeart/2008/layout/LinedList"/>
    <dgm:cxn modelId="{7A464DF9-2392-49B7-8D27-C7C22F620653}" type="presParOf" srcId="{6ABA1524-468D-4BAB-A515-1F8F6A7E2E6F}" destId="{8A3967F1-87C0-4528-8735-75A63BDEACCC}" srcOrd="1" destOrd="0" presId="urn:microsoft.com/office/officeart/2008/layout/LinedList"/>
    <dgm:cxn modelId="{5E63B8EA-E54F-4487-A300-FB9A36BC445A}" type="presParOf" srcId="{8A3967F1-87C0-4528-8735-75A63BDEACCC}" destId="{195A4F9E-74C7-40B0-9A5D-EB011C99DB8B}" srcOrd="0" destOrd="0" presId="urn:microsoft.com/office/officeart/2008/layout/LinedList"/>
    <dgm:cxn modelId="{B7343AE9-E6E0-45A7-A79D-E85EF0A46793}" type="presParOf" srcId="{8A3967F1-87C0-4528-8735-75A63BDEACCC}" destId="{E081D719-124E-494F-8B92-8909806C6B0A}" srcOrd="1" destOrd="0" presId="urn:microsoft.com/office/officeart/2008/layout/LinedList"/>
    <dgm:cxn modelId="{C4B9B213-48C9-4F31-9CD0-4977166BA85F}" type="presParOf" srcId="{8A3967F1-87C0-4528-8735-75A63BDEACCC}" destId="{FAFC2EC0-63C1-4811-85EF-EBF2E1374512}" srcOrd="2" destOrd="0" presId="urn:microsoft.com/office/officeart/2008/layout/LinedList"/>
    <dgm:cxn modelId="{27180D35-81D2-4031-BCE5-C25B7F83DE14}" type="presParOf" srcId="{6ABA1524-468D-4BAB-A515-1F8F6A7E2E6F}" destId="{F2643E6F-E536-48A6-883C-C11E85765A0A}" srcOrd="2" destOrd="0" presId="urn:microsoft.com/office/officeart/2008/layout/LinedList"/>
    <dgm:cxn modelId="{5AAEEA3E-DD0A-452D-B3EE-CB460F1EE917}" type="presParOf" srcId="{6ABA1524-468D-4BAB-A515-1F8F6A7E2E6F}" destId="{D572035B-302F-47DF-B290-B0789924560A}" srcOrd="3" destOrd="0" presId="urn:microsoft.com/office/officeart/2008/layout/LinedList"/>
    <dgm:cxn modelId="{DE5C9F78-C8FE-456E-A7CA-D7D49F1D0B14}" type="presParOf" srcId="{6ABA1524-468D-4BAB-A515-1F8F6A7E2E6F}" destId="{6D21E43F-2C3F-450B-A07E-F27F02566EAE}" srcOrd="4" destOrd="0" presId="urn:microsoft.com/office/officeart/2008/layout/LinedList"/>
    <dgm:cxn modelId="{FB94B7B5-C3F3-4520-9902-D42411C69595}" type="presParOf" srcId="{6D21E43F-2C3F-450B-A07E-F27F02566EAE}" destId="{C711FC66-91B6-4425-9736-AD9E773CFCB3}" srcOrd="0" destOrd="0" presId="urn:microsoft.com/office/officeart/2008/layout/LinedList"/>
    <dgm:cxn modelId="{DC256162-9BBB-4642-BE9B-0EC882B0E4B3}" type="presParOf" srcId="{6D21E43F-2C3F-450B-A07E-F27F02566EAE}" destId="{1159E59D-6F56-4BC1-8B53-9AC5C74368DC}" srcOrd="1" destOrd="0" presId="urn:microsoft.com/office/officeart/2008/layout/LinedList"/>
    <dgm:cxn modelId="{6E8319D8-A756-4D08-9276-3660C3BE2546}" type="presParOf" srcId="{6D21E43F-2C3F-450B-A07E-F27F02566EAE}" destId="{CB6BA017-4571-4A57-A5F1-CF1018E71871}" srcOrd="2" destOrd="0" presId="urn:microsoft.com/office/officeart/2008/layout/LinedList"/>
    <dgm:cxn modelId="{96DFF7F8-1541-45F9-BD05-E3F9B284E4E5}" type="presParOf" srcId="{6ABA1524-468D-4BAB-A515-1F8F6A7E2E6F}" destId="{FFB903A8-5DE8-4102-85CC-1B87350E871C}" srcOrd="5" destOrd="0" presId="urn:microsoft.com/office/officeart/2008/layout/LinedList"/>
    <dgm:cxn modelId="{1E145A21-499A-492D-AB58-6380F4BAD0A3}" type="presParOf" srcId="{6ABA1524-468D-4BAB-A515-1F8F6A7E2E6F}" destId="{239F674B-41E7-4B24-AC9F-8E6DD5A869D2}" srcOrd="6" destOrd="0" presId="urn:microsoft.com/office/officeart/2008/layout/LinedList"/>
    <dgm:cxn modelId="{0396558A-E040-4F36-9C48-F20A134C30F3}" type="presParOf" srcId="{0EC2937E-4108-4366-81E8-25FE362AB647}" destId="{6A1E8535-1085-4D8A-91B5-34A7FA2B9227}" srcOrd="2" destOrd="0" presId="urn:microsoft.com/office/officeart/2008/layout/LinedList"/>
    <dgm:cxn modelId="{AFD1FD19-21B0-4414-AA60-E157266EC051}" type="presParOf" srcId="{0EC2937E-4108-4366-81E8-25FE362AB647}" destId="{FA79D625-1617-487E-9411-9C38FD95A36E}" srcOrd="3" destOrd="0" presId="urn:microsoft.com/office/officeart/2008/layout/LinedList"/>
    <dgm:cxn modelId="{A4A38C77-F4BC-4694-9F7B-ED24BA255621}" type="presParOf" srcId="{FA79D625-1617-487E-9411-9C38FD95A36E}" destId="{DB23092A-C223-48D8-890F-999C50D89013}" srcOrd="0" destOrd="0" presId="urn:microsoft.com/office/officeart/2008/layout/LinedList"/>
    <dgm:cxn modelId="{DB722A13-9741-4CDC-9896-D6863D1D6C5E}" type="presParOf" srcId="{FA79D625-1617-487E-9411-9C38FD95A36E}" destId="{BE9AF7E0-F2C5-422D-8408-8900DAA15627}" srcOrd="1" destOrd="0" presId="urn:microsoft.com/office/officeart/2008/layout/LinedList"/>
    <dgm:cxn modelId="{DC3ADAA9-CD44-4E1C-85A1-6965F5F2E00D}" type="presParOf" srcId="{BE9AF7E0-F2C5-422D-8408-8900DAA15627}" destId="{58B39254-5039-444F-9BA5-A30E8C23EB07}" srcOrd="0" destOrd="0" presId="urn:microsoft.com/office/officeart/2008/layout/LinedList"/>
    <dgm:cxn modelId="{4B37FADC-3890-4357-B80C-7844C8CDB586}" type="presParOf" srcId="{BE9AF7E0-F2C5-422D-8408-8900DAA15627}" destId="{00B805D0-5AC0-47A4-A947-AAEFFF5217DE}" srcOrd="1" destOrd="0" presId="urn:microsoft.com/office/officeart/2008/layout/LinedList"/>
    <dgm:cxn modelId="{BC11B429-0E70-46F5-AC30-4A6750F7038D}" type="presParOf" srcId="{00B805D0-5AC0-47A4-A947-AAEFFF5217DE}" destId="{DC57FC44-8301-40B7-AEFB-39F8AA0A6EC7}" srcOrd="0" destOrd="0" presId="urn:microsoft.com/office/officeart/2008/layout/LinedList"/>
    <dgm:cxn modelId="{6C3A475E-142C-45F1-8D8F-3E8AB9A31223}" type="presParOf" srcId="{00B805D0-5AC0-47A4-A947-AAEFFF5217DE}" destId="{827793B9-8428-4B4E-AD36-CC7386CD7A28}" srcOrd="1" destOrd="0" presId="urn:microsoft.com/office/officeart/2008/layout/LinedList"/>
    <dgm:cxn modelId="{1EAD4D11-D37E-49D2-BB8F-F8B4ACCB5A6E}" type="presParOf" srcId="{00B805D0-5AC0-47A4-A947-AAEFFF5217DE}" destId="{3456F9A8-E05C-4ABD-8424-94378244A051}" srcOrd="2" destOrd="0" presId="urn:microsoft.com/office/officeart/2008/layout/LinedList"/>
    <dgm:cxn modelId="{286F805A-C971-42F4-972E-707C24B9231C}" type="presParOf" srcId="{BE9AF7E0-F2C5-422D-8408-8900DAA15627}" destId="{BA2E201F-4AB1-4462-9644-F43576EDA7D0}" srcOrd="2" destOrd="0" presId="urn:microsoft.com/office/officeart/2008/layout/LinedList"/>
    <dgm:cxn modelId="{2191250E-6450-4543-8F4D-A18F3BCAD45F}" type="presParOf" srcId="{BE9AF7E0-F2C5-422D-8408-8900DAA15627}" destId="{5DF1CFFC-06A8-4125-A79C-379A4E22A2AA}" srcOrd="3" destOrd="0" presId="urn:microsoft.com/office/officeart/2008/layout/LinedList"/>
    <dgm:cxn modelId="{4F1EA3F7-9F8B-4D56-B963-6D9B1C63CB5F}" type="presParOf" srcId="{BE9AF7E0-F2C5-422D-8408-8900DAA15627}" destId="{417396A8-B0B1-4936-BDB4-12D667294061}" srcOrd="4" destOrd="0" presId="urn:microsoft.com/office/officeart/2008/layout/LinedList"/>
    <dgm:cxn modelId="{EB7D16BC-5D9B-49F8-8C32-27776F379445}" type="presParOf" srcId="{417396A8-B0B1-4936-BDB4-12D667294061}" destId="{8E339FE8-34B6-4F11-8309-67CD3C6E4055}" srcOrd="0" destOrd="0" presId="urn:microsoft.com/office/officeart/2008/layout/LinedList"/>
    <dgm:cxn modelId="{CF1BE248-ACB2-46DF-8CCC-FA7A9C441711}" type="presParOf" srcId="{417396A8-B0B1-4936-BDB4-12D667294061}" destId="{02F010D3-3E0F-4A8D-B6D0-B677412D154C}" srcOrd="1" destOrd="0" presId="urn:microsoft.com/office/officeart/2008/layout/LinedList"/>
    <dgm:cxn modelId="{B0C741FE-6EDC-4C50-92D8-CB6E1045CEC8}" type="presParOf" srcId="{417396A8-B0B1-4936-BDB4-12D667294061}" destId="{15CD2DAA-E935-4766-B1C9-F33CD5F2B808}" srcOrd="2" destOrd="0" presId="urn:microsoft.com/office/officeart/2008/layout/LinedList"/>
    <dgm:cxn modelId="{C2329443-5945-428E-9673-929F06CB3DB2}" type="presParOf" srcId="{BE9AF7E0-F2C5-422D-8408-8900DAA15627}" destId="{E4BDEFBA-3428-460D-B523-147263E1D23C}" srcOrd="5" destOrd="0" presId="urn:microsoft.com/office/officeart/2008/layout/LinedList"/>
    <dgm:cxn modelId="{2A1F48E3-7AA4-4666-8731-70F9D66BC46E}" type="presParOf" srcId="{BE9AF7E0-F2C5-422D-8408-8900DAA15627}" destId="{1415A38E-6ABE-4CED-84E3-583D089AFDEF}" srcOrd="6" destOrd="0" presId="urn:microsoft.com/office/officeart/2008/layout/LinedList"/>
    <dgm:cxn modelId="{3662647C-3899-4BC4-823E-CDC54E7154F0}" type="presParOf" srcId="{0EC2937E-4108-4366-81E8-25FE362AB647}" destId="{B13C7C8C-290F-4AB4-B617-6A926E686CCA}" srcOrd="4" destOrd="0" presId="urn:microsoft.com/office/officeart/2008/layout/LinedList"/>
    <dgm:cxn modelId="{60C1C300-07FD-43DB-BD6D-0CB85797ECD6}" type="presParOf" srcId="{0EC2937E-4108-4366-81E8-25FE362AB647}" destId="{D74108C8-4838-41DA-9763-5043D38B8D41}" srcOrd="5" destOrd="0" presId="urn:microsoft.com/office/officeart/2008/layout/LinedList"/>
    <dgm:cxn modelId="{621EE5D8-05C4-4A65-9CA8-70D26F1FD082}" type="presParOf" srcId="{D74108C8-4838-41DA-9763-5043D38B8D41}" destId="{9149AD07-A354-41A4-A5FC-7F3B49E2CE99}" srcOrd="0" destOrd="0" presId="urn:microsoft.com/office/officeart/2008/layout/LinedList"/>
    <dgm:cxn modelId="{E22B6041-B6C7-4601-A47D-885F688FD933}" type="presParOf" srcId="{D74108C8-4838-41DA-9763-5043D38B8D41}" destId="{0619BC73-E973-4874-8FE6-219844726206}" srcOrd="1" destOrd="0" presId="urn:microsoft.com/office/officeart/2008/layout/LinedList"/>
    <dgm:cxn modelId="{91D5BAAA-779B-4606-9255-BCDAFC45FFF3}" type="presParOf" srcId="{0619BC73-E973-4874-8FE6-219844726206}" destId="{C76AB7F3-D954-456E-A868-B60D8866BA87}" srcOrd="0" destOrd="0" presId="urn:microsoft.com/office/officeart/2008/layout/LinedList"/>
    <dgm:cxn modelId="{2B0E4876-4D4C-4106-AF15-CFB1EAA3FE1D}" type="presParOf" srcId="{0619BC73-E973-4874-8FE6-219844726206}" destId="{F3E4DC49-6293-48C2-B79A-DCFAE53B5B13}" srcOrd="1" destOrd="0" presId="urn:microsoft.com/office/officeart/2008/layout/LinedList"/>
    <dgm:cxn modelId="{FC3108BA-443D-481F-BD84-823BB8BFA873}" type="presParOf" srcId="{F3E4DC49-6293-48C2-B79A-DCFAE53B5B13}" destId="{ACBB90F1-6AA0-439B-85BF-9C3AD8EAAC3F}" srcOrd="0" destOrd="0" presId="urn:microsoft.com/office/officeart/2008/layout/LinedList"/>
    <dgm:cxn modelId="{19BA9E02-02B8-4681-B91B-D7E0873BAE51}" type="presParOf" srcId="{F3E4DC49-6293-48C2-B79A-DCFAE53B5B13}" destId="{AEAEB5B2-15E6-402D-8CC9-031244A1E2C3}" srcOrd="1" destOrd="0" presId="urn:microsoft.com/office/officeart/2008/layout/LinedList"/>
    <dgm:cxn modelId="{ACD2890A-46FC-48B0-A0C0-EE7025BD8F9C}" type="presParOf" srcId="{F3E4DC49-6293-48C2-B79A-DCFAE53B5B13}" destId="{12C596DF-7983-47EA-BB68-3A77964001DE}" srcOrd="2" destOrd="0" presId="urn:microsoft.com/office/officeart/2008/layout/LinedList"/>
    <dgm:cxn modelId="{17914D2F-37DB-4A0B-AA8C-5C22323740B7}" type="presParOf" srcId="{0619BC73-E973-4874-8FE6-219844726206}" destId="{3C89B046-598A-49E2-86AF-9DF3A104A6D0}" srcOrd="2" destOrd="0" presId="urn:microsoft.com/office/officeart/2008/layout/LinedList"/>
    <dgm:cxn modelId="{F278A7DD-507E-485A-BF31-F79A1125F767}" type="presParOf" srcId="{0619BC73-E973-4874-8FE6-219844726206}" destId="{74D53C86-4D23-4976-8DDE-CE4E6CA33C49}" srcOrd="3" destOrd="0" presId="urn:microsoft.com/office/officeart/2008/layout/LinedList"/>
    <dgm:cxn modelId="{F20B141D-21DA-4560-AE8A-FB5F96035471}" type="presParOf" srcId="{0619BC73-E973-4874-8FE6-219844726206}" destId="{2D2B1EB7-9714-475B-A601-B6B88FB2F606}" srcOrd="4" destOrd="0" presId="urn:microsoft.com/office/officeart/2008/layout/LinedList"/>
    <dgm:cxn modelId="{8FA676F0-0393-4D31-8045-E59BC24683A9}" type="presParOf" srcId="{2D2B1EB7-9714-475B-A601-B6B88FB2F606}" destId="{4B6BED7B-1507-41FB-BDF8-9FA85DAB65C4}" srcOrd="0" destOrd="0" presId="urn:microsoft.com/office/officeart/2008/layout/LinedList"/>
    <dgm:cxn modelId="{154E0896-42E4-4984-B586-627FCF39BA34}" type="presParOf" srcId="{2D2B1EB7-9714-475B-A601-B6B88FB2F606}" destId="{1D6FD8B0-0CED-4238-B44C-E553D05D3166}" srcOrd="1" destOrd="0" presId="urn:microsoft.com/office/officeart/2008/layout/LinedList"/>
    <dgm:cxn modelId="{7D134691-1424-47FF-B342-6FD9F65C00AD}" type="presParOf" srcId="{2D2B1EB7-9714-475B-A601-B6B88FB2F606}" destId="{E288B092-D311-4985-9535-D1E05F4C7F69}" srcOrd="2" destOrd="0" presId="urn:microsoft.com/office/officeart/2008/layout/LinedList"/>
    <dgm:cxn modelId="{F94603D0-BD1B-4273-AEF6-D7C5190AB8AC}" type="presParOf" srcId="{0619BC73-E973-4874-8FE6-219844726206}" destId="{23AE0721-DDAF-4535-B982-71606BA27566}" srcOrd="5" destOrd="0" presId="urn:microsoft.com/office/officeart/2008/layout/LinedList"/>
    <dgm:cxn modelId="{C3A9D62F-486F-4C6E-B6B4-E6AA0BEE47C7}" type="presParOf" srcId="{0619BC73-E973-4874-8FE6-219844726206}" destId="{C9EEB522-7A4B-4FCB-BA7B-82629A17532A}" srcOrd="6" destOrd="0" presId="urn:microsoft.com/office/officeart/2008/layout/LinedList"/>
    <dgm:cxn modelId="{053E260D-2412-4568-AAB1-5F1C9443A8CC}" type="presParOf" srcId="{0EC2937E-4108-4366-81E8-25FE362AB647}" destId="{E719B64B-4E5C-49F5-BFC6-8A4703340F64}" srcOrd="6" destOrd="0" presId="urn:microsoft.com/office/officeart/2008/layout/LinedList"/>
    <dgm:cxn modelId="{F8666A43-9AE5-4893-8A67-7CFF45723A40}" type="presParOf" srcId="{0EC2937E-4108-4366-81E8-25FE362AB647}" destId="{F5482214-EB58-4AF3-8E17-C99E6D53C0B3}" srcOrd="7" destOrd="0" presId="urn:microsoft.com/office/officeart/2008/layout/LinedList"/>
    <dgm:cxn modelId="{C5DDE940-C45A-4C4B-A79F-DA37C3EF0FDE}" type="presParOf" srcId="{F5482214-EB58-4AF3-8E17-C99E6D53C0B3}" destId="{7AC9DAFA-8051-439F-98CF-A0E8150F9CB6}" srcOrd="0" destOrd="0" presId="urn:microsoft.com/office/officeart/2008/layout/LinedList"/>
    <dgm:cxn modelId="{9BB7523A-0DBA-491B-BD7D-3824CF85EDD7}" type="presParOf" srcId="{F5482214-EB58-4AF3-8E17-C99E6D53C0B3}" destId="{F3591392-7BCC-4179-B995-CB6A1813EF5D}" srcOrd="1" destOrd="0" presId="urn:microsoft.com/office/officeart/2008/layout/LinedList"/>
    <dgm:cxn modelId="{EAE20EC8-D4C3-4FCC-98AA-0CAC447CF0A7}" type="presParOf" srcId="{F3591392-7BCC-4179-B995-CB6A1813EF5D}" destId="{9B33E9FF-22BD-4C1F-B8B8-D651DD5732FD}" srcOrd="0" destOrd="0" presId="urn:microsoft.com/office/officeart/2008/layout/LinedList"/>
    <dgm:cxn modelId="{E1F5B857-86F3-44BF-AA74-18CA33493311}" type="presParOf" srcId="{F3591392-7BCC-4179-B995-CB6A1813EF5D}" destId="{521AD0D4-3D21-4DC2-9DC6-399D0C46153F}" srcOrd="1" destOrd="0" presId="urn:microsoft.com/office/officeart/2008/layout/LinedList"/>
    <dgm:cxn modelId="{23E5A401-462A-4DC1-8185-80B11D5902EA}" type="presParOf" srcId="{521AD0D4-3D21-4DC2-9DC6-399D0C46153F}" destId="{7B869A9E-41EF-4D0A-ACD6-04BDFC8EE424}" srcOrd="0" destOrd="0" presId="urn:microsoft.com/office/officeart/2008/layout/LinedList"/>
    <dgm:cxn modelId="{B2768BE4-F5B5-4101-9263-76AB6573C56C}" type="presParOf" srcId="{521AD0D4-3D21-4DC2-9DC6-399D0C46153F}" destId="{0860DE67-2148-4297-A950-47B1E84DB7A2}" srcOrd="1" destOrd="0" presId="urn:microsoft.com/office/officeart/2008/layout/LinedList"/>
    <dgm:cxn modelId="{CB4B57ED-810B-4CDD-B86F-B8D41EE3ABEC}" type="presParOf" srcId="{521AD0D4-3D21-4DC2-9DC6-399D0C46153F}" destId="{536D98CB-8AA5-4061-951E-2D8D390E2EA9}" srcOrd="2" destOrd="0" presId="urn:microsoft.com/office/officeart/2008/layout/LinedList"/>
    <dgm:cxn modelId="{A9ACE6B6-EE77-4333-8881-93EEC85A7EE3}" type="presParOf" srcId="{F3591392-7BCC-4179-B995-CB6A1813EF5D}" destId="{6DA0537E-2F9B-4238-A89F-6B290463CAF1}" srcOrd="2" destOrd="0" presId="urn:microsoft.com/office/officeart/2008/layout/LinedList"/>
    <dgm:cxn modelId="{45767E6C-E59D-4A0C-8D44-89C75F0E4458}" type="presParOf" srcId="{F3591392-7BCC-4179-B995-CB6A1813EF5D}" destId="{E6D3E122-3741-4759-90EB-353847A3F1AB}" srcOrd="3" destOrd="0" presId="urn:microsoft.com/office/officeart/2008/layout/LinedList"/>
    <dgm:cxn modelId="{6FF3EAFD-F60F-4B86-80A6-82FC6880B018}" type="presParOf" srcId="{F3591392-7BCC-4179-B995-CB6A1813EF5D}" destId="{6C268681-7B05-496A-8B8A-DA6F49B6041E}" srcOrd="4" destOrd="0" presId="urn:microsoft.com/office/officeart/2008/layout/LinedList"/>
    <dgm:cxn modelId="{186B26AF-9DA7-4B7C-B39E-61AF9D46F6FC}" type="presParOf" srcId="{6C268681-7B05-496A-8B8A-DA6F49B6041E}" destId="{CC431033-53C7-4863-A2AD-EDC4C5E2DA6C}" srcOrd="0" destOrd="0" presId="urn:microsoft.com/office/officeart/2008/layout/LinedList"/>
    <dgm:cxn modelId="{25136FD3-27A2-48D3-8A76-546E76A29CF5}" type="presParOf" srcId="{6C268681-7B05-496A-8B8A-DA6F49B6041E}" destId="{A29E652C-8955-4866-A361-B85CD4A1118F}" srcOrd="1" destOrd="0" presId="urn:microsoft.com/office/officeart/2008/layout/LinedList"/>
    <dgm:cxn modelId="{AC891441-0A16-48E1-BB0D-59CDF8ED8AA2}" type="presParOf" srcId="{6C268681-7B05-496A-8B8A-DA6F49B6041E}" destId="{47E3EE5D-6E2A-45A5-8958-CD582F6BB866}" srcOrd="2" destOrd="0" presId="urn:microsoft.com/office/officeart/2008/layout/LinedList"/>
    <dgm:cxn modelId="{7981B800-B570-4576-8CC4-41300D064AF5}" type="presParOf" srcId="{F3591392-7BCC-4179-B995-CB6A1813EF5D}" destId="{E9383446-2980-4916-B881-9033F74ED32E}" srcOrd="5" destOrd="0" presId="urn:microsoft.com/office/officeart/2008/layout/LinedList"/>
    <dgm:cxn modelId="{85394504-53DC-4BD3-BEBA-3039CDFA1DB9}" type="presParOf" srcId="{F3591392-7BCC-4179-B995-CB6A1813EF5D}" destId="{24C05177-0CD5-46D5-9B15-816909BA3A5C}"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D5454-898D-4E8C-81CE-EE31946B3056}">
      <dsp:nvSpPr>
        <dsp:cNvPr id="0" name=""/>
        <dsp:cNvSpPr/>
      </dsp:nvSpPr>
      <dsp:spPr>
        <a:xfrm>
          <a:off x="0" y="0"/>
          <a:ext cx="987287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64CC4D-CF60-4C25-8CDF-A60746095B26}">
      <dsp:nvSpPr>
        <dsp:cNvPr id="0" name=""/>
        <dsp:cNvSpPr/>
      </dsp:nvSpPr>
      <dsp:spPr>
        <a:xfrm>
          <a:off x="0" y="0"/>
          <a:ext cx="1974574" cy="100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Enterprise Architecture (EA) </a:t>
          </a:r>
          <a:endParaRPr lang="en-US" sz="1900" kern="1200"/>
        </a:p>
      </dsp:txBody>
      <dsp:txXfrm>
        <a:off x="0" y="0"/>
        <a:ext cx="1974574" cy="1009650"/>
      </dsp:txXfrm>
    </dsp:sp>
    <dsp:sp modelId="{E081D719-124E-494F-8B92-8909806C6B0A}">
      <dsp:nvSpPr>
        <dsp:cNvPr id="0" name=""/>
        <dsp:cNvSpPr/>
      </dsp:nvSpPr>
      <dsp:spPr>
        <a:xfrm>
          <a:off x="2122667" y="23466"/>
          <a:ext cx="7750203" cy="469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Metode </a:t>
          </a:r>
          <a:r>
            <a:rPr lang="en-US" sz="1100" kern="1200" err="1"/>
            <a:t>atau</a:t>
          </a:r>
          <a:r>
            <a:rPr lang="en-US" sz="1100" kern="1200"/>
            <a:t> </a:t>
          </a:r>
          <a:r>
            <a:rPr lang="en-US" sz="1100" kern="1200" err="1"/>
            <a:t>prinsip</a:t>
          </a:r>
          <a:r>
            <a:rPr lang="en-US" sz="1100" kern="1200"/>
            <a:t> untuk </a:t>
          </a:r>
          <a:r>
            <a:rPr lang="en-US" sz="1100" kern="1200" err="1"/>
            <a:t>menghubungkan</a:t>
          </a:r>
          <a:r>
            <a:rPr lang="en-US" sz="1100" kern="1200"/>
            <a:t> </a:t>
          </a:r>
          <a:r>
            <a:rPr lang="en-US" sz="1100" b="1" kern="1200" err="1"/>
            <a:t>tujuan</a:t>
          </a:r>
          <a:r>
            <a:rPr lang="en-US" sz="1100" b="1" kern="1200"/>
            <a:t> </a:t>
          </a:r>
          <a:r>
            <a:rPr lang="en-US" sz="1100" b="1" kern="1200" err="1"/>
            <a:t>fungsional</a:t>
          </a:r>
          <a:r>
            <a:rPr lang="en-US" sz="1100" b="1" kern="1200"/>
            <a:t> </a:t>
          </a:r>
          <a:r>
            <a:rPr lang="en-US" sz="1100" b="1" kern="1200" err="1"/>
            <a:t>bisnis</a:t>
          </a:r>
          <a:r>
            <a:rPr lang="en-US" sz="1100" b="1" kern="1200"/>
            <a:t> </a:t>
          </a:r>
          <a:r>
            <a:rPr lang="en-US" sz="1100" kern="1200"/>
            <a:t>dengan </a:t>
          </a:r>
          <a:r>
            <a:rPr lang="en-US" sz="1100" kern="1200" err="1"/>
            <a:t>pemanfaatan</a:t>
          </a:r>
          <a:r>
            <a:rPr lang="en-US" sz="1100" kern="1200"/>
            <a:t> </a:t>
          </a:r>
          <a:r>
            <a:rPr lang="en-US" sz="1100" b="1" kern="1200" err="1"/>
            <a:t>teknologi</a:t>
          </a:r>
          <a:r>
            <a:rPr lang="en-US" sz="1100" b="1" kern="1200"/>
            <a:t> </a:t>
          </a:r>
          <a:r>
            <a:rPr lang="en-US" sz="1100" b="1" kern="1200" err="1"/>
            <a:t>informasi</a:t>
          </a:r>
          <a:r>
            <a:rPr lang="en-US" sz="1100" b="1" kern="1200"/>
            <a:t>. </a:t>
          </a:r>
          <a:endParaRPr lang="en-US" sz="1100" kern="1200"/>
        </a:p>
      </dsp:txBody>
      <dsp:txXfrm>
        <a:off x="2122667" y="23466"/>
        <a:ext cx="7750203" cy="469329"/>
      </dsp:txXfrm>
    </dsp:sp>
    <dsp:sp modelId="{F2643E6F-E536-48A6-883C-C11E85765A0A}">
      <dsp:nvSpPr>
        <dsp:cNvPr id="0" name=""/>
        <dsp:cNvSpPr/>
      </dsp:nvSpPr>
      <dsp:spPr>
        <a:xfrm>
          <a:off x="1974574" y="492795"/>
          <a:ext cx="78982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59E59D-6F56-4BC1-8B53-9AC5C74368DC}">
      <dsp:nvSpPr>
        <dsp:cNvPr id="0" name=""/>
        <dsp:cNvSpPr/>
      </dsp:nvSpPr>
      <dsp:spPr>
        <a:xfrm>
          <a:off x="2122667" y="516262"/>
          <a:ext cx="7750203" cy="469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Framework </a:t>
          </a:r>
          <a:r>
            <a:rPr lang="en-US" sz="1100" kern="1200"/>
            <a:t>EA </a:t>
          </a:r>
          <a:r>
            <a:rPr lang="en-US" sz="1100" kern="1200" err="1"/>
            <a:t>digunakan</a:t>
          </a:r>
          <a:r>
            <a:rPr lang="en-US" sz="1100" kern="1200"/>
            <a:t> untuk </a:t>
          </a:r>
          <a:r>
            <a:rPr lang="en-US" sz="1100" kern="1200" err="1"/>
            <a:t>menjadi</a:t>
          </a:r>
          <a:r>
            <a:rPr lang="en-US" sz="1100" kern="1200"/>
            <a:t> </a:t>
          </a:r>
          <a:r>
            <a:rPr lang="en-US" sz="1100" kern="1200" err="1"/>
            <a:t>landasan</a:t>
          </a:r>
          <a:r>
            <a:rPr lang="en-US" sz="1100" kern="1200"/>
            <a:t> </a:t>
          </a:r>
          <a:r>
            <a:rPr lang="en-US" sz="1100" kern="1200" err="1"/>
            <a:t>dalam</a:t>
          </a:r>
          <a:r>
            <a:rPr lang="en-US" sz="1100" kern="1200"/>
            <a:t> </a:t>
          </a:r>
          <a:r>
            <a:rPr lang="en-US" sz="1100" b="1" kern="1200" err="1"/>
            <a:t>perancangan</a:t>
          </a:r>
          <a:r>
            <a:rPr lang="en-US" sz="1100" b="1" kern="1200"/>
            <a:t> </a:t>
          </a:r>
          <a:r>
            <a:rPr lang="en-US" sz="1100" b="1" i="1" kern="1200"/>
            <a:t>database</a:t>
          </a:r>
          <a:r>
            <a:rPr lang="en-US" sz="1100" i="1" kern="1200"/>
            <a:t>.</a:t>
          </a:r>
          <a:endParaRPr lang="en-US" sz="1100" kern="1200"/>
        </a:p>
      </dsp:txBody>
      <dsp:txXfrm>
        <a:off x="2122667" y="516262"/>
        <a:ext cx="7750203" cy="469329"/>
      </dsp:txXfrm>
    </dsp:sp>
    <dsp:sp modelId="{FFB903A8-5DE8-4102-85CC-1B87350E871C}">
      <dsp:nvSpPr>
        <dsp:cNvPr id="0" name=""/>
        <dsp:cNvSpPr/>
      </dsp:nvSpPr>
      <dsp:spPr>
        <a:xfrm>
          <a:off x="1974574" y="985591"/>
          <a:ext cx="78982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1E8535-1085-4D8A-91B5-34A7FA2B9227}">
      <dsp:nvSpPr>
        <dsp:cNvPr id="0" name=""/>
        <dsp:cNvSpPr/>
      </dsp:nvSpPr>
      <dsp:spPr>
        <a:xfrm>
          <a:off x="0" y="1009650"/>
          <a:ext cx="987287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23092A-C223-48D8-890F-999C50D89013}">
      <dsp:nvSpPr>
        <dsp:cNvPr id="0" name=""/>
        <dsp:cNvSpPr/>
      </dsp:nvSpPr>
      <dsp:spPr>
        <a:xfrm>
          <a:off x="0" y="1009650"/>
          <a:ext cx="1974574" cy="100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Random Forest</a:t>
          </a:r>
          <a:endParaRPr lang="en-US" sz="1900" kern="1200"/>
        </a:p>
      </dsp:txBody>
      <dsp:txXfrm>
        <a:off x="0" y="1009650"/>
        <a:ext cx="1974574" cy="1009650"/>
      </dsp:txXfrm>
    </dsp:sp>
    <dsp:sp modelId="{827793B9-8428-4B4E-AD36-CC7386CD7A28}">
      <dsp:nvSpPr>
        <dsp:cNvPr id="0" name=""/>
        <dsp:cNvSpPr/>
      </dsp:nvSpPr>
      <dsp:spPr>
        <a:xfrm>
          <a:off x="2122667" y="1033116"/>
          <a:ext cx="7750203" cy="469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Metode Decision tree yang </a:t>
          </a:r>
          <a:r>
            <a:rPr lang="en-US" sz="1100" kern="1200" err="1"/>
            <a:t>disempurnakan</a:t>
          </a:r>
          <a:r>
            <a:rPr lang="en-US" sz="1100" kern="1200"/>
            <a:t> untuk </a:t>
          </a:r>
          <a:r>
            <a:rPr lang="en-US" sz="1100" kern="1200" err="1"/>
            <a:t>mengatasi</a:t>
          </a:r>
          <a:r>
            <a:rPr lang="en-US" sz="1100" kern="1200"/>
            <a:t> </a:t>
          </a:r>
          <a:r>
            <a:rPr lang="en-US" sz="1100" i="1" kern="1200"/>
            <a:t>Over fitting</a:t>
          </a:r>
          <a:r>
            <a:rPr lang="en-US" sz="1100" kern="1200"/>
            <a:t> pada model </a:t>
          </a:r>
          <a:r>
            <a:rPr lang="en-US" sz="1100" kern="1200" err="1"/>
            <a:t>pengambilan</a:t>
          </a:r>
          <a:r>
            <a:rPr lang="en-US" sz="1100" kern="1200"/>
            <a:t> </a:t>
          </a:r>
          <a:r>
            <a:rPr lang="en-US" sz="1100" kern="1200" err="1"/>
            <a:t>keputusan</a:t>
          </a:r>
          <a:r>
            <a:rPr lang="en-US" sz="1100" kern="1200"/>
            <a:t>, </a:t>
          </a:r>
        </a:p>
      </dsp:txBody>
      <dsp:txXfrm>
        <a:off x="2122667" y="1033116"/>
        <a:ext cx="7750203" cy="469329"/>
      </dsp:txXfrm>
    </dsp:sp>
    <dsp:sp modelId="{BA2E201F-4AB1-4462-9644-F43576EDA7D0}">
      <dsp:nvSpPr>
        <dsp:cNvPr id="0" name=""/>
        <dsp:cNvSpPr/>
      </dsp:nvSpPr>
      <dsp:spPr>
        <a:xfrm>
          <a:off x="1974574" y="1502445"/>
          <a:ext cx="78982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F010D3-3E0F-4A8D-B6D0-B677412D154C}">
      <dsp:nvSpPr>
        <dsp:cNvPr id="0" name=""/>
        <dsp:cNvSpPr/>
      </dsp:nvSpPr>
      <dsp:spPr>
        <a:xfrm>
          <a:off x="2122667" y="1525912"/>
          <a:ext cx="7750203" cy="469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RF </a:t>
          </a:r>
          <a:r>
            <a:rPr lang="en-US" sz="1100" kern="1200" err="1"/>
            <a:t>digunakan</a:t>
          </a:r>
          <a:r>
            <a:rPr lang="en-US" sz="1100" kern="1200"/>
            <a:t> untuk </a:t>
          </a:r>
          <a:r>
            <a:rPr lang="en-US" sz="1100" b="1" kern="1200" err="1"/>
            <a:t>sebagai</a:t>
          </a:r>
          <a:r>
            <a:rPr lang="en-US" sz="1100" b="1" kern="1200"/>
            <a:t> </a:t>
          </a:r>
          <a:r>
            <a:rPr lang="en-US" sz="1100" b="1" kern="1200" err="1"/>
            <a:t>logika</a:t>
          </a:r>
          <a:r>
            <a:rPr lang="en-US" sz="1100" b="1" kern="1200"/>
            <a:t> </a:t>
          </a:r>
          <a:r>
            <a:rPr lang="en-US" sz="1100" b="1" kern="1200" err="1"/>
            <a:t>pengalokasian</a:t>
          </a:r>
          <a:r>
            <a:rPr lang="en-US" sz="1100" b="1" kern="1200"/>
            <a:t> </a:t>
          </a:r>
          <a:r>
            <a:rPr lang="en-US" sz="1100" b="1" kern="1200" err="1"/>
            <a:t>sumber</a:t>
          </a:r>
          <a:r>
            <a:rPr lang="en-US" sz="1100" b="1" kern="1200"/>
            <a:t> </a:t>
          </a:r>
          <a:r>
            <a:rPr lang="en-US" sz="1100" b="1" kern="1200" err="1"/>
            <a:t>daya</a:t>
          </a:r>
          <a:r>
            <a:rPr lang="en-US" sz="1100" b="1" kern="1200"/>
            <a:t> </a:t>
          </a:r>
          <a:r>
            <a:rPr lang="en-US" sz="1100" kern="1200"/>
            <a:t>dan </a:t>
          </a:r>
          <a:r>
            <a:rPr lang="en-US" sz="1100" b="1" kern="1200" err="1"/>
            <a:t>penentuan</a:t>
          </a:r>
          <a:r>
            <a:rPr lang="en-US" sz="1100" b="1" kern="1200"/>
            <a:t> </a:t>
          </a:r>
          <a:r>
            <a:rPr lang="en-US" sz="1100" b="1" kern="1200" err="1"/>
            <a:t>pekerjaan</a:t>
          </a:r>
          <a:r>
            <a:rPr lang="en-US" sz="1100" b="1" kern="1200"/>
            <a:t> </a:t>
          </a:r>
          <a:r>
            <a:rPr lang="en-US" sz="1100" kern="1200"/>
            <a:t>yang </a:t>
          </a:r>
          <a:r>
            <a:rPr lang="en-US" sz="1100" b="1" kern="1200" err="1"/>
            <a:t>tepat</a:t>
          </a:r>
          <a:r>
            <a:rPr lang="en-US" sz="1100" b="1" kern="1200"/>
            <a:t> </a:t>
          </a:r>
          <a:r>
            <a:rPr lang="en-US" sz="1100" kern="1200"/>
            <a:t>pada </a:t>
          </a:r>
          <a:r>
            <a:rPr lang="en-US" sz="1100" kern="1200" err="1"/>
            <a:t>sumber</a:t>
          </a:r>
          <a:r>
            <a:rPr lang="en-US" sz="1100" kern="1200"/>
            <a:t> </a:t>
          </a:r>
          <a:r>
            <a:rPr lang="en-US" sz="1100" kern="1200" err="1"/>
            <a:t>daya</a:t>
          </a:r>
          <a:r>
            <a:rPr lang="en-US" sz="1100" kern="1200"/>
            <a:t>, yang </a:t>
          </a:r>
          <a:r>
            <a:rPr lang="en-US" sz="1100" kern="1200" err="1"/>
            <a:t>akan</a:t>
          </a:r>
          <a:r>
            <a:rPr lang="en-US" sz="1100" kern="1200"/>
            <a:t> </a:t>
          </a:r>
          <a:r>
            <a:rPr lang="en-US" sz="1100" kern="1200" err="1"/>
            <a:t>dibangun</a:t>
          </a:r>
          <a:r>
            <a:rPr lang="en-US" sz="1100" kern="1200"/>
            <a:t> </a:t>
          </a:r>
          <a:r>
            <a:rPr lang="en-US" sz="1100" kern="1200" err="1"/>
            <a:t>menggunakan</a:t>
          </a:r>
          <a:r>
            <a:rPr lang="en-US" sz="1100" kern="1200"/>
            <a:t> data </a:t>
          </a:r>
          <a:r>
            <a:rPr lang="en-US" sz="1100" kern="1200" err="1"/>
            <a:t>dari</a:t>
          </a:r>
          <a:r>
            <a:rPr lang="en-US" sz="1100" kern="1200"/>
            <a:t> </a:t>
          </a:r>
          <a:r>
            <a:rPr lang="en-US" sz="1100" kern="1200" err="1"/>
            <a:t>praktisi</a:t>
          </a:r>
          <a:r>
            <a:rPr lang="en-US" sz="1100" kern="1200"/>
            <a:t> IT. </a:t>
          </a:r>
        </a:p>
      </dsp:txBody>
      <dsp:txXfrm>
        <a:off x="2122667" y="1525912"/>
        <a:ext cx="7750203" cy="469329"/>
      </dsp:txXfrm>
    </dsp:sp>
    <dsp:sp modelId="{E4BDEFBA-3428-460D-B523-147263E1D23C}">
      <dsp:nvSpPr>
        <dsp:cNvPr id="0" name=""/>
        <dsp:cNvSpPr/>
      </dsp:nvSpPr>
      <dsp:spPr>
        <a:xfrm>
          <a:off x="1974574" y="1995241"/>
          <a:ext cx="78982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3C7C8C-290F-4AB4-B617-6A926E686CCA}">
      <dsp:nvSpPr>
        <dsp:cNvPr id="0" name=""/>
        <dsp:cNvSpPr/>
      </dsp:nvSpPr>
      <dsp:spPr>
        <a:xfrm>
          <a:off x="0" y="2019300"/>
          <a:ext cx="987287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49AD07-A354-41A4-A5FC-7F3B49E2CE99}">
      <dsp:nvSpPr>
        <dsp:cNvPr id="0" name=""/>
        <dsp:cNvSpPr/>
      </dsp:nvSpPr>
      <dsp:spPr>
        <a:xfrm>
          <a:off x="0" y="2019300"/>
          <a:ext cx="1974574" cy="100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Business Process Modelling Notation (BPMN)</a:t>
          </a:r>
          <a:r>
            <a:rPr lang="en-US" sz="1900" kern="1200"/>
            <a:t> </a:t>
          </a:r>
        </a:p>
      </dsp:txBody>
      <dsp:txXfrm>
        <a:off x="0" y="2019300"/>
        <a:ext cx="1974574" cy="1009650"/>
      </dsp:txXfrm>
    </dsp:sp>
    <dsp:sp modelId="{AEAEB5B2-15E6-402D-8CC9-031244A1E2C3}">
      <dsp:nvSpPr>
        <dsp:cNvPr id="0" name=""/>
        <dsp:cNvSpPr/>
      </dsp:nvSpPr>
      <dsp:spPr>
        <a:xfrm>
          <a:off x="2122667" y="2042766"/>
          <a:ext cx="7750203" cy="469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err="1"/>
            <a:t>Notasi</a:t>
          </a:r>
          <a:r>
            <a:rPr lang="en-US" sz="1100" kern="1200"/>
            <a:t> proses </a:t>
          </a:r>
          <a:r>
            <a:rPr lang="en-US" sz="1100" kern="1200" err="1"/>
            <a:t>bisnis</a:t>
          </a:r>
          <a:r>
            <a:rPr lang="en-US" sz="1100" kern="1200"/>
            <a:t> </a:t>
          </a:r>
          <a:r>
            <a:rPr lang="en-US" sz="1100" kern="1200" err="1"/>
            <a:t>ditandai</a:t>
          </a:r>
          <a:r>
            <a:rPr lang="en-US" sz="1100" kern="1200"/>
            <a:t> dengan </a:t>
          </a:r>
          <a:r>
            <a:rPr lang="en-US" sz="1100" kern="1200" err="1"/>
            <a:t>tanda</a:t>
          </a:r>
          <a:r>
            <a:rPr lang="en-US" sz="1100" kern="1200"/>
            <a:t> </a:t>
          </a:r>
          <a:r>
            <a:rPr lang="en-US" sz="1100" kern="1200" err="1"/>
            <a:t>mulai</a:t>
          </a:r>
          <a:r>
            <a:rPr lang="en-US" sz="1100" kern="1200"/>
            <a:t> dan </a:t>
          </a:r>
          <a:r>
            <a:rPr lang="en-US" sz="1100" kern="1200" err="1"/>
            <a:t>tanda</a:t>
          </a:r>
          <a:r>
            <a:rPr lang="en-US" sz="1100" kern="1200"/>
            <a:t> </a:t>
          </a:r>
          <a:r>
            <a:rPr lang="en-US" sz="1100" kern="1200" err="1"/>
            <a:t>berhenti</a:t>
          </a:r>
          <a:r>
            <a:rPr lang="en-US" sz="1100" kern="1200"/>
            <a:t> </a:t>
          </a:r>
          <a:r>
            <a:rPr lang="en-US" sz="1100" kern="1200" err="1"/>
            <a:t>dari</a:t>
          </a:r>
          <a:r>
            <a:rPr lang="en-US" sz="1100" kern="1200"/>
            <a:t> </a:t>
          </a:r>
          <a:r>
            <a:rPr lang="en-US" sz="1100" kern="1200" err="1"/>
            <a:t>suatu</a:t>
          </a:r>
          <a:r>
            <a:rPr lang="en-US" sz="1100" kern="1200"/>
            <a:t> </a:t>
          </a:r>
          <a:r>
            <a:rPr lang="en-US" sz="1100" kern="1200" err="1"/>
            <a:t>bisnis</a:t>
          </a:r>
          <a:r>
            <a:rPr lang="en-US" sz="1100" kern="1200"/>
            <a:t> proses, dan </a:t>
          </a:r>
          <a:r>
            <a:rPr lang="en-US" sz="1100" kern="1200" err="1"/>
            <a:t>berisi</a:t>
          </a:r>
          <a:r>
            <a:rPr lang="en-US" sz="1100" kern="1200"/>
            <a:t> </a:t>
          </a:r>
          <a:r>
            <a:rPr lang="en-US" sz="1100" kern="1200" err="1"/>
            <a:t>komponen</a:t>
          </a:r>
          <a:r>
            <a:rPr lang="en-US" sz="1100" kern="1200"/>
            <a:t> proses dan juga </a:t>
          </a:r>
          <a:r>
            <a:rPr lang="en-US" sz="1100" kern="1200" err="1"/>
            <a:t>keputusan</a:t>
          </a:r>
          <a:r>
            <a:rPr lang="en-US" sz="1100" kern="1200"/>
            <a:t> yang </a:t>
          </a:r>
          <a:r>
            <a:rPr lang="en-US" sz="1100" kern="1200" err="1"/>
            <a:t>menunjukan</a:t>
          </a:r>
          <a:r>
            <a:rPr lang="en-US" sz="1100" kern="1200"/>
            <a:t> bagaimana </a:t>
          </a:r>
          <a:r>
            <a:rPr lang="en-US" sz="1100" kern="1200" err="1"/>
            <a:t>suatu</a:t>
          </a:r>
          <a:r>
            <a:rPr lang="en-US" sz="1100" kern="1200"/>
            <a:t> </a:t>
          </a:r>
          <a:r>
            <a:rPr lang="en-US" sz="1100" kern="1200" err="1"/>
            <a:t>bisnis</a:t>
          </a:r>
          <a:r>
            <a:rPr lang="en-US" sz="1100" kern="1200"/>
            <a:t> </a:t>
          </a:r>
          <a:r>
            <a:rPr lang="en-US" sz="1100" kern="1200" err="1"/>
            <a:t>dapat</a:t>
          </a:r>
          <a:r>
            <a:rPr lang="en-US" sz="1100" kern="1200"/>
            <a:t> </a:t>
          </a:r>
          <a:r>
            <a:rPr lang="en-US" sz="1100" kern="1200" err="1"/>
            <a:t>berjalan</a:t>
          </a:r>
          <a:r>
            <a:rPr lang="en-US" sz="1100" kern="1200"/>
            <a:t>.</a:t>
          </a:r>
        </a:p>
      </dsp:txBody>
      <dsp:txXfrm>
        <a:off x="2122667" y="2042766"/>
        <a:ext cx="7750203" cy="469329"/>
      </dsp:txXfrm>
    </dsp:sp>
    <dsp:sp modelId="{3C89B046-598A-49E2-86AF-9DF3A104A6D0}">
      <dsp:nvSpPr>
        <dsp:cNvPr id="0" name=""/>
        <dsp:cNvSpPr/>
      </dsp:nvSpPr>
      <dsp:spPr>
        <a:xfrm>
          <a:off x="1974574" y="2512095"/>
          <a:ext cx="78982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6FD8B0-0CED-4238-B44C-E553D05D3166}">
      <dsp:nvSpPr>
        <dsp:cNvPr id="0" name=""/>
        <dsp:cNvSpPr/>
      </dsp:nvSpPr>
      <dsp:spPr>
        <a:xfrm>
          <a:off x="2122667" y="2535562"/>
          <a:ext cx="7750203" cy="469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BPMN </a:t>
          </a:r>
          <a:r>
            <a:rPr lang="en-US" sz="1100" kern="1200" err="1"/>
            <a:t>digunakan</a:t>
          </a:r>
          <a:r>
            <a:rPr lang="en-US" sz="1100" kern="1200"/>
            <a:t> untuk </a:t>
          </a:r>
          <a:r>
            <a:rPr lang="en-US" sz="1100" kern="1200" err="1"/>
            <a:t>melakukan</a:t>
          </a:r>
          <a:r>
            <a:rPr lang="en-US" sz="1100" kern="1200"/>
            <a:t> </a:t>
          </a:r>
          <a:r>
            <a:rPr lang="en-US" sz="1100" kern="1200" err="1"/>
            <a:t>pemodelan</a:t>
          </a:r>
          <a:r>
            <a:rPr lang="en-US" sz="1100" kern="1200"/>
            <a:t> </a:t>
          </a:r>
          <a:r>
            <a:rPr lang="en-US" sz="1100" kern="1200" err="1"/>
            <a:t>terhadap</a:t>
          </a:r>
          <a:r>
            <a:rPr lang="en-US" sz="1100" kern="1200"/>
            <a:t> </a:t>
          </a:r>
          <a:r>
            <a:rPr lang="en-US" sz="1100" kern="1200" err="1"/>
            <a:t>alur</a:t>
          </a:r>
          <a:r>
            <a:rPr lang="en-US" sz="1100" kern="1200"/>
            <a:t> proses </a:t>
          </a:r>
          <a:r>
            <a:rPr lang="en-US" sz="1100" kern="1200" err="1"/>
            <a:t>manajemen</a:t>
          </a:r>
          <a:r>
            <a:rPr lang="en-US" sz="1100" kern="1200"/>
            <a:t> </a:t>
          </a:r>
          <a:r>
            <a:rPr lang="en-US" sz="1100" kern="1200" err="1"/>
            <a:t>proyek</a:t>
          </a:r>
          <a:r>
            <a:rPr lang="en-US" sz="1100" kern="1200"/>
            <a:t> dengan </a:t>
          </a:r>
          <a:r>
            <a:rPr lang="en-US" sz="1100" kern="1200" err="1"/>
            <a:t>menggunakan</a:t>
          </a:r>
          <a:r>
            <a:rPr lang="en-US" sz="1100" kern="1200"/>
            <a:t> SIMP </a:t>
          </a:r>
          <a:r>
            <a:rPr lang="en-US" sz="1100" kern="1200" err="1"/>
            <a:t>saat</a:t>
          </a:r>
          <a:r>
            <a:rPr lang="en-US" sz="1100" kern="1200"/>
            <a:t> </a:t>
          </a:r>
          <a:r>
            <a:rPr lang="en-US" sz="1100" kern="1200" err="1"/>
            <a:t>ini</a:t>
          </a:r>
          <a:r>
            <a:rPr lang="en-US" sz="1100" kern="1200"/>
            <a:t> dan SIMP yang </a:t>
          </a:r>
          <a:r>
            <a:rPr lang="en-US" sz="1100" kern="1200" err="1"/>
            <a:t>dirancang</a:t>
          </a:r>
          <a:r>
            <a:rPr lang="en-US" sz="1100" kern="1200"/>
            <a:t> untuk </a:t>
          </a:r>
          <a:r>
            <a:rPr lang="en-US" sz="1100" kern="1200" err="1"/>
            <a:t>melihat</a:t>
          </a:r>
          <a:r>
            <a:rPr lang="en-US" sz="1100" kern="1200"/>
            <a:t> bagaimana </a:t>
          </a:r>
          <a:r>
            <a:rPr lang="en-US" sz="1100" i="1" kern="1200"/>
            <a:t>cycle time, resource log </a:t>
          </a:r>
          <a:r>
            <a:rPr lang="en-US" sz="1100" i="0" kern="1200" err="1"/>
            <a:t>berlangsung</a:t>
          </a:r>
          <a:r>
            <a:rPr lang="en-US" sz="1100" i="0" kern="1200"/>
            <a:t> pada </a:t>
          </a:r>
          <a:r>
            <a:rPr lang="en-US" sz="1100" i="0" kern="1200" err="1"/>
            <a:t>satu</a:t>
          </a:r>
          <a:r>
            <a:rPr lang="en-US" sz="1100" i="0" kern="1200"/>
            <a:t> proses </a:t>
          </a:r>
          <a:r>
            <a:rPr lang="en-US" sz="1100" i="0" kern="1200" err="1"/>
            <a:t>manajemen</a:t>
          </a:r>
          <a:r>
            <a:rPr lang="en-US" sz="1100" i="0" kern="1200"/>
            <a:t> </a:t>
          </a:r>
          <a:r>
            <a:rPr lang="en-US" sz="1100" i="0" kern="1200" err="1"/>
            <a:t>proyek</a:t>
          </a:r>
          <a:r>
            <a:rPr lang="en-US" sz="1100" i="0" kern="1200"/>
            <a:t>.</a:t>
          </a:r>
          <a:endParaRPr lang="en-US" sz="1100" i="1" kern="1200"/>
        </a:p>
      </dsp:txBody>
      <dsp:txXfrm>
        <a:off x="2122667" y="2535562"/>
        <a:ext cx="7750203" cy="469329"/>
      </dsp:txXfrm>
    </dsp:sp>
    <dsp:sp modelId="{23AE0721-DDAF-4535-B982-71606BA27566}">
      <dsp:nvSpPr>
        <dsp:cNvPr id="0" name=""/>
        <dsp:cNvSpPr/>
      </dsp:nvSpPr>
      <dsp:spPr>
        <a:xfrm>
          <a:off x="1974574" y="3004891"/>
          <a:ext cx="78982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19B64B-4E5C-49F5-BFC6-8A4703340F64}">
      <dsp:nvSpPr>
        <dsp:cNvPr id="0" name=""/>
        <dsp:cNvSpPr/>
      </dsp:nvSpPr>
      <dsp:spPr>
        <a:xfrm>
          <a:off x="0" y="3028949"/>
          <a:ext cx="987287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C9DAFA-8051-439F-98CF-A0E8150F9CB6}">
      <dsp:nvSpPr>
        <dsp:cNvPr id="0" name=""/>
        <dsp:cNvSpPr/>
      </dsp:nvSpPr>
      <dsp:spPr>
        <a:xfrm>
          <a:off x="0" y="3028950"/>
          <a:ext cx="1974574" cy="100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Paired t-test</a:t>
          </a:r>
          <a:endParaRPr lang="en-US" sz="1900" kern="1200"/>
        </a:p>
      </dsp:txBody>
      <dsp:txXfrm>
        <a:off x="0" y="3028950"/>
        <a:ext cx="1974574" cy="1009650"/>
      </dsp:txXfrm>
    </dsp:sp>
    <dsp:sp modelId="{0860DE67-2148-4297-A950-47B1E84DB7A2}">
      <dsp:nvSpPr>
        <dsp:cNvPr id="0" name=""/>
        <dsp:cNvSpPr/>
      </dsp:nvSpPr>
      <dsp:spPr>
        <a:xfrm>
          <a:off x="2122667" y="3052416"/>
          <a:ext cx="7750203" cy="469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err="1"/>
            <a:t>Merupakan</a:t>
          </a:r>
          <a:r>
            <a:rPr lang="en-US" sz="1100" kern="1200"/>
            <a:t> uji </a:t>
          </a:r>
          <a:r>
            <a:rPr lang="en-US" sz="1100" kern="1200" err="1"/>
            <a:t>kelompok</a:t>
          </a:r>
          <a:r>
            <a:rPr lang="en-US" sz="1100" kern="1200"/>
            <a:t> </a:t>
          </a:r>
          <a:r>
            <a:rPr lang="en-US" sz="1100" kern="1200" err="1"/>
            <a:t>pasangan</a:t>
          </a:r>
          <a:r>
            <a:rPr lang="en-US" sz="1100" kern="1200"/>
            <a:t> yang </a:t>
          </a:r>
          <a:r>
            <a:rPr lang="en-US" sz="1100" kern="1200" err="1"/>
            <a:t>digunakan</a:t>
          </a:r>
          <a:r>
            <a:rPr lang="en-US" sz="1100" kern="1200"/>
            <a:t> untuk </a:t>
          </a:r>
          <a:r>
            <a:rPr lang="en-US" sz="1100" kern="1200" err="1"/>
            <a:t>melihat</a:t>
          </a:r>
          <a:r>
            <a:rPr lang="en-US" sz="1100" kern="1200"/>
            <a:t> </a:t>
          </a:r>
          <a:r>
            <a:rPr lang="en-US" sz="1100" kern="1200" err="1"/>
            <a:t>perbedaan</a:t>
          </a:r>
          <a:r>
            <a:rPr lang="en-US" sz="1100" kern="1200"/>
            <a:t> </a:t>
          </a:r>
          <a:r>
            <a:rPr lang="en-US" sz="1100" kern="1200" err="1"/>
            <a:t>dari</a:t>
          </a:r>
          <a:r>
            <a:rPr lang="en-US" sz="1100" kern="1200"/>
            <a:t> </a:t>
          </a:r>
          <a:r>
            <a:rPr lang="en-US" sz="1100" kern="1200" err="1"/>
            <a:t>dua</a:t>
          </a:r>
          <a:r>
            <a:rPr lang="en-US" sz="1100" kern="1200"/>
            <a:t> </a:t>
          </a:r>
          <a:r>
            <a:rPr lang="en-US" sz="1100" kern="1200" err="1"/>
            <a:t>buah</a:t>
          </a:r>
          <a:r>
            <a:rPr lang="en-US" sz="1100" kern="1200"/>
            <a:t> </a:t>
          </a:r>
          <a:r>
            <a:rPr lang="en-US" sz="1100" kern="1200" err="1"/>
            <a:t>kelompok</a:t>
          </a:r>
          <a:r>
            <a:rPr lang="en-US" sz="1100" kern="1200"/>
            <a:t> </a:t>
          </a:r>
          <a:r>
            <a:rPr lang="en-US" sz="1100" kern="1200" err="1"/>
            <a:t>pasangan</a:t>
          </a:r>
          <a:r>
            <a:rPr lang="en-US" sz="1100" kern="1200"/>
            <a:t>. </a:t>
          </a:r>
        </a:p>
      </dsp:txBody>
      <dsp:txXfrm>
        <a:off x="2122667" y="3052416"/>
        <a:ext cx="7750203" cy="469329"/>
      </dsp:txXfrm>
    </dsp:sp>
    <dsp:sp modelId="{6DA0537E-2F9B-4238-A89F-6B290463CAF1}">
      <dsp:nvSpPr>
        <dsp:cNvPr id="0" name=""/>
        <dsp:cNvSpPr/>
      </dsp:nvSpPr>
      <dsp:spPr>
        <a:xfrm>
          <a:off x="1974574" y="3521745"/>
          <a:ext cx="78982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9E652C-8955-4866-A361-B85CD4A1118F}">
      <dsp:nvSpPr>
        <dsp:cNvPr id="0" name=""/>
        <dsp:cNvSpPr/>
      </dsp:nvSpPr>
      <dsp:spPr>
        <a:xfrm>
          <a:off x="2122667" y="3545212"/>
          <a:ext cx="7750203" cy="469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Paired t-test </a:t>
          </a:r>
          <a:r>
            <a:rPr lang="en-US" sz="1100" kern="1200" err="1"/>
            <a:t>digunakan</a:t>
          </a:r>
          <a:r>
            <a:rPr lang="en-US" sz="1100" kern="1200"/>
            <a:t> pada </a:t>
          </a:r>
          <a:r>
            <a:rPr lang="en-US" sz="1100" kern="1200" err="1"/>
            <a:t>penelitian</a:t>
          </a:r>
          <a:r>
            <a:rPr lang="en-US" sz="1100" kern="1200"/>
            <a:t> </a:t>
          </a:r>
          <a:r>
            <a:rPr lang="en-US" sz="1100" kern="1200" err="1"/>
            <a:t>ini</a:t>
          </a:r>
          <a:r>
            <a:rPr lang="en-US" sz="1100" kern="1200"/>
            <a:t> untuk </a:t>
          </a:r>
          <a:r>
            <a:rPr lang="en-US" sz="1100" kern="1200" err="1"/>
            <a:t>membandingkan</a:t>
          </a:r>
          <a:r>
            <a:rPr lang="en-US" sz="1100" kern="1200"/>
            <a:t> </a:t>
          </a:r>
          <a:r>
            <a:rPr lang="en-US" sz="1100" kern="1200" err="1"/>
            <a:t>kelompok</a:t>
          </a:r>
          <a:r>
            <a:rPr lang="en-US" sz="1100" kern="1200"/>
            <a:t> data </a:t>
          </a:r>
          <a:r>
            <a:rPr lang="en-US" sz="1100" kern="1200" err="1"/>
            <a:t>dari</a:t>
          </a:r>
          <a:r>
            <a:rPr lang="en-US" sz="1100" kern="1200"/>
            <a:t> </a:t>
          </a:r>
          <a:r>
            <a:rPr lang="en-US" sz="1100" kern="1200" err="1"/>
            <a:t>kondisi</a:t>
          </a:r>
          <a:r>
            <a:rPr lang="en-US" sz="1100" kern="1200"/>
            <a:t> proses dengan SIMP </a:t>
          </a:r>
          <a:r>
            <a:rPr lang="en-US" sz="1100" kern="1200" err="1"/>
            <a:t>saat</a:t>
          </a:r>
          <a:r>
            <a:rPr lang="en-US" sz="1100" kern="1200"/>
            <a:t> </a:t>
          </a:r>
          <a:r>
            <a:rPr lang="en-US" sz="1100" kern="1200" err="1"/>
            <a:t>ini</a:t>
          </a:r>
          <a:r>
            <a:rPr lang="en-US" sz="1100" kern="1200"/>
            <a:t> dan SIMP yang </a:t>
          </a:r>
          <a:r>
            <a:rPr lang="en-US" sz="1100" kern="1200" err="1"/>
            <a:t>dirancang</a:t>
          </a:r>
          <a:r>
            <a:rPr lang="en-US" sz="1100" kern="1200"/>
            <a:t>, apakah </a:t>
          </a:r>
          <a:r>
            <a:rPr lang="en-US" sz="1100" kern="1200" err="1"/>
            <a:t>memiliki</a:t>
          </a:r>
          <a:r>
            <a:rPr lang="en-US" sz="1100" kern="1200"/>
            <a:t> </a:t>
          </a:r>
          <a:r>
            <a:rPr lang="en-US" sz="1100" kern="1200" err="1"/>
            <a:t>perbedaan</a:t>
          </a:r>
          <a:r>
            <a:rPr lang="en-US" sz="1100" kern="1200"/>
            <a:t> yang </a:t>
          </a:r>
          <a:r>
            <a:rPr lang="en-US" sz="1100" kern="1200" err="1"/>
            <a:t>signifikan</a:t>
          </a:r>
          <a:r>
            <a:rPr lang="en-US" sz="1100" kern="1200"/>
            <a:t> </a:t>
          </a:r>
          <a:r>
            <a:rPr lang="en-US" sz="1100" kern="1200" err="1"/>
            <a:t>atau</a:t>
          </a:r>
          <a:r>
            <a:rPr lang="en-US" sz="1100" kern="1200"/>
            <a:t> tidak.</a:t>
          </a:r>
        </a:p>
      </dsp:txBody>
      <dsp:txXfrm>
        <a:off x="2122667" y="3545212"/>
        <a:ext cx="7750203" cy="469329"/>
      </dsp:txXfrm>
    </dsp:sp>
    <dsp:sp modelId="{E9383446-2980-4916-B881-9033F74ED32E}">
      <dsp:nvSpPr>
        <dsp:cNvPr id="0" name=""/>
        <dsp:cNvSpPr/>
      </dsp:nvSpPr>
      <dsp:spPr>
        <a:xfrm>
          <a:off x="1974574" y="4014541"/>
          <a:ext cx="78982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5314C-879F-4858-8A85-5F55F8E57DC0}"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606D4-C4F8-4624-9B83-E59F5668AD1B}" type="slidenum">
              <a:rPr lang="en-US" smtClean="0"/>
              <a:t>‹#›</a:t>
            </a:fld>
            <a:endParaRPr lang="en-US"/>
          </a:p>
        </p:txBody>
      </p:sp>
    </p:spTree>
    <p:extLst>
      <p:ext uri="{BB962C8B-B14F-4D97-AF65-F5344CB8AC3E}">
        <p14:creationId xmlns:p14="http://schemas.microsoft.com/office/powerpoint/2010/main" val="52356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Aku prefer </a:t>
            </a:r>
            <a:r>
              <a:rPr lang="en-US" err="1"/>
              <a:t>semua</a:t>
            </a:r>
            <a:r>
              <a:rPr lang="en-US"/>
              <a:t> </a:t>
            </a:r>
            <a:r>
              <a:rPr lang="en-US" err="1"/>
              <a:t>tulisannya</a:t>
            </a:r>
            <a:r>
              <a:rPr lang="en-US"/>
              <a:t> </a:t>
            </a:r>
            <a:r>
              <a:rPr lang="en-US" err="1"/>
              <a:t>dibuat</a:t>
            </a:r>
            <a:r>
              <a:rPr lang="en-US"/>
              <a:t> item </a:t>
            </a:r>
            <a:r>
              <a:rPr lang="en-US" err="1"/>
              <a:t>sayang</a:t>
            </a:r>
            <a:r>
              <a:rPr lang="en-US"/>
              <a:t>, </a:t>
            </a:r>
            <a:r>
              <a:rPr lang="en-US" err="1"/>
              <a:t>kecuali</a:t>
            </a:r>
            <a:r>
              <a:rPr lang="en-US"/>
              <a:t> cover </a:t>
            </a:r>
            <a:r>
              <a:rPr lang="en-US" err="1"/>
              <a:t>gapapa</a:t>
            </a:r>
            <a:endParaRPr lang="en-ID"/>
          </a:p>
        </p:txBody>
      </p:sp>
      <p:sp>
        <p:nvSpPr>
          <p:cNvPr id="4" name="Slide Number Placeholder 3"/>
          <p:cNvSpPr>
            <a:spLocks noGrp="1"/>
          </p:cNvSpPr>
          <p:nvPr>
            <p:ph type="sldNum" sz="quarter" idx="5"/>
          </p:nvPr>
        </p:nvSpPr>
        <p:spPr/>
        <p:txBody>
          <a:bodyPr/>
          <a:lstStyle/>
          <a:p>
            <a:fld id="{973606D4-C4F8-4624-9B83-E59F5668AD1B}" type="slidenum">
              <a:rPr lang="en-US" smtClean="0"/>
              <a:t>1</a:t>
            </a:fld>
            <a:endParaRPr lang="en-US"/>
          </a:p>
        </p:txBody>
      </p:sp>
    </p:spTree>
    <p:extLst>
      <p:ext uri="{BB962C8B-B14F-4D97-AF65-F5344CB8AC3E}">
        <p14:creationId xmlns:p14="http://schemas.microsoft.com/office/powerpoint/2010/main" val="2136785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Point 2: </a:t>
            </a:r>
            <a:r>
              <a:rPr lang="en-US" err="1"/>
              <a:t>dilakukan</a:t>
            </a:r>
            <a:r>
              <a:rPr lang="en-US"/>
              <a:t> “di salah </a:t>
            </a:r>
            <a:r>
              <a:rPr lang="en-US" err="1"/>
              <a:t>satu</a:t>
            </a:r>
            <a:r>
              <a:rPr lang="en-US"/>
              <a:t>”</a:t>
            </a:r>
          </a:p>
          <a:p>
            <a:pPr marL="228600" indent="-228600">
              <a:buAutoNum type="arabicPeriod"/>
            </a:pPr>
            <a:r>
              <a:rPr lang="en-US"/>
              <a:t>Point 3 : “, </a:t>
            </a:r>
            <a:r>
              <a:rPr lang="en-US" err="1"/>
              <a:t>sehingga</a:t>
            </a:r>
            <a:r>
              <a:rPr lang="en-US"/>
              <a:t>”</a:t>
            </a:r>
            <a:endParaRPr lang="en-ID"/>
          </a:p>
        </p:txBody>
      </p:sp>
      <p:sp>
        <p:nvSpPr>
          <p:cNvPr id="4" name="Slide Number Placeholder 3"/>
          <p:cNvSpPr>
            <a:spLocks noGrp="1"/>
          </p:cNvSpPr>
          <p:nvPr>
            <p:ph type="sldNum" sz="quarter" idx="5"/>
          </p:nvPr>
        </p:nvSpPr>
        <p:spPr/>
        <p:txBody>
          <a:bodyPr/>
          <a:lstStyle/>
          <a:p>
            <a:fld id="{973606D4-C4F8-4624-9B83-E59F5668AD1B}" type="slidenum">
              <a:rPr lang="en-US" smtClean="0"/>
              <a:t>22</a:t>
            </a:fld>
            <a:endParaRPr lang="en-US"/>
          </a:p>
        </p:txBody>
      </p:sp>
    </p:spTree>
    <p:extLst>
      <p:ext uri="{BB962C8B-B14F-4D97-AF65-F5344CB8AC3E}">
        <p14:creationId xmlns:p14="http://schemas.microsoft.com/office/powerpoint/2010/main" val="3624237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a:t>
            </a:r>
            <a:r>
              <a:rPr lang="en-US" err="1"/>
              <a:t>memastikan</a:t>
            </a:r>
            <a:r>
              <a:rPr lang="en-US"/>
              <a:t> </a:t>
            </a:r>
            <a:r>
              <a:rPr lang="en-US" err="1"/>
              <a:t>pemberian</a:t>
            </a:r>
            <a:r>
              <a:rPr lang="en-US"/>
              <a:t> yang </a:t>
            </a:r>
            <a:r>
              <a:rPr lang="en-US" err="1"/>
              <a:t>terbaik</a:t>
            </a:r>
            <a:r>
              <a:rPr lang="en-US"/>
              <a:t> </a:t>
            </a:r>
            <a:r>
              <a:rPr lang="en-US" err="1"/>
              <a:t>kepada</a:t>
            </a:r>
            <a:r>
              <a:rPr lang="en-US"/>
              <a:t> </a:t>
            </a:r>
            <a:r>
              <a:rPr lang="en-US" err="1"/>
              <a:t>konsumen</a:t>
            </a:r>
            <a:r>
              <a:rPr lang="en-US"/>
              <a:t>”</a:t>
            </a:r>
          </a:p>
          <a:p>
            <a:pPr marL="228600" indent="-228600">
              <a:buAutoNum type="arabicPeriod"/>
            </a:pPr>
            <a:endParaRPr lang="en-ID"/>
          </a:p>
        </p:txBody>
      </p:sp>
      <p:sp>
        <p:nvSpPr>
          <p:cNvPr id="4" name="Slide Number Placeholder 3"/>
          <p:cNvSpPr>
            <a:spLocks noGrp="1"/>
          </p:cNvSpPr>
          <p:nvPr>
            <p:ph type="sldNum" sz="quarter" idx="5"/>
          </p:nvPr>
        </p:nvSpPr>
        <p:spPr/>
        <p:txBody>
          <a:bodyPr/>
          <a:lstStyle/>
          <a:p>
            <a:fld id="{973606D4-C4F8-4624-9B83-E59F5668AD1B}" type="slidenum">
              <a:rPr lang="en-US" smtClean="0"/>
              <a:t>3</a:t>
            </a:fld>
            <a:endParaRPr lang="en-US"/>
          </a:p>
        </p:txBody>
      </p:sp>
    </p:spTree>
    <p:extLst>
      <p:ext uri="{BB962C8B-B14F-4D97-AF65-F5344CB8AC3E}">
        <p14:creationId xmlns:p14="http://schemas.microsoft.com/office/powerpoint/2010/main" val="99700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Better </a:t>
            </a:r>
            <a:r>
              <a:rPr lang="en-US" err="1"/>
              <a:t>ditambahin</a:t>
            </a:r>
            <a:r>
              <a:rPr lang="en-US"/>
              <a:t> </a:t>
            </a:r>
            <a:r>
              <a:rPr lang="en-US" err="1"/>
              <a:t>persentase</a:t>
            </a:r>
            <a:r>
              <a:rPr lang="en-US"/>
              <a:t> </a:t>
            </a:r>
            <a:r>
              <a:rPr lang="en-US" err="1"/>
              <a:t>proyek</a:t>
            </a:r>
            <a:r>
              <a:rPr lang="en-US"/>
              <a:t> yang ga </a:t>
            </a:r>
            <a:r>
              <a:rPr lang="en-US" err="1"/>
              <a:t>selesai</a:t>
            </a:r>
            <a:endParaRPr lang="en-ID"/>
          </a:p>
        </p:txBody>
      </p:sp>
      <p:sp>
        <p:nvSpPr>
          <p:cNvPr id="4" name="Slide Number Placeholder 3"/>
          <p:cNvSpPr>
            <a:spLocks noGrp="1"/>
          </p:cNvSpPr>
          <p:nvPr>
            <p:ph type="sldNum" sz="quarter" idx="5"/>
          </p:nvPr>
        </p:nvSpPr>
        <p:spPr/>
        <p:txBody>
          <a:bodyPr/>
          <a:lstStyle/>
          <a:p>
            <a:fld id="{973606D4-C4F8-4624-9B83-E59F5668AD1B}" type="slidenum">
              <a:rPr lang="en-US" smtClean="0"/>
              <a:t>4</a:t>
            </a:fld>
            <a:endParaRPr lang="en-US"/>
          </a:p>
        </p:txBody>
      </p:sp>
    </p:spTree>
    <p:extLst>
      <p:ext uri="{BB962C8B-B14F-4D97-AF65-F5344CB8AC3E}">
        <p14:creationId xmlns:p14="http://schemas.microsoft.com/office/powerpoint/2010/main" val="3889714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Better </a:t>
            </a:r>
            <a:r>
              <a:rPr lang="en-US" err="1"/>
              <a:t>ditambahin</a:t>
            </a:r>
            <a:r>
              <a:rPr lang="en-US"/>
              <a:t> </a:t>
            </a:r>
            <a:r>
              <a:rPr lang="en-US" err="1"/>
              <a:t>persentase</a:t>
            </a:r>
            <a:r>
              <a:rPr lang="en-US"/>
              <a:t> </a:t>
            </a:r>
            <a:r>
              <a:rPr lang="en-US" err="1"/>
              <a:t>proyek</a:t>
            </a:r>
            <a:r>
              <a:rPr lang="en-US"/>
              <a:t> yang ga </a:t>
            </a:r>
            <a:r>
              <a:rPr lang="en-US" err="1"/>
              <a:t>selesai</a:t>
            </a:r>
            <a:endParaRPr lang="en-ID"/>
          </a:p>
        </p:txBody>
      </p:sp>
      <p:sp>
        <p:nvSpPr>
          <p:cNvPr id="4" name="Slide Number Placeholder 3"/>
          <p:cNvSpPr>
            <a:spLocks noGrp="1"/>
          </p:cNvSpPr>
          <p:nvPr>
            <p:ph type="sldNum" sz="quarter" idx="5"/>
          </p:nvPr>
        </p:nvSpPr>
        <p:spPr/>
        <p:txBody>
          <a:bodyPr/>
          <a:lstStyle/>
          <a:p>
            <a:fld id="{973606D4-C4F8-4624-9B83-E59F5668AD1B}" type="slidenum">
              <a:rPr lang="en-US" smtClean="0"/>
              <a:t>5</a:t>
            </a:fld>
            <a:endParaRPr lang="en-US"/>
          </a:p>
        </p:txBody>
      </p:sp>
    </p:spTree>
    <p:extLst>
      <p:ext uri="{BB962C8B-B14F-4D97-AF65-F5344CB8AC3E}">
        <p14:creationId xmlns:p14="http://schemas.microsoft.com/office/powerpoint/2010/main" val="4150704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a:t>
            </a:r>
            <a:r>
              <a:rPr lang="en-US" err="1"/>
              <a:t>Poin</a:t>
            </a:r>
            <a:r>
              <a:rPr lang="en-US"/>
              <a:t> 3 : “</a:t>
            </a:r>
            <a:r>
              <a:rPr lang="en-US" err="1"/>
              <a:t>perlu</a:t>
            </a:r>
            <a:r>
              <a:rPr lang="en-US"/>
              <a:t> </a:t>
            </a:r>
            <a:r>
              <a:rPr lang="en-US" err="1"/>
              <a:t>dipertimbangkan</a:t>
            </a:r>
            <a:r>
              <a:rPr lang="en-US"/>
              <a:t> </a:t>
            </a:r>
            <a:r>
              <a:rPr lang="en-US" err="1"/>
              <a:t>karena</a:t>
            </a:r>
            <a:r>
              <a:rPr lang="en-US"/>
              <a:t>…” </a:t>
            </a:r>
            <a:r>
              <a:rPr lang="en-US" err="1"/>
              <a:t>belum</a:t>
            </a:r>
            <a:r>
              <a:rPr lang="en-US"/>
              <a:t> </a:t>
            </a:r>
            <a:r>
              <a:rPr lang="en-US" err="1"/>
              <a:t>ada</a:t>
            </a:r>
            <a:r>
              <a:rPr lang="en-US"/>
              <a:t> </a:t>
            </a:r>
            <a:r>
              <a:rPr lang="en-US" err="1"/>
              <a:t>lanjutannya</a:t>
            </a:r>
            <a:endParaRPr lang="en-ID"/>
          </a:p>
        </p:txBody>
      </p:sp>
      <p:sp>
        <p:nvSpPr>
          <p:cNvPr id="4" name="Slide Number Placeholder 3"/>
          <p:cNvSpPr>
            <a:spLocks noGrp="1"/>
          </p:cNvSpPr>
          <p:nvPr>
            <p:ph type="sldNum" sz="quarter" idx="5"/>
          </p:nvPr>
        </p:nvSpPr>
        <p:spPr/>
        <p:txBody>
          <a:bodyPr/>
          <a:lstStyle/>
          <a:p>
            <a:fld id="{973606D4-C4F8-4624-9B83-E59F5668AD1B}" type="slidenum">
              <a:rPr lang="en-US" smtClean="0"/>
              <a:t>6</a:t>
            </a:fld>
            <a:endParaRPr lang="en-US"/>
          </a:p>
        </p:txBody>
      </p:sp>
    </p:spTree>
    <p:extLst>
      <p:ext uri="{BB962C8B-B14F-4D97-AF65-F5344CB8AC3E}">
        <p14:creationId xmlns:p14="http://schemas.microsoft.com/office/powerpoint/2010/main" val="1258036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Kasih intro 1 </a:t>
            </a:r>
            <a:r>
              <a:rPr lang="en-US" err="1"/>
              <a:t>kalimat</a:t>
            </a:r>
            <a:r>
              <a:rPr lang="en-US"/>
              <a:t> </a:t>
            </a:r>
            <a:r>
              <a:rPr lang="en-US" err="1"/>
              <a:t>jembatan</a:t>
            </a:r>
            <a:r>
              <a:rPr lang="en-US"/>
              <a:t> </a:t>
            </a:r>
            <a:r>
              <a:rPr lang="en-US" err="1"/>
              <a:t>dari</a:t>
            </a:r>
            <a:r>
              <a:rPr lang="en-US"/>
              <a:t> slide </a:t>
            </a:r>
            <a:r>
              <a:rPr lang="en-US" err="1"/>
              <a:t>sebelumnya</a:t>
            </a:r>
            <a:r>
              <a:rPr lang="en-US"/>
              <a:t> </a:t>
            </a:r>
            <a:r>
              <a:rPr lang="en-US" err="1"/>
              <a:t>ke</a:t>
            </a:r>
            <a:r>
              <a:rPr lang="en-US"/>
              <a:t> “Telkom </a:t>
            </a:r>
            <a:r>
              <a:rPr lang="en-US" err="1"/>
              <a:t>finnet</a:t>
            </a:r>
            <a:r>
              <a:rPr lang="en-US"/>
              <a:t>”</a:t>
            </a:r>
            <a:endParaRPr lang="en-ID"/>
          </a:p>
        </p:txBody>
      </p:sp>
      <p:sp>
        <p:nvSpPr>
          <p:cNvPr id="4" name="Slide Number Placeholder 3"/>
          <p:cNvSpPr>
            <a:spLocks noGrp="1"/>
          </p:cNvSpPr>
          <p:nvPr>
            <p:ph type="sldNum" sz="quarter" idx="5"/>
          </p:nvPr>
        </p:nvSpPr>
        <p:spPr/>
        <p:txBody>
          <a:bodyPr/>
          <a:lstStyle/>
          <a:p>
            <a:fld id="{973606D4-C4F8-4624-9B83-E59F5668AD1B}" type="slidenum">
              <a:rPr lang="en-US" smtClean="0"/>
              <a:t>7</a:t>
            </a:fld>
            <a:endParaRPr lang="en-US"/>
          </a:p>
        </p:txBody>
      </p:sp>
    </p:spTree>
    <p:extLst>
      <p:ext uri="{BB962C8B-B14F-4D97-AF65-F5344CB8AC3E}">
        <p14:creationId xmlns:p14="http://schemas.microsoft.com/office/powerpoint/2010/main" val="3699297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Point 4 </a:t>
            </a:r>
            <a:r>
              <a:rPr lang="en-US" err="1"/>
              <a:t>aku</a:t>
            </a:r>
            <a:r>
              <a:rPr lang="en-US"/>
              <a:t> </a:t>
            </a:r>
            <a:r>
              <a:rPr lang="en-US" err="1"/>
              <a:t>kurang</a:t>
            </a:r>
            <a:r>
              <a:rPr lang="en-US"/>
              <a:t> </a:t>
            </a:r>
            <a:r>
              <a:rPr lang="en-US" err="1"/>
              <a:t>nangkep</a:t>
            </a:r>
            <a:r>
              <a:rPr lang="en-US"/>
              <a:t> </a:t>
            </a:r>
            <a:r>
              <a:rPr lang="en-US" err="1"/>
              <a:t>seng</a:t>
            </a:r>
            <a:r>
              <a:rPr lang="en-US"/>
              <a:t> </a:t>
            </a:r>
            <a:r>
              <a:rPr lang="en-US" err="1"/>
              <a:t>maksudnya</a:t>
            </a:r>
            <a:endParaRPr lang="en-ID"/>
          </a:p>
        </p:txBody>
      </p:sp>
      <p:sp>
        <p:nvSpPr>
          <p:cNvPr id="4" name="Slide Number Placeholder 3"/>
          <p:cNvSpPr>
            <a:spLocks noGrp="1"/>
          </p:cNvSpPr>
          <p:nvPr>
            <p:ph type="sldNum" sz="quarter" idx="5"/>
          </p:nvPr>
        </p:nvSpPr>
        <p:spPr/>
        <p:txBody>
          <a:bodyPr/>
          <a:lstStyle/>
          <a:p>
            <a:fld id="{973606D4-C4F8-4624-9B83-E59F5668AD1B}" type="slidenum">
              <a:rPr lang="en-US" smtClean="0"/>
              <a:t>13</a:t>
            </a:fld>
            <a:endParaRPr lang="en-US"/>
          </a:p>
        </p:txBody>
      </p:sp>
    </p:spTree>
    <p:extLst>
      <p:ext uri="{BB962C8B-B14F-4D97-AF65-F5344CB8AC3E}">
        <p14:creationId xmlns:p14="http://schemas.microsoft.com/office/powerpoint/2010/main" val="2543511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Point 4 : “</a:t>
            </a:r>
            <a:r>
              <a:rPr lang="en-US" err="1"/>
              <a:t>dapat</a:t>
            </a:r>
            <a:r>
              <a:rPr lang="en-US"/>
              <a:t> </a:t>
            </a:r>
            <a:r>
              <a:rPr lang="en-US" err="1"/>
              <a:t>diatasi</a:t>
            </a:r>
            <a:r>
              <a:rPr lang="en-US"/>
              <a:t>” no space</a:t>
            </a:r>
            <a:endParaRPr lang="en-ID"/>
          </a:p>
        </p:txBody>
      </p:sp>
      <p:sp>
        <p:nvSpPr>
          <p:cNvPr id="4" name="Slide Number Placeholder 3"/>
          <p:cNvSpPr>
            <a:spLocks noGrp="1"/>
          </p:cNvSpPr>
          <p:nvPr>
            <p:ph type="sldNum" sz="quarter" idx="5"/>
          </p:nvPr>
        </p:nvSpPr>
        <p:spPr/>
        <p:txBody>
          <a:bodyPr/>
          <a:lstStyle/>
          <a:p>
            <a:fld id="{973606D4-C4F8-4624-9B83-E59F5668AD1B}" type="slidenum">
              <a:rPr lang="en-US" smtClean="0"/>
              <a:t>17</a:t>
            </a:fld>
            <a:endParaRPr lang="en-US"/>
          </a:p>
        </p:txBody>
      </p:sp>
    </p:spTree>
    <p:extLst>
      <p:ext uri="{BB962C8B-B14F-4D97-AF65-F5344CB8AC3E}">
        <p14:creationId xmlns:p14="http://schemas.microsoft.com/office/powerpoint/2010/main" val="10151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a:t>
            </a:r>
            <a:r>
              <a:rPr lang="en-US" err="1"/>
              <a:t>Manajer</a:t>
            </a:r>
            <a:r>
              <a:rPr lang="en-US"/>
              <a:t> </a:t>
            </a:r>
            <a:r>
              <a:rPr lang="en-US" err="1"/>
              <a:t>proyeknya</a:t>
            </a:r>
            <a:r>
              <a:rPr lang="en-US"/>
              <a:t> </a:t>
            </a:r>
            <a:r>
              <a:rPr lang="en-US" err="1"/>
              <a:t>kasian</a:t>
            </a:r>
            <a:r>
              <a:rPr lang="en-US"/>
              <a:t> </a:t>
            </a:r>
            <a:r>
              <a:rPr lang="en-US" err="1"/>
              <a:t>huruf</a:t>
            </a:r>
            <a:r>
              <a:rPr lang="en-US"/>
              <a:t> </a:t>
            </a:r>
            <a:r>
              <a:rPr lang="en-US" err="1"/>
              <a:t>kecil</a:t>
            </a:r>
            <a:r>
              <a:rPr lang="en-US"/>
              <a:t> </a:t>
            </a:r>
            <a:r>
              <a:rPr lang="en-US" err="1"/>
              <a:t>sendiri</a:t>
            </a:r>
            <a:r>
              <a:rPr lang="en-US"/>
              <a:t> </a:t>
            </a:r>
            <a:r>
              <a:rPr lang="en-US" err="1"/>
              <a:t>sayang</a:t>
            </a:r>
            <a:endParaRPr lang="en-ID"/>
          </a:p>
        </p:txBody>
      </p:sp>
      <p:sp>
        <p:nvSpPr>
          <p:cNvPr id="4" name="Slide Number Placeholder 3"/>
          <p:cNvSpPr>
            <a:spLocks noGrp="1"/>
          </p:cNvSpPr>
          <p:nvPr>
            <p:ph type="sldNum" sz="quarter" idx="5"/>
          </p:nvPr>
        </p:nvSpPr>
        <p:spPr/>
        <p:txBody>
          <a:bodyPr/>
          <a:lstStyle/>
          <a:p>
            <a:fld id="{973606D4-C4F8-4624-9B83-E59F5668AD1B}" type="slidenum">
              <a:rPr lang="en-US" smtClean="0"/>
              <a:t>21</a:t>
            </a:fld>
            <a:endParaRPr lang="en-US"/>
          </a:p>
        </p:txBody>
      </p:sp>
    </p:spTree>
    <p:extLst>
      <p:ext uri="{BB962C8B-B14F-4D97-AF65-F5344CB8AC3E}">
        <p14:creationId xmlns:p14="http://schemas.microsoft.com/office/powerpoint/2010/main" val="324994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61360EBF-E85A-4A8D-8A01-6DD04F914B33}" type="datetime1">
              <a:rPr lang="en-US" smtClean="0"/>
              <a:t>11/5/2022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a:xfrm>
            <a:off x="10195895" y="5990070"/>
            <a:ext cx="1706217" cy="365125"/>
          </a:xfrm>
        </p:spPr>
        <p:txBody>
          <a:bodyPr/>
          <a:lstStyle>
            <a:lvl1pPr>
              <a:defRPr>
                <a:solidFill>
                  <a:srgbClr val="FFFFFF"/>
                </a:solidFill>
              </a:defRPr>
            </a:lvl1pPr>
          </a:lstStyle>
          <a:p>
            <a:fld id="{16BDE863-94E8-4228-BC4C-083ADA1A746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62B28A2-7772-27E7-522B-4AB03F3D24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6722" y="6414174"/>
            <a:ext cx="1880248" cy="449146"/>
          </a:xfrm>
          <a:prstGeom prst="rect">
            <a:avLst/>
          </a:prstGeom>
        </p:spPr>
      </p:pic>
    </p:spTree>
    <p:extLst>
      <p:ext uri="{BB962C8B-B14F-4D97-AF65-F5344CB8AC3E}">
        <p14:creationId xmlns:p14="http://schemas.microsoft.com/office/powerpoint/2010/main" val="418828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6B128-6C4E-4058-8504-F51FB79916F8}" type="datetime1">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492949" y="5977352"/>
            <a:ext cx="376030" cy="365125"/>
          </a:xfrm>
        </p:spPr>
        <p:txBody>
          <a:bodyPr/>
          <a:lstStyle/>
          <a:p>
            <a:fld id="{16BDE863-94E8-4228-BC4C-083ADA1A746D}" type="slidenum">
              <a:rPr lang="en-US" smtClean="0"/>
              <a:t>‹#›</a:t>
            </a:fld>
            <a:endParaRPr lang="en-US"/>
          </a:p>
        </p:txBody>
      </p:sp>
      <p:pic>
        <p:nvPicPr>
          <p:cNvPr id="7" name="Picture 6">
            <a:extLst>
              <a:ext uri="{FF2B5EF4-FFF2-40B4-BE49-F238E27FC236}">
                <a16:creationId xmlns:a16="http://schemas.microsoft.com/office/drawing/2014/main" id="{7CDE6BED-A11D-28B8-776D-B25168EFC9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6722" y="6414174"/>
            <a:ext cx="1880248" cy="449146"/>
          </a:xfrm>
          <a:prstGeom prst="rect">
            <a:avLst/>
          </a:prstGeom>
        </p:spPr>
      </p:pic>
    </p:spTree>
    <p:extLst>
      <p:ext uri="{BB962C8B-B14F-4D97-AF65-F5344CB8AC3E}">
        <p14:creationId xmlns:p14="http://schemas.microsoft.com/office/powerpoint/2010/main" val="191545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5B888-BC52-4F2E-ABC8-DE7322783FB3}" type="datetime1">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09695" y="5989637"/>
            <a:ext cx="392413" cy="365125"/>
          </a:xfrm>
        </p:spPr>
        <p:txBody>
          <a:bodyPr/>
          <a:lstStyle/>
          <a:p>
            <a:fld id="{16BDE863-94E8-4228-BC4C-083ADA1A746D}" type="slidenum">
              <a:rPr lang="en-US" smtClean="0"/>
              <a:t>‹#›</a:t>
            </a:fld>
            <a:endParaRPr lang="en-US"/>
          </a:p>
        </p:txBody>
      </p:sp>
      <p:pic>
        <p:nvPicPr>
          <p:cNvPr id="7" name="Picture 6">
            <a:extLst>
              <a:ext uri="{FF2B5EF4-FFF2-40B4-BE49-F238E27FC236}">
                <a16:creationId xmlns:a16="http://schemas.microsoft.com/office/drawing/2014/main" id="{26F89051-F0D2-B67E-2CC4-D95E26D681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6722" y="6414174"/>
            <a:ext cx="1880248" cy="449146"/>
          </a:xfrm>
          <a:prstGeom prst="rect">
            <a:avLst/>
          </a:prstGeom>
        </p:spPr>
      </p:pic>
    </p:spTree>
    <p:extLst>
      <p:ext uri="{BB962C8B-B14F-4D97-AF65-F5344CB8AC3E}">
        <p14:creationId xmlns:p14="http://schemas.microsoft.com/office/powerpoint/2010/main" val="428499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82FD47-1463-47C5-9DC0-725B238D5B8F}" type="datetime1">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8694" y="6004877"/>
            <a:ext cx="398506" cy="365125"/>
          </a:xfrm>
        </p:spPr>
        <p:txBody>
          <a:bodyPr/>
          <a:lstStyle/>
          <a:p>
            <a:fld id="{16BDE863-94E8-4228-BC4C-083ADA1A746D}" type="slidenum">
              <a:rPr lang="en-US" smtClean="0"/>
              <a:t>‹#›</a:t>
            </a:fld>
            <a:endParaRPr lang="en-US"/>
          </a:p>
        </p:txBody>
      </p:sp>
      <p:pic>
        <p:nvPicPr>
          <p:cNvPr id="9" name="Picture 8">
            <a:extLst>
              <a:ext uri="{FF2B5EF4-FFF2-40B4-BE49-F238E27FC236}">
                <a16:creationId xmlns:a16="http://schemas.microsoft.com/office/drawing/2014/main" id="{657BF5B6-171F-0C80-B3C7-05C2292E3A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6722" y="6414174"/>
            <a:ext cx="1880248" cy="449146"/>
          </a:xfrm>
          <a:prstGeom prst="rect">
            <a:avLst/>
          </a:prstGeom>
        </p:spPr>
      </p:pic>
    </p:spTree>
    <p:extLst>
      <p:ext uri="{BB962C8B-B14F-4D97-AF65-F5344CB8AC3E}">
        <p14:creationId xmlns:p14="http://schemas.microsoft.com/office/powerpoint/2010/main" val="13689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4C4680-D294-4F86-B7BB-9D2C7729D1C1}" type="datetime1">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195895" y="5969803"/>
            <a:ext cx="1706217" cy="365125"/>
          </a:xfrm>
        </p:spPr>
        <p:txBody>
          <a:bodyPr/>
          <a:lstStyle/>
          <a:p>
            <a:fld id="{16BDE863-94E8-4228-BC4C-083ADA1A746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12E46BC-4E7E-83CE-E686-7A53C81383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6722" y="6414174"/>
            <a:ext cx="1880248" cy="449146"/>
          </a:xfrm>
          <a:prstGeom prst="rect">
            <a:avLst/>
          </a:prstGeom>
        </p:spPr>
      </p:pic>
    </p:spTree>
    <p:extLst>
      <p:ext uri="{BB962C8B-B14F-4D97-AF65-F5344CB8AC3E}">
        <p14:creationId xmlns:p14="http://schemas.microsoft.com/office/powerpoint/2010/main" val="178481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8B1047-FDD9-474E-94EE-A7B446625EDF}" type="datetime1">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459361" y="5989637"/>
            <a:ext cx="412267" cy="365125"/>
          </a:xfrm>
        </p:spPr>
        <p:txBody>
          <a:bodyPr/>
          <a:lstStyle/>
          <a:p>
            <a:fld id="{16BDE863-94E8-4228-BC4C-083ADA1A746D}" type="slidenum">
              <a:rPr lang="en-US" smtClean="0"/>
              <a:t>‹#›</a:t>
            </a:fld>
            <a:endParaRPr lang="en-US"/>
          </a:p>
        </p:txBody>
      </p:sp>
      <p:pic>
        <p:nvPicPr>
          <p:cNvPr id="2" name="Picture 1">
            <a:extLst>
              <a:ext uri="{FF2B5EF4-FFF2-40B4-BE49-F238E27FC236}">
                <a16:creationId xmlns:a16="http://schemas.microsoft.com/office/drawing/2014/main" id="{02F265B5-B601-1873-9535-7815FA5EFD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6722" y="6414174"/>
            <a:ext cx="1880248" cy="449146"/>
          </a:xfrm>
          <a:prstGeom prst="rect">
            <a:avLst/>
          </a:prstGeom>
        </p:spPr>
      </p:pic>
    </p:spTree>
    <p:extLst>
      <p:ext uri="{BB962C8B-B14F-4D97-AF65-F5344CB8AC3E}">
        <p14:creationId xmlns:p14="http://schemas.microsoft.com/office/powerpoint/2010/main" val="118228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B19F8F-28C6-44F1-8DBB-4CADB0FB876F}" type="datetime1">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1467750" y="5980653"/>
            <a:ext cx="403878" cy="365125"/>
          </a:xfrm>
        </p:spPr>
        <p:txBody>
          <a:bodyPr/>
          <a:lstStyle/>
          <a:p>
            <a:fld id="{16BDE863-94E8-4228-BC4C-083ADA1A746D}" type="slidenum">
              <a:rPr lang="en-US" smtClean="0"/>
              <a:t>‹#›</a:t>
            </a:fld>
            <a:endParaRPr lang="en-US"/>
          </a:p>
        </p:txBody>
      </p:sp>
      <p:pic>
        <p:nvPicPr>
          <p:cNvPr id="2" name="Picture 1">
            <a:extLst>
              <a:ext uri="{FF2B5EF4-FFF2-40B4-BE49-F238E27FC236}">
                <a16:creationId xmlns:a16="http://schemas.microsoft.com/office/drawing/2014/main" id="{323748A2-094A-BF20-F8F2-122F3F919C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6722" y="6414174"/>
            <a:ext cx="1880248" cy="449146"/>
          </a:xfrm>
          <a:prstGeom prst="rect">
            <a:avLst/>
          </a:prstGeom>
        </p:spPr>
      </p:pic>
    </p:spTree>
    <p:extLst>
      <p:ext uri="{BB962C8B-B14F-4D97-AF65-F5344CB8AC3E}">
        <p14:creationId xmlns:p14="http://schemas.microsoft.com/office/powerpoint/2010/main" val="62177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851817-1A5A-467E-8F53-1CAEE36A2E44}" type="datetime1">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467750" y="5980547"/>
            <a:ext cx="403878" cy="365125"/>
          </a:xfrm>
        </p:spPr>
        <p:txBody>
          <a:bodyPr/>
          <a:lstStyle/>
          <a:p>
            <a:fld id="{16BDE863-94E8-4228-BC4C-083ADA1A746D}" type="slidenum">
              <a:rPr lang="en-US" smtClean="0"/>
              <a:t>‹#›</a:t>
            </a:fld>
            <a:endParaRPr lang="en-US"/>
          </a:p>
        </p:txBody>
      </p:sp>
      <p:pic>
        <p:nvPicPr>
          <p:cNvPr id="6" name="Picture 5">
            <a:extLst>
              <a:ext uri="{FF2B5EF4-FFF2-40B4-BE49-F238E27FC236}">
                <a16:creationId xmlns:a16="http://schemas.microsoft.com/office/drawing/2014/main" id="{CB981F06-651E-96C3-E39F-4575D2EDCE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6722" y="6414174"/>
            <a:ext cx="1880248" cy="449146"/>
          </a:xfrm>
          <a:prstGeom prst="rect">
            <a:avLst/>
          </a:prstGeom>
        </p:spPr>
      </p:pic>
    </p:spTree>
    <p:extLst>
      <p:ext uri="{BB962C8B-B14F-4D97-AF65-F5344CB8AC3E}">
        <p14:creationId xmlns:p14="http://schemas.microsoft.com/office/powerpoint/2010/main" val="202466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71393-8228-4858-A891-84493A089058}" type="datetime1">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392250" y="5955381"/>
            <a:ext cx="448840" cy="365125"/>
          </a:xfrm>
        </p:spPr>
        <p:txBody>
          <a:bodyPr/>
          <a:lstStyle/>
          <a:p>
            <a:fld id="{16BDE863-94E8-4228-BC4C-083ADA1A746D}" type="slidenum">
              <a:rPr lang="en-US" smtClean="0"/>
              <a:t>‹#›</a:t>
            </a:fld>
            <a:endParaRPr lang="en-US"/>
          </a:p>
        </p:txBody>
      </p:sp>
      <p:pic>
        <p:nvPicPr>
          <p:cNvPr id="5" name="Picture 4">
            <a:extLst>
              <a:ext uri="{FF2B5EF4-FFF2-40B4-BE49-F238E27FC236}">
                <a16:creationId xmlns:a16="http://schemas.microsoft.com/office/drawing/2014/main" id="{E3C58369-29D1-411A-88E4-25AF67FBDF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6722" y="6414174"/>
            <a:ext cx="1880248" cy="449146"/>
          </a:xfrm>
          <a:prstGeom prst="rect">
            <a:avLst/>
          </a:prstGeom>
        </p:spPr>
      </p:pic>
    </p:spTree>
    <p:extLst>
      <p:ext uri="{BB962C8B-B14F-4D97-AF65-F5344CB8AC3E}">
        <p14:creationId xmlns:p14="http://schemas.microsoft.com/office/powerpoint/2010/main" val="208338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39A84-E1B8-4C99-88A7-65DA4F8A51B1}" type="datetime1">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367083" y="5972158"/>
            <a:ext cx="457229" cy="365125"/>
          </a:xfrm>
        </p:spPr>
        <p:txBody>
          <a:bodyPr/>
          <a:lstStyle/>
          <a:p>
            <a:fld id="{16BDE863-94E8-4228-BC4C-083ADA1A746D}" type="slidenum">
              <a:rPr lang="en-US" smtClean="0"/>
              <a:t>‹#›</a:t>
            </a:fld>
            <a:endParaRPr lang="en-US"/>
          </a:p>
        </p:txBody>
      </p:sp>
      <p:pic>
        <p:nvPicPr>
          <p:cNvPr id="8" name="Picture 7">
            <a:extLst>
              <a:ext uri="{FF2B5EF4-FFF2-40B4-BE49-F238E27FC236}">
                <a16:creationId xmlns:a16="http://schemas.microsoft.com/office/drawing/2014/main" id="{9F2F4FA2-8D58-1BCE-DD69-DB3132478C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6722" y="6414174"/>
            <a:ext cx="1880248" cy="449146"/>
          </a:xfrm>
          <a:prstGeom prst="rect">
            <a:avLst/>
          </a:prstGeom>
        </p:spPr>
      </p:pic>
    </p:spTree>
    <p:extLst>
      <p:ext uri="{BB962C8B-B14F-4D97-AF65-F5344CB8AC3E}">
        <p14:creationId xmlns:p14="http://schemas.microsoft.com/office/powerpoint/2010/main" val="408230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914A95-F4D9-4F23-8D77-E8FFE855A1D4}" type="datetime1">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512296" y="5959748"/>
            <a:ext cx="389816" cy="365125"/>
          </a:xfrm>
        </p:spPr>
        <p:txBody>
          <a:bodyPr/>
          <a:lstStyle/>
          <a:p>
            <a:fld id="{16BDE863-94E8-4228-BC4C-083ADA1A746D}" type="slidenum">
              <a:rPr lang="en-US" smtClean="0"/>
              <a:t>‹#›</a:t>
            </a:fld>
            <a:endParaRPr lang="en-US"/>
          </a:p>
        </p:txBody>
      </p:sp>
      <p:pic>
        <p:nvPicPr>
          <p:cNvPr id="8" name="Picture 7">
            <a:extLst>
              <a:ext uri="{FF2B5EF4-FFF2-40B4-BE49-F238E27FC236}">
                <a16:creationId xmlns:a16="http://schemas.microsoft.com/office/drawing/2014/main" id="{5C39ADF5-2846-74FD-D657-9E446B0AF5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6722" y="6414174"/>
            <a:ext cx="1880248" cy="449146"/>
          </a:xfrm>
          <a:prstGeom prst="rect">
            <a:avLst/>
          </a:prstGeom>
        </p:spPr>
      </p:pic>
    </p:spTree>
    <p:extLst>
      <p:ext uri="{BB962C8B-B14F-4D97-AF65-F5344CB8AC3E}">
        <p14:creationId xmlns:p14="http://schemas.microsoft.com/office/powerpoint/2010/main" val="324609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1E770EC-A01A-4828-8E51-E223642BDEE2}" type="datetime1">
              <a:rPr lang="en-US" smtClean="0"/>
              <a:t>11/5/2022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6BDE863-94E8-4228-BC4C-083ADA1A746D}" type="slidenum">
              <a:rPr lang="en-US" smtClean="0"/>
              <a:t>‹#›</a:t>
            </a:fld>
            <a:endParaRPr lang="en-US"/>
          </a:p>
        </p:txBody>
      </p:sp>
    </p:spTree>
    <p:extLst>
      <p:ext uri="{BB962C8B-B14F-4D97-AF65-F5344CB8AC3E}">
        <p14:creationId xmlns:p14="http://schemas.microsoft.com/office/powerpoint/2010/main" val="3206496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s://researchleap.com/general-management-principles-project-management-contex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creativecommons.org/licenses/by/3.0/" TargetMode="External"/><Relationship Id="rId4" Type="http://schemas.openxmlformats.org/officeDocument/2006/relationships/hyperlink" Target="https://mindwires.com/computer-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i.org/10.1080/17517575.2018.1564154"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ampusvirtualsp.org/en/pmis-basics-course"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freesvg.org/vector-drawing-of-exclamation-mark-in-red-triangle" TargetMode="External"/><Relationship Id="rId5" Type="http://schemas.openxmlformats.org/officeDocument/2006/relationships/image" Target="../media/image8.png"/><Relationship Id="rId4" Type="http://schemas.openxmlformats.org/officeDocument/2006/relationships/hyperlink" Target="https://creativecommons.org/licenses/by-nc/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0497-30A7-79A4-12F7-7482403FC0CB}"/>
              </a:ext>
            </a:extLst>
          </p:cNvPr>
          <p:cNvSpPr>
            <a:spLocks noGrp="1"/>
          </p:cNvSpPr>
          <p:nvPr>
            <p:ph type="ctrTitle"/>
          </p:nvPr>
        </p:nvSpPr>
        <p:spPr/>
        <p:txBody>
          <a:bodyPr>
            <a:noAutofit/>
          </a:bodyPr>
          <a:lstStyle/>
          <a:p>
            <a:r>
              <a:rPr lang="en-US" sz="4000" err="1"/>
              <a:t>Optimasi</a:t>
            </a:r>
            <a:r>
              <a:rPr lang="en-US" sz="4000"/>
              <a:t> </a:t>
            </a:r>
            <a:r>
              <a:rPr lang="en-US" sz="4000" err="1"/>
              <a:t>alokasi</a:t>
            </a:r>
            <a:r>
              <a:rPr lang="en-US" sz="4000"/>
              <a:t> </a:t>
            </a:r>
            <a:r>
              <a:rPr lang="en-US" sz="4000" err="1"/>
              <a:t>Pekerjaan</a:t>
            </a:r>
            <a:r>
              <a:rPr lang="en-US" sz="4000"/>
              <a:t> dan </a:t>
            </a:r>
            <a:r>
              <a:rPr lang="en-US" sz="4000" err="1"/>
              <a:t>sumber</a:t>
            </a:r>
            <a:r>
              <a:rPr lang="en-US" sz="4000"/>
              <a:t> </a:t>
            </a:r>
            <a:r>
              <a:rPr lang="en-US" sz="4000" err="1"/>
              <a:t>daya</a:t>
            </a:r>
            <a:r>
              <a:rPr lang="en-US" sz="4000"/>
              <a:t> dengan </a:t>
            </a:r>
            <a:r>
              <a:rPr lang="en-US" sz="4000" err="1"/>
              <a:t>sistem</a:t>
            </a:r>
            <a:r>
              <a:rPr lang="en-US" sz="4000"/>
              <a:t> </a:t>
            </a:r>
            <a:r>
              <a:rPr lang="en-US" sz="4000" err="1"/>
              <a:t>informasi</a:t>
            </a:r>
            <a:r>
              <a:rPr lang="en-US" sz="4000"/>
              <a:t> </a:t>
            </a:r>
            <a:r>
              <a:rPr lang="en-US" sz="4000" err="1"/>
              <a:t>manajemen</a:t>
            </a:r>
            <a:r>
              <a:rPr lang="en-US" sz="4000"/>
              <a:t> </a:t>
            </a:r>
            <a:r>
              <a:rPr lang="en-US" sz="4000" err="1"/>
              <a:t>proyek</a:t>
            </a:r>
            <a:r>
              <a:rPr lang="en-US" sz="4000"/>
              <a:t> pada </a:t>
            </a:r>
            <a:r>
              <a:rPr lang="en-US" sz="4000" err="1"/>
              <a:t>perusahaan</a:t>
            </a:r>
            <a:r>
              <a:rPr lang="en-US" sz="4000"/>
              <a:t> </a:t>
            </a:r>
            <a:r>
              <a:rPr lang="en-US" sz="4000" err="1"/>
              <a:t>teknologi</a:t>
            </a:r>
            <a:r>
              <a:rPr lang="en-US" sz="4000"/>
              <a:t> </a:t>
            </a:r>
            <a:r>
              <a:rPr lang="en-US" sz="4000" err="1"/>
              <a:t>informasi</a:t>
            </a:r>
            <a:endParaRPr lang="en-US" sz="4000"/>
          </a:p>
        </p:txBody>
      </p:sp>
      <p:sp>
        <p:nvSpPr>
          <p:cNvPr id="3" name="Subtitle 2">
            <a:extLst>
              <a:ext uri="{FF2B5EF4-FFF2-40B4-BE49-F238E27FC236}">
                <a16:creationId xmlns:a16="http://schemas.microsoft.com/office/drawing/2014/main" id="{BBC2398C-804E-D6EB-709F-1508EFFF3ED7}"/>
              </a:ext>
            </a:extLst>
          </p:cNvPr>
          <p:cNvSpPr>
            <a:spLocks noGrp="1"/>
          </p:cNvSpPr>
          <p:nvPr>
            <p:ph type="subTitle" idx="1"/>
          </p:nvPr>
        </p:nvSpPr>
        <p:spPr>
          <a:xfrm>
            <a:off x="1709530" y="3869634"/>
            <a:ext cx="8767860" cy="2369801"/>
          </a:xfrm>
        </p:spPr>
        <p:txBody>
          <a:bodyPr>
            <a:normAutofit fontScale="92500" lnSpcReduction="20000"/>
          </a:bodyPr>
          <a:lstStyle/>
          <a:p>
            <a:r>
              <a:rPr lang="en-US"/>
              <a:t>PROPOSAL TESIS</a:t>
            </a:r>
          </a:p>
          <a:p>
            <a:r>
              <a:rPr lang="en-US"/>
              <a:t>Ilham Nur Pratama– 2106663282</a:t>
            </a:r>
          </a:p>
          <a:p>
            <a:r>
              <a:rPr lang="en-US"/>
              <a:t>PEMBIMBING UTAMA : Prof. Dr. Ir. M. Dachyar, </a:t>
            </a:r>
            <a:r>
              <a:rPr lang="en-US" err="1"/>
              <a:t>M.Sc</a:t>
            </a:r>
            <a:endParaRPr lang="en-US"/>
          </a:p>
          <a:p>
            <a:endParaRPr lang="en-US"/>
          </a:p>
          <a:p>
            <a:pPr>
              <a:spcBef>
                <a:spcPts val="0"/>
              </a:spcBef>
            </a:pPr>
            <a:r>
              <a:rPr lang="en-US" b="1" err="1"/>
              <a:t>Fakultas</a:t>
            </a:r>
            <a:r>
              <a:rPr lang="en-US" b="1"/>
              <a:t> Teknik</a:t>
            </a:r>
          </a:p>
          <a:p>
            <a:pPr>
              <a:spcBef>
                <a:spcPts val="0"/>
              </a:spcBef>
            </a:pPr>
            <a:r>
              <a:rPr lang="en-US" b="1"/>
              <a:t>Program Magister Teknik Industri</a:t>
            </a:r>
          </a:p>
          <a:p>
            <a:pPr>
              <a:spcBef>
                <a:spcPts val="0"/>
              </a:spcBef>
            </a:pPr>
            <a:r>
              <a:rPr lang="en-US" b="1" err="1"/>
              <a:t>Salemba</a:t>
            </a:r>
            <a:endParaRPr lang="en-US" b="1"/>
          </a:p>
          <a:p>
            <a:pPr>
              <a:spcBef>
                <a:spcPts val="0"/>
              </a:spcBef>
            </a:pPr>
            <a:r>
              <a:rPr lang="en-US" b="1"/>
              <a:t>2022 </a:t>
            </a:r>
          </a:p>
        </p:txBody>
      </p:sp>
    </p:spTree>
    <p:extLst>
      <p:ext uri="{BB962C8B-B14F-4D97-AF65-F5344CB8AC3E}">
        <p14:creationId xmlns:p14="http://schemas.microsoft.com/office/powerpoint/2010/main" val="3188247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BFFE-8C4E-6ED4-D4F5-B11453F1A164}"/>
              </a:ext>
            </a:extLst>
          </p:cNvPr>
          <p:cNvSpPr>
            <a:spLocks noGrp="1"/>
          </p:cNvSpPr>
          <p:nvPr>
            <p:ph type="title"/>
          </p:nvPr>
        </p:nvSpPr>
        <p:spPr/>
        <p:txBody>
          <a:bodyPr/>
          <a:lstStyle/>
          <a:p>
            <a:r>
              <a:rPr lang="en-US" err="1"/>
              <a:t>Penelitian</a:t>
            </a:r>
            <a:r>
              <a:rPr lang="en-US"/>
              <a:t> </a:t>
            </a:r>
            <a:r>
              <a:rPr lang="en-US" err="1"/>
              <a:t>Terdahulu</a:t>
            </a:r>
            <a:endParaRPr lang="en-US"/>
          </a:p>
        </p:txBody>
      </p:sp>
      <p:sp>
        <p:nvSpPr>
          <p:cNvPr id="3" name="Content Placeholder 2">
            <a:extLst>
              <a:ext uri="{FF2B5EF4-FFF2-40B4-BE49-F238E27FC236}">
                <a16:creationId xmlns:a16="http://schemas.microsoft.com/office/drawing/2014/main" id="{BD1679B6-CF83-815B-9F0B-6881BDDC16BA}"/>
              </a:ext>
            </a:extLst>
          </p:cNvPr>
          <p:cNvSpPr>
            <a:spLocks noGrp="1"/>
          </p:cNvSpPr>
          <p:nvPr>
            <p:ph idx="1"/>
          </p:nvPr>
        </p:nvSpPr>
        <p:spPr/>
        <p:txBody>
          <a:bodyPr/>
          <a:lstStyle/>
          <a:p>
            <a:r>
              <a:rPr lang="en-US" err="1"/>
              <a:t>Secara</a:t>
            </a:r>
            <a:r>
              <a:rPr lang="en-US"/>
              <a:t> garis </a:t>
            </a:r>
            <a:r>
              <a:rPr lang="en-US" err="1"/>
              <a:t>besar</a:t>
            </a:r>
            <a:r>
              <a:rPr lang="en-US"/>
              <a:t> </a:t>
            </a:r>
            <a:r>
              <a:rPr lang="en-US" err="1"/>
              <a:t>penelitian</a:t>
            </a:r>
            <a:r>
              <a:rPr lang="en-US"/>
              <a:t> </a:t>
            </a:r>
            <a:r>
              <a:rPr lang="en-US" err="1"/>
              <a:t>terdahulu</a:t>
            </a:r>
            <a:r>
              <a:rPr lang="en-US"/>
              <a:t> </a:t>
            </a:r>
            <a:r>
              <a:rPr lang="en-US" err="1"/>
              <a:t>dibagi</a:t>
            </a:r>
            <a:r>
              <a:rPr lang="en-US"/>
              <a:t> </a:t>
            </a:r>
            <a:r>
              <a:rPr lang="en-US" err="1"/>
              <a:t>secara</a:t>
            </a:r>
            <a:r>
              <a:rPr lang="en-US"/>
              <a:t> garis </a:t>
            </a:r>
            <a:r>
              <a:rPr lang="en-US" err="1"/>
              <a:t>terdiri</a:t>
            </a:r>
            <a:r>
              <a:rPr lang="en-US"/>
              <a:t> </a:t>
            </a:r>
            <a:r>
              <a:rPr lang="en-US" err="1"/>
              <a:t>dari</a:t>
            </a:r>
            <a:r>
              <a:rPr lang="en-US"/>
              <a:t> </a:t>
            </a:r>
            <a:r>
              <a:rPr lang="en-US" err="1"/>
              <a:t>tiga</a:t>
            </a:r>
            <a:r>
              <a:rPr lang="en-US"/>
              <a:t> </a:t>
            </a:r>
            <a:r>
              <a:rPr lang="en-US" err="1"/>
              <a:t>jenis</a:t>
            </a:r>
            <a:r>
              <a:rPr lang="en-US"/>
              <a:t> </a:t>
            </a:r>
            <a:r>
              <a:rPr lang="en-US" err="1"/>
              <a:t>bidang</a:t>
            </a:r>
            <a:r>
              <a:rPr lang="en-US"/>
              <a:t> </a:t>
            </a:r>
            <a:r>
              <a:rPr lang="en-US" err="1"/>
              <a:t>keilmuan</a:t>
            </a:r>
            <a:r>
              <a:rPr lang="en-US"/>
              <a:t> </a:t>
            </a:r>
            <a:r>
              <a:rPr lang="en-US" err="1"/>
              <a:t>yaitu</a:t>
            </a:r>
            <a:r>
              <a:rPr lang="en-US"/>
              <a:t>:</a:t>
            </a:r>
          </a:p>
          <a:p>
            <a:pPr lvl="1"/>
            <a:r>
              <a:rPr lang="en-US" err="1"/>
              <a:t>Manajemen</a:t>
            </a:r>
            <a:r>
              <a:rPr lang="en-US"/>
              <a:t> </a:t>
            </a:r>
            <a:r>
              <a:rPr lang="en-US" err="1"/>
              <a:t>sumber</a:t>
            </a:r>
            <a:r>
              <a:rPr lang="en-US"/>
              <a:t> </a:t>
            </a:r>
            <a:r>
              <a:rPr lang="en-US" err="1"/>
              <a:t>daya</a:t>
            </a:r>
            <a:r>
              <a:rPr lang="en-US"/>
              <a:t> dan </a:t>
            </a:r>
            <a:r>
              <a:rPr lang="en-US" err="1"/>
              <a:t>pekerjaan</a:t>
            </a:r>
            <a:endParaRPr lang="en-US"/>
          </a:p>
          <a:p>
            <a:pPr lvl="1"/>
            <a:r>
              <a:rPr lang="en-US" err="1"/>
              <a:t>Sistem</a:t>
            </a:r>
            <a:r>
              <a:rPr lang="en-US"/>
              <a:t> </a:t>
            </a:r>
            <a:r>
              <a:rPr lang="en-US" err="1"/>
              <a:t>Informasi</a:t>
            </a:r>
            <a:r>
              <a:rPr lang="en-US"/>
              <a:t> </a:t>
            </a:r>
            <a:r>
              <a:rPr lang="en-US" err="1"/>
              <a:t>Manajemen</a:t>
            </a:r>
            <a:r>
              <a:rPr lang="en-US"/>
              <a:t> </a:t>
            </a:r>
            <a:r>
              <a:rPr lang="en-US" err="1"/>
              <a:t>Proyek</a:t>
            </a:r>
            <a:endParaRPr lang="en-US"/>
          </a:p>
          <a:p>
            <a:pPr lvl="1"/>
            <a:r>
              <a:rPr lang="en-US" err="1"/>
              <a:t>Pengambilan</a:t>
            </a:r>
            <a:r>
              <a:rPr lang="en-US"/>
              <a:t> </a:t>
            </a:r>
            <a:r>
              <a:rPr lang="en-US" err="1"/>
              <a:t>keputusan</a:t>
            </a:r>
            <a:r>
              <a:rPr lang="en-US"/>
              <a:t> pada </a:t>
            </a:r>
            <a:r>
              <a:rPr lang="en-US" err="1"/>
              <a:t>bidang</a:t>
            </a:r>
            <a:r>
              <a:rPr lang="en-US"/>
              <a:t> </a:t>
            </a:r>
            <a:r>
              <a:rPr lang="en-US" err="1"/>
              <a:t>manajemen</a:t>
            </a:r>
            <a:r>
              <a:rPr lang="en-US"/>
              <a:t> </a:t>
            </a:r>
            <a:r>
              <a:rPr lang="en-US" err="1"/>
              <a:t>proyek</a:t>
            </a:r>
            <a:endParaRPr lang="en-US"/>
          </a:p>
        </p:txBody>
      </p:sp>
      <p:sp>
        <p:nvSpPr>
          <p:cNvPr id="4" name="Slide Number Placeholder 3">
            <a:extLst>
              <a:ext uri="{FF2B5EF4-FFF2-40B4-BE49-F238E27FC236}">
                <a16:creationId xmlns:a16="http://schemas.microsoft.com/office/drawing/2014/main" id="{5AC56DD1-FD35-292D-28C2-A3B0EEBA0411}"/>
              </a:ext>
            </a:extLst>
          </p:cNvPr>
          <p:cNvSpPr>
            <a:spLocks noGrp="1"/>
          </p:cNvSpPr>
          <p:nvPr>
            <p:ph type="sldNum" sz="quarter" idx="12"/>
          </p:nvPr>
        </p:nvSpPr>
        <p:spPr/>
        <p:txBody>
          <a:bodyPr/>
          <a:lstStyle/>
          <a:p>
            <a:fld id="{16BDE863-94E8-4228-BC4C-083ADA1A746D}" type="slidenum">
              <a:rPr lang="en-US" smtClean="0"/>
              <a:t>10</a:t>
            </a:fld>
            <a:endParaRPr lang="en-US"/>
          </a:p>
        </p:txBody>
      </p:sp>
    </p:spTree>
    <p:extLst>
      <p:ext uri="{BB962C8B-B14F-4D97-AF65-F5344CB8AC3E}">
        <p14:creationId xmlns:p14="http://schemas.microsoft.com/office/powerpoint/2010/main" val="8984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9FAEE6-6457-A56E-E33E-D0BD2FD5265F}"/>
              </a:ext>
            </a:extLst>
          </p:cNvPr>
          <p:cNvSpPr>
            <a:spLocks noGrp="1"/>
          </p:cNvSpPr>
          <p:nvPr>
            <p:ph type="sldNum" sz="quarter" idx="12"/>
          </p:nvPr>
        </p:nvSpPr>
        <p:spPr/>
        <p:txBody>
          <a:bodyPr/>
          <a:lstStyle/>
          <a:p>
            <a:fld id="{16BDE863-94E8-4228-BC4C-083ADA1A746D}" type="slidenum">
              <a:rPr lang="en-US" smtClean="0"/>
              <a:t>11</a:t>
            </a:fld>
            <a:endParaRPr lang="en-US"/>
          </a:p>
        </p:txBody>
      </p:sp>
      <p:sp>
        <p:nvSpPr>
          <p:cNvPr id="5" name="Title 1">
            <a:extLst>
              <a:ext uri="{FF2B5EF4-FFF2-40B4-BE49-F238E27FC236}">
                <a16:creationId xmlns:a16="http://schemas.microsoft.com/office/drawing/2014/main" id="{0DF45590-A4D6-9D8E-2E42-E1FA5585166A}"/>
              </a:ext>
            </a:extLst>
          </p:cNvPr>
          <p:cNvSpPr txBox="1">
            <a:spLocks/>
          </p:cNvSpPr>
          <p:nvPr/>
        </p:nvSpPr>
        <p:spPr>
          <a:xfrm>
            <a:off x="207674" y="-224802"/>
            <a:ext cx="10891394" cy="9070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nSpc>
                <a:spcPct val="85000"/>
              </a:lnSpc>
            </a:pPr>
            <a:r>
              <a:rPr lang="en-US" sz="2400" b="1" cap="all" err="1"/>
              <a:t>Penelitian</a:t>
            </a:r>
            <a:r>
              <a:rPr lang="en-US" sz="2400" b="1" cap="all"/>
              <a:t> </a:t>
            </a:r>
            <a:r>
              <a:rPr lang="en-US" sz="2400" b="1" cap="all" err="1"/>
              <a:t>Terdahulu</a:t>
            </a:r>
            <a:endParaRPr lang="en-US" sz="2400" b="1" cap="all"/>
          </a:p>
        </p:txBody>
      </p:sp>
      <p:graphicFrame>
        <p:nvGraphicFramePr>
          <p:cNvPr id="2" name="Table 2">
            <a:extLst>
              <a:ext uri="{FF2B5EF4-FFF2-40B4-BE49-F238E27FC236}">
                <a16:creationId xmlns:a16="http://schemas.microsoft.com/office/drawing/2014/main" id="{4955FFCF-10E6-B0CA-0038-ED0C73AC86BC}"/>
              </a:ext>
            </a:extLst>
          </p:cNvPr>
          <p:cNvGraphicFramePr>
            <a:graphicFrameLocks noGrp="1"/>
          </p:cNvGraphicFramePr>
          <p:nvPr>
            <p:extLst>
              <p:ext uri="{D42A27DB-BD31-4B8C-83A1-F6EECF244321}">
                <p14:modId xmlns:p14="http://schemas.microsoft.com/office/powerpoint/2010/main" val="2889881913"/>
              </p:ext>
            </p:extLst>
          </p:nvPr>
        </p:nvGraphicFramePr>
        <p:xfrm>
          <a:off x="270344" y="602748"/>
          <a:ext cx="11486857" cy="5764848"/>
        </p:xfrm>
        <a:graphic>
          <a:graphicData uri="http://schemas.openxmlformats.org/drawingml/2006/table">
            <a:tbl>
              <a:tblPr firstRow="1" bandRow="1">
                <a:tableStyleId>{5C22544A-7EE6-4342-B048-85BDC9FD1C3A}</a:tableStyleId>
              </a:tblPr>
              <a:tblGrid>
                <a:gridCol w="1491391">
                  <a:extLst>
                    <a:ext uri="{9D8B030D-6E8A-4147-A177-3AD203B41FA5}">
                      <a16:colId xmlns:a16="http://schemas.microsoft.com/office/drawing/2014/main" val="3343827959"/>
                    </a:ext>
                  </a:extLst>
                </a:gridCol>
                <a:gridCol w="769883">
                  <a:extLst>
                    <a:ext uri="{9D8B030D-6E8A-4147-A177-3AD203B41FA5}">
                      <a16:colId xmlns:a16="http://schemas.microsoft.com/office/drawing/2014/main" val="3343850609"/>
                    </a:ext>
                  </a:extLst>
                </a:gridCol>
                <a:gridCol w="687659">
                  <a:extLst>
                    <a:ext uri="{9D8B030D-6E8A-4147-A177-3AD203B41FA5}">
                      <a16:colId xmlns:a16="http://schemas.microsoft.com/office/drawing/2014/main" val="736634291"/>
                    </a:ext>
                  </a:extLst>
                </a:gridCol>
                <a:gridCol w="530452">
                  <a:extLst>
                    <a:ext uri="{9D8B030D-6E8A-4147-A177-3AD203B41FA5}">
                      <a16:colId xmlns:a16="http://schemas.microsoft.com/office/drawing/2014/main" val="182879899"/>
                    </a:ext>
                  </a:extLst>
                </a:gridCol>
                <a:gridCol w="530952">
                  <a:extLst>
                    <a:ext uri="{9D8B030D-6E8A-4147-A177-3AD203B41FA5}">
                      <a16:colId xmlns:a16="http://schemas.microsoft.com/office/drawing/2014/main" val="3522276663"/>
                    </a:ext>
                  </a:extLst>
                </a:gridCol>
                <a:gridCol w="725636">
                  <a:extLst>
                    <a:ext uri="{9D8B030D-6E8A-4147-A177-3AD203B41FA5}">
                      <a16:colId xmlns:a16="http://schemas.microsoft.com/office/drawing/2014/main" val="2281772630"/>
                    </a:ext>
                  </a:extLst>
                </a:gridCol>
                <a:gridCol w="601746">
                  <a:extLst>
                    <a:ext uri="{9D8B030D-6E8A-4147-A177-3AD203B41FA5}">
                      <a16:colId xmlns:a16="http://schemas.microsoft.com/office/drawing/2014/main" val="1402213422"/>
                    </a:ext>
                  </a:extLst>
                </a:gridCol>
                <a:gridCol w="761032">
                  <a:extLst>
                    <a:ext uri="{9D8B030D-6E8A-4147-A177-3AD203B41FA5}">
                      <a16:colId xmlns:a16="http://schemas.microsoft.com/office/drawing/2014/main" val="2642166091"/>
                    </a:ext>
                  </a:extLst>
                </a:gridCol>
                <a:gridCol w="1189930">
                  <a:extLst>
                    <a:ext uri="{9D8B030D-6E8A-4147-A177-3AD203B41FA5}">
                      <a16:colId xmlns:a16="http://schemas.microsoft.com/office/drawing/2014/main" val="1668713038"/>
                    </a:ext>
                  </a:extLst>
                </a:gridCol>
                <a:gridCol w="945808">
                  <a:extLst>
                    <a:ext uri="{9D8B030D-6E8A-4147-A177-3AD203B41FA5}">
                      <a16:colId xmlns:a16="http://schemas.microsoft.com/office/drawing/2014/main" val="3831960471"/>
                    </a:ext>
                  </a:extLst>
                </a:gridCol>
                <a:gridCol w="3252368">
                  <a:extLst>
                    <a:ext uri="{9D8B030D-6E8A-4147-A177-3AD203B41FA5}">
                      <a16:colId xmlns:a16="http://schemas.microsoft.com/office/drawing/2014/main" val="435312409"/>
                    </a:ext>
                  </a:extLst>
                </a:gridCol>
              </a:tblGrid>
              <a:tr h="370840">
                <a:tc>
                  <a:txBody>
                    <a:bodyPr/>
                    <a:lstStyle/>
                    <a:p>
                      <a:r>
                        <a:rPr lang="en-US" sz="1000" err="1"/>
                        <a:t>Judul</a:t>
                      </a:r>
                      <a:endParaRPr lang="en-US" sz="1000"/>
                    </a:p>
                  </a:txBody>
                  <a:tcPr/>
                </a:tc>
                <a:tc>
                  <a:txBody>
                    <a:bodyPr/>
                    <a:lstStyle/>
                    <a:p>
                      <a:r>
                        <a:rPr lang="en-US" sz="1000" err="1"/>
                        <a:t>Tahun</a:t>
                      </a:r>
                      <a:endParaRPr lang="en-US" sz="1000"/>
                    </a:p>
                  </a:txBody>
                  <a:tcPr/>
                </a:tc>
                <a:tc>
                  <a:txBody>
                    <a:bodyPr/>
                    <a:lstStyle/>
                    <a:p>
                      <a:r>
                        <a:rPr lang="en-US" sz="1000"/>
                        <a:t>Topik</a:t>
                      </a:r>
                    </a:p>
                  </a:txBody>
                  <a:tcPr/>
                </a:tc>
                <a:tc>
                  <a:txBody>
                    <a:bodyPr/>
                    <a:lstStyle/>
                    <a:p>
                      <a:r>
                        <a:rPr lang="en-US" sz="1000"/>
                        <a:t>AHP</a:t>
                      </a:r>
                    </a:p>
                  </a:txBody>
                  <a:tcPr/>
                </a:tc>
                <a:tc>
                  <a:txBody>
                    <a:bodyPr/>
                    <a:lstStyle/>
                    <a:p>
                      <a:r>
                        <a:rPr lang="en-US" sz="1000"/>
                        <a:t>ANP</a:t>
                      </a:r>
                    </a:p>
                  </a:txBody>
                  <a:tcPr/>
                </a:tc>
                <a:tc>
                  <a:txBody>
                    <a:bodyPr/>
                    <a:lstStyle/>
                    <a:p>
                      <a:r>
                        <a:rPr lang="en-US" sz="1000"/>
                        <a:t>TOPSIS</a:t>
                      </a:r>
                    </a:p>
                  </a:txBody>
                  <a:tcPr/>
                </a:tc>
                <a:tc>
                  <a:txBody>
                    <a:bodyPr/>
                    <a:lstStyle/>
                    <a:p>
                      <a:r>
                        <a:rPr lang="en-US" sz="1000"/>
                        <a:t>Naïve Bayes</a:t>
                      </a:r>
                    </a:p>
                  </a:txBody>
                  <a:tcPr/>
                </a:tc>
                <a:tc>
                  <a:txBody>
                    <a:bodyPr/>
                    <a:lstStyle/>
                    <a:p>
                      <a:r>
                        <a:rPr lang="en-US" sz="1000"/>
                        <a:t>Decision Tree</a:t>
                      </a:r>
                    </a:p>
                  </a:txBody>
                  <a:tcPr/>
                </a:tc>
                <a:tc>
                  <a:txBody>
                    <a:bodyPr/>
                    <a:lstStyle/>
                    <a:p>
                      <a:r>
                        <a:rPr lang="en-US" sz="1000"/>
                        <a:t>Natural Language Programming</a:t>
                      </a:r>
                    </a:p>
                  </a:txBody>
                  <a:tcPr/>
                </a:tc>
                <a:tc>
                  <a:txBody>
                    <a:bodyPr/>
                    <a:lstStyle/>
                    <a:p>
                      <a:r>
                        <a:rPr lang="en-US" sz="1000"/>
                        <a:t>Random Forest</a:t>
                      </a:r>
                    </a:p>
                  </a:txBody>
                  <a:tcPr/>
                </a:tc>
                <a:tc>
                  <a:txBody>
                    <a:bodyPr/>
                    <a:lstStyle/>
                    <a:p>
                      <a:r>
                        <a:rPr lang="en-US" sz="1000" err="1"/>
                        <a:t>Rekap</a:t>
                      </a:r>
                      <a:r>
                        <a:rPr lang="en-US" sz="1000"/>
                        <a:t> Hasil</a:t>
                      </a:r>
                    </a:p>
                  </a:txBody>
                  <a:tcPr/>
                </a:tc>
                <a:extLst>
                  <a:ext uri="{0D108BD9-81ED-4DB2-BD59-A6C34878D82A}">
                    <a16:rowId xmlns:a16="http://schemas.microsoft.com/office/drawing/2014/main" val="3197455265"/>
                  </a:ext>
                </a:extLst>
              </a:tr>
              <a:tr h="370840">
                <a:tc>
                  <a:txBody>
                    <a:bodyPr/>
                    <a:lstStyle/>
                    <a:p>
                      <a:pPr algn="just">
                        <a:lnSpc>
                          <a:spcPct val="107000"/>
                        </a:lnSpc>
                        <a:spcAft>
                          <a:spcPts val="800"/>
                        </a:spcAft>
                      </a:pPr>
                      <a:r>
                        <a:rPr lang="en-US" sz="1000" kern="1200">
                          <a:effectLst/>
                        </a:rPr>
                        <a:t>A Multi-Criteria Decision Analysis Technique for</a:t>
                      </a:r>
                      <a:br>
                        <a:rPr lang="en-US" sz="1000" kern="1200">
                          <a:effectLst/>
                        </a:rPr>
                      </a:br>
                      <a:r>
                        <a:rPr lang="en-US" sz="1000" kern="1200">
                          <a:effectLst/>
                        </a:rPr>
                        <a:t>Stochastic Task Criticality in Project Management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000" kern="1200">
                          <a:effectLst/>
                        </a:rPr>
                        <a:t>2017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r>
                        <a:rPr lang="en-US" sz="1000" i="1"/>
                        <a:t>Project Selection</a:t>
                      </a:r>
                    </a:p>
                  </a:txBody>
                  <a:tcPr/>
                </a:tc>
                <a:tc>
                  <a:txBody>
                    <a:bodyPr/>
                    <a:lstStyle/>
                    <a:p>
                      <a:r>
                        <a:rPr lang="en-US" sz="1000"/>
                        <a:t>✓</a:t>
                      </a:r>
                    </a:p>
                  </a:txBody>
                  <a:tcPr/>
                </a:tc>
                <a:tc>
                  <a:txBody>
                    <a:bodyPr/>
                    <a:lstStyle/>
                    <a:p>
                      <a:r>
                        <a:rPr lang="en-US" sz="1000"/>
                        <a:t>✓</a:t>
                      </a:r>
                    </a:p>
                  </a:txBody>
                  <a:tcPr/>
                </a:tc>
                <a:tc>
                  <a:txBody>
                    <a:bodyPr/>
                    <a:lstStyle/>
                    <a:p>
                      <a:r>
                        <a:rPr lang="en-US" sz="1000"/>
                        <a:t>✓</a:t>
                      </a:r>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rowSpan="2">
                  <a:txBody>
                    <a:bodyPr/>
                    <a:lstStyle/>
                    <a:p>
                      <a:r>
                        <a:rPr lang="en-US" sz="1000" b="1"/>
                        <a:t>MCDM (AHP, ANP dan TOPSIS) </a:t>
                      </a:r>
                      <a:r>
                        <a:rPr lang="en-US" sz="1000" err="1"/>
                        <a:t>merupakan</a:t>
                      </a:r>
                      <a:r>
                        <a:rPr lang="en-US" sz="1000" b="1"/>
                        <a:t> tools yang </a:t>
                      </a:r>
                      <a:r>
                        <a:rPr lang="en-US" sz="1000" b="1" err="1"/>
                        <a:t>umum</a:t>
                      </a:r>
                      <a:r>
                        <a:rPr lang="en-US" sz="1000"/>
                        <a:t> </a:t>
                      </a:r>
                      <a:r>
                        <a:rPr lang="en-US" sz="1000" err="1"/>
                        <a:t>digunakan</a:t>
                      </a:r>
                      <a:r>
                        <a:rPr lang="en-US" sz="1000"/>
                        <a:t> </a:t>
                      </a:r>
                      <a:r>
                        <a:rPr lang="en-US" sz="1000" err="1"/>
                        <a:t>dalam</a:t>
                      </a:r>
                      <a:r>
                        <a:rPr lang="en-US" sz="1000"/>
                        <a:t> </a:t>
                      </a:r>
                      <a:r>
                        <a:rPr lang="en-US" sz="1000" err="1"/>
                        <a:t>melakukan</a:t>
                      </a:r>
                      <a:r>
                        <a:rPr lang="en-US" sz="1000"/>
                        <a:t> </a:t>
                      </a:r>
                      <a:r>
                        <a:rPr lang="en-US" sz="1000" b="1" err="1"/>
                        <a:t>pengambilan</a:t>
                      </a:r>
                      <a:r>
                        <a:rPr lang="en-US" sz="1000" b="1"/>
                        <a:t> </a:t>
                      </a:r>
                      <a:r>
                        <a:rPr lang="en-US" sz="1000" b="1" err="1"/>
                        <a:t>keputusan</a:t>
                      </a:r>
                      <a:r>
                        <a:rPr lang="en-US" sz="1000"/>
                        <a:t>, </a:t>
                      </a:r>
                      <a:r>
                        <a:rPr lang="en-US" sz="1000" err="1"/>
                        <a:t>akan</a:t>
                      </a:r>
                      <a:r>
                        <a:rPr lang="en-US" sz="1000"/>
                        <a:t> </a:t>
                      </a:r>
                      <a:r>
                        <a:rPr lang="en-US" sz="1000" err="1"/>
                        <a:t>tetapi</a:t>
                      </a:r>
                      <a:r>
                        <a:rPr lang="en-US" sz="1000"/>
                        <a:t> </a:t>
                      </a:r>
                      <a:r>
                        <a:rPr lang="en-US" sz="1000" b="1" err="1"/>
                        <a:t>pilihan</a:t>
                      </a:r>
                      <a:r>
                        <a:rPr lang="en-US" sz="1000" b="1"/>
                        <a:t> </a:t>
                      </a:r>
                      <a:r>
                        <a:rPr lang="en-US" sz="1000" b="1" err="1"/>
                        <a:t>keputusan</a:t>
                      </a:r>
                      <a:r>
                        <a:rPr lang="en-US" sz="1000" b="1"/>
                        <a:t> </a:t>
                      </a:r>
                      <a:r>
                        <a:rPr lang="en-US" sz="1000"/>
                        <a:t>yang </a:t>
                      </a:r>
                      <a:r>
                        <a:rPr lang="en-US" sz="1000" err="1"/>
                        <a:t>diberikan</a:t>
                      </a:r>
                      <a:r>
                        <a:rPr lang="en-US" sz="1000"/>
                        <a:t> oleh 3 </a:t>
                      </a:r>
                      <a:r>
                        <a:rPr lang="en-US" sz="1000" err="1"/>
                        <a:t>metode</a:t>
                      </a:r>
                      <a:r>
                        <a:rPr lang="en-US" sz="1000"/>
                        <a:t> </a:t>
                      </a:r>
                      <a:r>
                        <a:rPr lang="en-US" sz="1000" err="1"/>
                        <a:t>ini</a:t>
                      </a:r>
                      <a:r>
                        <a:rPr lang="en-US" sz="1000"/>
                        <a:t>, </a:t>
                      </a:r>
                      <a:r>
                        <a:rPr lang="en-US" sz="1000" err="1"/>
                        <a:t>menggunakan</a:t>
                      </a:r>
                      <a:r>
                        <a:rPr lang="en-US" sz="1000"/>
                        <a:t> </a:t>
                      </a:r>
                      <a:r>
                        <a:rPr lang="en-US" sz="1000" b="1"/>
                        <a:t>constraint </a:t>
                      </a:r>
                      <a:r>
                        <a:rPr lang="en-US" sz="1000"/>
                        <a:t>yang </a:t>
                      </a:r>
                      <a:r>
                        <a:rPr lang="en-US" sz="1000" err="1"/>
                        <a:t>bersifat</a:t>
                      </a:r>
                      <a:r>
                        <a:rPr lang="en-US" sz="1000"/>
                        <a:t> </a:t>
                      </a:r>
                      <a:r>
                        <a:rPr lang="en-US" sz="1000" b="1"/>
                        <a:t>statis.</a:t>
                      </a:r>
                    </a:p>
                  </a:txBody>
                  <a:tcPr anchor="ctr"/>
                </a:tc>
                <a:extLst>
                  <a:ext uri="{0D108BD9-81ED-4DB2-BD59-A6C34878D82A}">
                    <a16:rowId xmlns:a16="http://schemas.microsoft.com/office/drawing/2014/main" val="4025534230"/>
                  </a:ext>
                </a:extLst>
              </a:tr>
              <a:tr h="0">
                <a:tc>
                  <a:txBody>
                    <a:bodyPr/>
                    <a:lstStyle/>
                    <a:p>
                      <a:pPr algn="just">
                        <a:lnSpc>
                          <a:spcPct val="107000"/>
                        </a:lnSpc>
                        <a:spcAft>
                          <a:spcPts val="800"/>
                        </a:spcAft>
                      </a:pPr>
                      <a:r>
                        <a:rPr lang="en-US" sz="1000">
                          <a:effectLst/>
                        </a:rPr>
                        <a:t>A two-phase approach for solving the multi-skill resource constrained multi-Project Scheduling problem: a case study</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000">
                          <a:effectLst/>
                        </a:rPr>
                        <a:t>2021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r>
                        <a:rPr lang="en-US" sz="1000" i="1"/>
                        <a:t>Task management </a:t>
                      </a:r>
                      <a:r>
                        <a:rPr lang="en-US" sz="1000" err="1"/>
                        <a:t>menggunakan</a:t>
                      </a:r>
                      <a:r>
                        <a:rPr lang="en-US" sz="1000"/>
                        <a:t> SIMP</a:t>
                      </a:r>
                    </a:p>
                  </a:txBody>
                  <a:tcPr/>
                </a:tc>
                <a:tc>
                  <a:txBody>
                    <a:bodyPr/>
                    <a:lstStyle/>
                    <a:p>
                      <a:endParaRPr lang="en-US" sz="1000"/>
                    </a:p>
                  </a:txBody>
                  <a:tcPr/>
                </a:tc>
                <a:tc>
                  <a:txBody>
                    <a:bodyPr/>
                    <a:lstStyle/>
                    <a:p>
                      <a:endParaRPr lang="en-US" sz="1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a:t>
                      </a:r>
                    </a:p>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vMerge="1">
                  <a:txBody>
                    <a:bodyPr/>
                    <a:lstStyle/>
                    <a:p>
                      <a:endParaRPr lang="en-US" sz="1000"/>
                    </a:p>
                  </a:txBody>
                  <a:tcPr/>
                </a:tc>
                <a:extLst>
                  <a:ext uri="{0D108BD9-81ED-4DB2-BD59-A6C34878D82A}">
                    <a16:rowId xmlns:a16="http://schemas.microsoft.com/office/drawing/2014/main" val="325253653"/>
                  </a:ext>
                </a:extLst>
              </a:tr>
              <a:tr h="370840">
                <a:tc>
                  <a:txBody>
                    <a:bodyPr/>
                    <a:lstStyle/>
                    <a:p>
                      <a:pPr algn="just">
                        <a:lnSpc>
                          <a:spcPct val="107000"/>
                        </a:lnSpc>
                        <a:spcAft>
                          <a:spcPts val="800"/>
                        </a:spcAft>
                      </a:pPr>
                      <a:r>
                        <a:rPr lang="en-US" sz="1000">
                          <a:effectLst/>
                        </a:rPr>
                        <a:t>Automatic Workload Estimation for Software House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000">
                          <a:effectLst/>
                        </a:rPr>
                        <a:t>2020</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r>
                        <a:rPr lang="en-US" sz="1000" i="1"/>
                        <a:t>Task management</a:t>
                      </a:r>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a:t>
                      </a:r>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r>
                        <a:rPr lang="en-US" sz="1000"/>
                        <a:t>Metode </a:t>
                      </a:r>
                      <a:r>
                        <a:rPr lang="en-US" sz="1000" b="1"/>
                        <a:t>Naïve Bayes, </a:t>
                      </a:r>
                      <a:r>
                        <a:rPr lang="en-US" sz="1000" err="1"/>
                        <a:t>mampu</a:t>
                      </a:r>
                      <a:r>
                        <a:rPr lang="en-US" sz="1000"/>
                        <a:t> </a:t>
                      </a:r>
                      <a:r>
                        <a:rPr lang="en-US" sz="1000" err="1"/>
                        <a:t>untuk</a:t>
                      </a:r>
                      <a:r>
                        <a:rPr lang="en-US" sz="1000"/>
                        <a:t> </a:t>
                      </a:r>
                      <a:r>
                        <a:rPr lang="en-US" sz="1000" b="1" err="1"/>
                        <a:t>memprediksi</a:t>
                      </a:r>
                      <a:r>
                        <a:rPr lang="en-US" sz="1000" b="1"/>
                        <a:t> </a:t>
                      </a:r>
                      <a:r>
                        <a:rPr lang="en-US" sz="1000" b="1" err="1"/>
                        <a:t>beban</a:t>
                      </a:r>
                      <a:r>
                        <a:rPr lang="en-US" sz="1000" b="1"/>
                        <a:t> </a:t>
                      </a:r>
                      <a:r>
                        <a:rPr lang="en-US" sz="1000" b="1" err="1"/>
                        <a:t>kerja</a:t>
                      </a:r>
                      <a:r>
                        <a:rPr lang="en-US" sz="1000" b="1"/>
                        <a:t> </a:t>
                      </a:r>
                      <a:r>
                        <a:rPr lang="en-US" sz="1000"/>
                        <a:t>yang </a:t>
                      </a:r>
                      <a:r>
                        <a:rPr lang="en-US" sz="1000" err="1"/>
                        <a:t>akan</a:t>
                      </a:r>
                      <a:r>
                        <a:rPr lang="en-US" sz="1000"/>
                        <a:t> </a:t>
                      </a:r>
                      <a:r>
                        <a:rPr lang="en-US" sz="1000" err="1"/>
                        <a:t>dilakukan</a:t>
                      </a:r>
                      <a:r>
                        <a:rPr lang="en-US" sz="1000"/>
                        <a:t> dan </a:t>
                      </a:r>
                      <a:r>
                        <a:rPr lang="en-US" sz="1000" b="1" err="1"/>
                        <a:t>mampu</a:t>
                      </a:r>
                      <a:r>
                        <a:rPr lang="en-US" sz="1000" b="1"/>
                        <a:t> </a:t>
                      </a:r>
                      <a:r>
                        <a:rPr lang="en-US" sz="1000" b="1" err="1"/>
                        <a:t>mengurangi</a:t>
                      </a:r>
                      <a:r>
                        <a:rPr lang="en-US" sz="1000" b="1"/>
                        <a:t> </a:t>
                      </a:r>
                      <a:r>
                        <a:rPr lang="en-US" sz="1000" b="1" err="1"/>
                        <a:t>waktu</a:t>
                      </a:r>
                      <a:r>
                        <a:rPr lang="en-US" sz="1000" b="1"/>
                        <a:t> </a:t>
                      </a:r>
                      <a:r>
                        <a:rPr lang="en-US" sz="1000" err="1"/>
                        <a:t>ketika</a:t>
                      </a:r>
                      <a:r>
                        <a:rPr lang="en-US" sz="1000"/>
                        <a:t> proses </a:t>
                      </a:r>
                      <a:r>
                        <a:rPr lang="en-US" sz="1000" err="1"/>
                        <a:t>perencanaan</a:t>
                      </a:r>
                      <a:r>
                        <a:rPr lang="en-US" sz="1000"/>
                        <a:t> </a:t>
                      </a:r>
                      <a:r>
                        <a:rPr lang="en-US" sz="1000" err="1"/>
                        <a:t>beban</a:t>
                      </a:r>
                      <a:r>
                        <a:rPr lang="en-US" sz="1000"/>
                        <a:t> </a:t>
                      </a:r>
                      <a:r>
                        <a:rPr lang="en-US" sz="1000" err="1"/>
                        <a:t>kerja</a:t>
                      </a:r>
                      <a:r>
                        <a:rPr lang="en-US" sz="1000"/>
                        <a:t>, </a:t>
                      </a:r>
                      <a:r>
                        <a:rPr lang="en-US" sz="1000" err="1"/>
                        <a:t>akan</a:t>
                      </a:r>
                      <a:r>
                        <a:rPr lang="en-US" sz="1000"/>
                        <a:t> </a:t>
                      </a:r>
                      <a:r>
                        <a:rPr lang="en-US" sz="1000" err="1"/>
                        <a:t>tetapi</a:t>
                      </a:r>
                      <a:r>
                        <a:rPr lang="en-US" sz="1000"/>
                        <a:t> </a:t>
                      </a:r>
                      <a:r>
                        <a:rPr lang="en-US" sz="1000" err="1"/>
                        <a:t>metode</a:t>
                      </a:r>
                      <a:r>
                        <a:rPr lang="en-US" sz="1000"/>
                        <a:t> </a:t>
                      </a:r>
                      <a:r>
                        <a:rPr lang="en-US" sz="1000" err="1"/>
                        <a:t>ini</a:t>
                      </a:r>
                      <a:r>
                        <a:rPr lang="en-US" sz="1000"/>
                        <a:t> </a:t>
                      </a:r>
                      <a:r>
                        <a:rPr lang="en-US" sz="1000" b="1"/>
                        <a:t>sensitive </a:t>
                      </a:r>
                      <a:r>
                        <a:rPr lang="en-US" sz="1000" b="1" err="1"/>
                        <a:t>terhadap</a:t>
                      </a:r>
                      <a:r>
                        <a:rPr lang="en-US" sz="1000" b="1"/>
                        <a:t> </a:t>
                      </a:r>
                      <a:r>
                        <a:rPr lang="en-US" sz="1000" b="1" err="1"/>
                        <a:t>bobot</a:t>
                      </a:r>
                      <a:r>
                        <a:rPr lang="en-US" sz="1000" b="1"/>
                        <a:t> </a:t>
                      </a:r>
                      <a:r>
                        <a:rPr lang="en-US" sz="1000"/>
                        <a:t>yang </a:t>
                      </a:r>
                      <a:r>
                        <a:rPr lang="en-US" sz="1000" err="1"/>
                        <a:t>digunakan</a:t>
                      </a:r>
                      <a:endParaRPr lang="en-US" sz="1000"/>
                    </a:p>
                  </a:txBody>
                  <a:tcPr/>
                </a:tc>
                <a:extLst>
                  <a:ext uri="{0D108BD9-81ED-4DB2-BD59-A6C34878D82A}">
                    <a16:rowId xmlns:a16="http://schemas.microsoft.com/office/drawing/2014/main" val="4118563523"/>
                  </a:ext>
                </a:extLst>
              </a:tr>
              <a:tr h="370840">
                <a:tc>
                  <a:txBody>
                    <a:bodyPr/>
                    <a:lstStyle/>
                    <a:p>
                      <a:pPr algn="just">
                        <a:lnSpc>
                          <a:spcPct val="107000"/>
                        </a:lnSpc>
                        <a:spcAft>
                          <a:spcPts val="800"/>
                        </a:spcAft>
                      </a:pPr>
                      <a:r>
                        <a:rPr lang="en-US" sz="1000">
                          <a:effectLst/>
                        </a:rPr>
                        <a:t>A review of machine learning applications in human resource management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000">
                          <a:effectLst/>
                        </a:rPr>
                        <a:t>2022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r>
                        <a:rPr lang="en-US" sz="1000" i="1"/>
                        <a:t>Resource Management</a:t>
                      </a:r>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Corbel" panose="020B0503020204020204"/>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Corbel" panose="020B0503020204020204"/>
                          <a:ea typeface="+mn-ea"/>
                          <a:cs typeface="+mn-cs"/>
                        </a:rPr>
                        <a:t>✓</a:t>
                      </a:r>
                    </a:p>
                  </a:txBody>
                  <a:tcPr/>
                </a:tc>
                <a:tc>
                  <a:txBody>
                    <a:bodyPr/>
                    <a:lstStyle/>
                    <a:p>
                      <a:endParaRPr lang="en-US" sz="1000"/>
                    </a:p>
                  </a:txBody>
                  <a:tcPr/>
                </a:tc>
                <a:tc>
                  <a:txBody>
                    <a:bodyPr/>
                    <a:lstStyle/>
                    <a:p>
                      <a:r>
                        <a:rPr lang="en-US" sz="1000" err="1"/>
                        <a:t>Permasalahan</a:t>
                      </a:r>
                      <a:r>
                        <a:rPr lang="en-US" sz="1000"/>
                        <a:t> </a:t>
                      </a:r>
                      <a:r>
                        <a:rPr lang="en-US" sz="1000" err="1"/>
                        <a:t>manajemen</a:t>
                      </a:r>
                      <a:r>
                        <a:rPr lang="en-US" sz="1000"/>
                        <a:t> </a:t>
                      </a:r>
                      <a:r>
                        <a:rPr lang="en-US" sz="1000" err="1"/>
                        <a:t>performa</a:t>
                      </a:r>
                      <a:r>
                        <a:rPr lang="en-US" sz="1000"/>
                        <a:t> </a:t>
                      </a:r>
                      <a:r>
                        <a:rPr lang="en-US" sz="1000" err="1"/>
                        <a:t>sumber</a:t>
                      </a:r>
                      <a:r>
                        <a:rPr lang="en-US" sz="1000"/>
                        <a:t> </a:t>
                      </a:r>
                      <a:r>
                        <a:rPr lang="en-US" sz="1000" err="1"/>
                        <a:t>daya</a:t>
                      </a:r>
                      <a:r>
                        <a:rPr lang="en-US" sz="1000"/>
                        <a:t> dan </a:t>
                      </a:r>
                      <a:r>
                        <a:rPr lang="en-US" sz="1000" err="1"/>
                        <a:t>rekrutmen</a:t>
                      </a:r>
                      <a:r>
                        <a:rPr lang="en-US" sz="1000"/>
                        <a:t> </a:t>
                      </a:r>
                      <a:r>
                        <a:rPr lang="en-US" sz="1000" err="1"/>
                        <a:t>sudah</a:t>
                      </a:r>
                      <a:r>
                        <a:rPr lang="en-US" sz="1000"/>
                        <a:t> </a:t>
                      </a:r>
                      <a:r>
                        <a:rPr lang="en-US" sz="1000" err="1"/>
                        <a:t>coba</a:t>
                      </a:r>
                      <a:r>
                        <a:rPr lang="en-US" sz="1000"/>
                        <a:t> </a:t>
                      </a:r>
                      <a:r>
                        <a:rPr lang="en-US" sz="1000" err="1"/>
                        <a:t>disolusikan</a:t>
                      </a:r>
                      <a:r>
                        <a:rPr lang="en-US" sz="1000"/>
                        <a:t> </a:t>
                      </a:r>
                      <a:r>
                        <a:rPr lang="en-US" sz="1000" err="1"/>
                        <a:t>menggunakan</a:t>
                      </a:r>
                      <a:r>
                        <a:rPr lang="en-US" sz="1000"/>
                        <a:t> </a:t>
                      </a:r>
                      <a:r>
                        <a:rPr lang="en-US" sz="1000" err="1"/>
                        <a:t>metode</a:t>
                      </a:r>
                      <a:r>
                        <a:rPr lang="en-US" sz="1000"/>
                        <a:t> </a:t>
                      </a:r>
                      <a:r>
                        <a:rPr lang="en-US" sz="1000" b="1"/>
                        <a:t>decision tree </a:t>
                      </a:r>
                      <a:r>
                        <a:rPr lang="en-US" sz="1000"/>
                        <a:t>dan </a:t>
                      </a:r>
                      <a:r>
                        <a:rPr lang="en-US" sz="1000" b="1"/>
                        <a:t>natural language programming. </a:t>
                      </a:r>
                      <a:r>
                        <a:rPr lang="en-US" sz="1000" b="0"/>
                        <a:t>Akan </a:t>
                      </a:r>
                      <a:r>
                        <a:rPr lang="en-US" sz="1000" b="0" err="1"/>
                        <a:t>tetapi</a:t>
                      </a:r>
                      <a:r>
                        <a:rPr lang="en-US" sz="1000" b="0"/>
                        <a:t> </a:t>
                      </a:r>
                      <a:r>
                        <a:rPr lang="en-US" sz="1000" b="1"/>
                        <a:t>decision tree </a:t>
                      </a:r>
                      <a:r>
                        <a:rPr lang="en-US" sz="1000" b="0" err="1"/>
                        <a:t>memiliki</a:t>
                      </a:r>
                      <a:r>
                        <a:rPr lang="en-US" sz="1000" b="0"/>
                        <a:t> </a:t>
                      </a:r>
                      <a:r>
                        <a:rPr lang="en-US" sz="1000" b="0" err="1"/>
                        <a:t>kelemahan</a:t>
                      </a:r>
                      <a:r>
                        <a:rPr lang="en-US" sz="1000" b="0"/>
                        <a:t> </a:t>
                      </a:r>
                      <a:r>
                        <a:rPr lang="en-US" sz="1000" b="0" err="1"/>
                        <a:t>yaitu</a:t>
                      </a:r>
                      <a:r>
                        <a:rPr lang="en-US" sz="1000" b="0"/>
                        <a:t> </a:t>
                      </a:r>
                      <a:r>
                        <a:rPr lang="en-US" sz="1000" b="0" err="1"/>
                        <a:t>mudah</a:t>
                      </a:r>
                      <a:r>
                        <a:rPr lang="en-US" sz="1000" b="0"/>
                        <a:t> </a:t>
                      </a:r>
                      <a:r>
                        <a:rPr lang="en-US" sz="1000" b="0" err="1"/>
                        <a:t>terjadi</a:t>
                      </a:r>
                      <a:r>
                        <a:rPr lang="en-US" sz="1000" b="0"/>
                        <a:t> </a:t>
                      </a:r>
                      <a:r>
                        <a:rPr lang="en-US" sz="1000" b="1"/>
                        <a:t>overfitting model. </a:t>
                      </a:r>
                      <a:endParaRPr lang="en-US" sz="1000"/>
                    </a:p>
                  </a:txBody>
                  <a:tcPr/>
                </a:tc>
                <a:extLst>
                  <a:ext uri="{0D108BD9-81ED-4DB2-BD59-A6C34878D82A}">
                    <a16:rowId xmlns:a16="http://schemas.microsoft.com/office/drawing/2014/main" val="3402239467"/>
                  </a:ext>
                </a:extLst>
              </a:tr>
              <a:tr h="370840">
                <a:tc>
                  <a:txBody>
                    <a:bodyPr/>
                    <a:lstStyle/>
                    <a:p>
                      <a:pPr algn="just">
                        <a:lnSpc>
                          <a:spcPct val="107000"/>
                        </a:lnSpc>
                        <a:spcAft>
                          <a:spcPts val="800"/>
                        </a:spcAft>
                      </a:pPr>
                      <a:r>
                        <a:rPr lang="en-US" sz="1000">
                          <a:effectLst/>
                        </a:rPr>
                        <a:t>Research on the Classification of High Dimensional Imbalanced Data based on the Optimization of Random Forest Algorithm</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000">
                          <a:effectLst/>
                        </a:rPr>
                        <a:t>2018</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r>
                        <a:rPr lang="en-US" sz="1000" i="1"/>
                        <a:t>Schedule Management</a:t>
                      </a:r>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Corbel" panose="020B050302020402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Corbel" panose="020B050302020402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a:t>
                      </a:r>
                    </a:p>
                    <a:p>
                      <a:endParaRPr lang="en-US" sz="1000"/>
                    </a:p>
                  </a:txBody>
                  <a:tcPr/>
                </a:tc>
                <a:tc>
                  <a:txBody>
                    <a:bodyPr/>
                    <a:lstStyle/>
                    <a:p>
                      <a:r>
                        <a:rPr lang="en-US" sz="1000" b="1"/>
                        <a:t>Random forest </a:t>
                      </a:r>
                      <a:r>
                        <a:rPr lang="en-US" sz="1000" b="0" err="1"/>
                        <a:t>merupakan</a:t>
                      </a:r>
                      <a:r>
                        <a:rPr lang="en-US" sz="1000" b="0"/>
                        <a:t> </a:t>
                      </a:r>
                      <a:r>
                        <a:rPr lang="en-US" sz="1000" b="0" err="1"/>
                        <a:t>pengembangan</a:t>
                      </a:r>
                      <a:r>
                        <a:rPr lang="en-US" sz="1000" b="0"/>
                        <a:t> </a:t>
                      </a:r>
                      <a:r>
                        <a:rPr lang="en-US" sz="1000" b="0" err="1"/>
                        <a:t>metode</a:t>
                      </a:r>
                      <a:r>
                        <a:rPr lang="en-US" sz="1000" b="0"/>
                        <a:t> </a:t>
                      </a:r>
                      <a:r>
                        <a:rPr lang="en-US" sz="1000" b="1"/>
                        <a:t>decision tree</a:t>
                      </a:r>
                      <a:r>
                        <a:rPr lang="en-US" sz="1000" b="0"/>
                        <a:t> </a:t>
                      </a:r>
                      <a:r>
                        <a:rPr lang="en-US" sz="1000" b="0" err="1"/>
                        <a:t>untuk</a:t>
                      </a:r>
                      <a:r>
                        <a:rPr lang="en-US" sz="1000" b="0"/>
                        <a:t> </a:t>
                      </a:r>
                      <a:r>
                        <a:rPr lang="en-US" sz="1000" b="0" err="1"/>
                        <a:t>mengatasi</a:t>
                      </a:r>
                      <a:r>
                        <a:rPr lang="en-US" sz="1000" b="0"/>
                        <a:t> </a:t>
                      </a:r>
                      <a:r>
                        <a:rPr lang="en-US" sz="1000" b="0" err="1"/>
                        <a:t>permaslaahan</a:t>
                      </a:r>
                      <a:r>
                        <a:rPr lang="en-US" sz="1000" b="0"/>
                        <a:t> </a:t>
                      </a:r>
                      <a:r>
                        <a:rPr lang="en-US" sz="1000" b="1"/>
                        <a:t>overfitting </a:t>
                      </a:r>
                      <a:r>
                        <a:rPr lang="en-US" sz="1000" b="0"/>
                        <a:t>dan </a:t>
                      </a:r>
                      <a:r>
                        <a:rPr lang="en-US" sz="1000" b="0" err="1"/>
                        <a:t>sukses</a:t>
                      </a:r>
                      <a:r>
                        <a:rPr lang="en-US" sz="1000" b="0"/>
                        <a:t> </a:t>
                      </a:r>
                      <a:r>
                        <a:rPr lang="en-US" sz="1000" b="0" err="1"/>
                        <a:t>untuk</a:t>
                      </a:r>
                      <a:r>
                        <a:rPr lang="en-US" sz="1000" b="0"/>
                        <a:t> </a:t>
                      </a:r>
                      <a:r>
                        <a:rPr lang="en-US" sz="1000" b="0" err="1"/>
                        <a:t>melakukan</a:t>
                      </a:r>
                      <a:r>
                        <a:rPr lang="en-US" sz="1000" b="0"/>
                        <a:t> </a:t>
                      </a:r>
                      <a:r>
                        <a:rPr lang="en-US" sz="1000" b="0" err="1"/>
                        <a:t>pemilihan</a:t>
                      </a:r>
                      <a:r>
                        <a:rPr lang="en-US" sz="1000" b="0"/>
                        <a:t> </a:t>
                      </a:r>
                      <a:r>
                        <a:rPr lang="en-US" sz="1000" b="0" err="1"/>
                        <a:t>jadwal</a:t>
                      </a:r>
                      <a:r>
                        <a:rPr lang="en-US" sz="1000" b="0"/>
                        <a:t> </a:t>
                      </a:r>
                      <a:r>
                        <a:rPr lang="en-US" sz="1000" b="0" err="1"/>
                        <a:t>terbaik</a:t>
                      </a:r>
                      <a:r>
                        <a:rPr lang="en-US" sz="1000" b="0"/>
                        <a:t> pada </a:t>
                      </a:r>
                      <a:r>
                        <a:rPr lang="en-US" sz="1000" b="0" err="1"/>
                        <a:t>permasalahan</a:t>
                      </a:r>
                      <a:r>
                        <a:rPr lang="en-US" sz="1000" b="0"/>
                        <a:t> </a:t>
                      </a:r>
                      <a:r>
                        <a:rPr lang="en-US" sz="1000" b="1"/>
                        <a:t>schedule management, </a:t>
                      </a:r>
                      <a:r>
                        <a:rPr lang="en-US" sz="1000" b="0" err="1"/>
                        <a:t>akan</a:t>
                      </a:r>
                      <a:r>
                        <a:rPr lang="en-US" sz="1000" b="0"/>
                        <a:t> </a:t>
                      </a:r>
                      <a:r>
                        <a:rPr lang="en-US" sz="1000" b="0" err="1"/>
                        <a:t>tetapi</a:t>
                      </a:r>
                      <a:r>
                        <a:rPr lang="en-US" sz="1000" b="0"/>
                        <a:t> </a:t>
                      </a:r>
                      <a:r>
                        <a:rPr lang="en-US" sz="1000" b="0" err="1"/>
                        <a:t>metode</a:t>
                      </a:r>
                      <a:r>
                        <a:rPr lang="en-US" sz="1000" b="0"/>
                        <a:t> </a:t>
                      </a:r>
                      <a:r>
                        <a:rPr lang="en-US" sz="1000" b="0" err="1"/>
                        <a:t>ini</a:t>
                      </a:r>
                      <a:r>
                        <a:rPr lang="en-US" sz="1000" b="0"/>
                        <a:t> </a:t>
                      </a:r>
                      <a:r>
                        <a:rPr lang="en-US" sz="1000" b="0" err="1"/>
                        <a:t>jarang</a:t>
                      </a:r>
                      <a:r>
                        <a:rPr lang="en-US" sz="1000" b="0"/>
                        <a:t> </a:t>
                      </a:r>
                      <a:r>
                        <a:rPr lang="en-US" sz="1000" b="0" err="1"/>
                        <a:t>digunakan</a:t>
                      </a:r>
                      <a:r>
                        <a:rPr lang="en-US" sz="1000" b="0"/>
                        <a:t> </a:t>
                      </a:r>
                      <a:r>
                        <a:rPr lang="en-US" sz="1000" b="0" err="1"/>
                        <a:t>dikarenakan</a:t>
                      </a:r>
                      <a:r>
                        <a:rPr lang="en-US" sz="1000" b="0"/>
                        <a:t> </a:t>
                      </a:r>
                      <a:r>
                        <a:rPr lang="en-US" sz="1000" b="0" err="1"/>
                        <a:t>kompleksitas</a:t>
                      </a:r>
                      <a:r>
                        <a:rPr lang="en-US" sz="1000" b="0"/>
                        <a:t> </a:t>
                      </a:r>
                      <a:r>
                        <a:rPr lang="en-US" sz="1000" b="0" err="1"/>
                        <a:t>metode</a:t>
                      </a:r>
                      <a:r>
                        <a:rPr lang="en-US" sz="1000" b="0"/>
                        <a:t> </a:t>
                      </a:r>
                      <a:r>
                        <a:rPr lang="en-US" sz="1000" b="0" err="1"/>
                        <a:t>ini</a:t>
                      </a:r>
                      <a:r>
                        <a:rPr lang="en-US" sz="1000" b="0"/>
                        <a:t>. </a:t>
                      </a:r>
                      <a:endParaRPr lang="en-US" sz="1000" b="1"/>
                    </a:p>
                  </a:txBody>
                  <a:tcPr/>
                </a:tc>
                <a:extLst>
                  <a:ext uri="{0D108BD9-81ED-4DB2-BD59-A6C34878D82A}">
                    <a16:rowId xmlns:a16="http://schemas.microsoft.com/office/drawing/2014/main" val="2686494373"/>
                  </a:ext>
                </a:extLst>
              </a:tr>
              <a:tr h="370840">
                <a:tc>
                  <a:txBody>
                    <a:bodyPr/>
                    <a:lstStyle/>
                    <a:p>
                      <a:pPr algn="just">
                        <a:lnSpc>
                          <a:spcPct val="107000"/>
                        </a:lnSpc>
                        <a:spcAft>
                          <a:spcPts val="800"/>
                        </a:spcAft>
                      </a:pPr>
                      <a:r>
                        <a:rPr lang="en-US" sz="1000" err="1"/>
                        <a:t>Optimasi</a:t>
                      </a:r>
                      <a:r>
                        <a:rPr lang="en-US" sz="1000"/>
                        <a:t> </a:t>
                      </a:r>
                      <a:r>
                        <a:rPr lang="en-US" sz="1000" err="1"/>
                        <a:t>alokasi</a:t>
                      </a:r>
                      <a:r>
                        <a:rPr lang="en-US" sz="1000"/>
                        <a:t> </a:t>
                      </a:r>
                      <a:r>
                        <a:rPr lang="en-US" sz="1000" err="1"/>
                        <a:t>Pekerjaan</a:t>
                      </a:r>
                      <a:r>
                        <a:rPr lang="en-US" sz="1000"/>
                        <a:t> dan </a:t>
                      </a:r>
                      <a:r>
                        <a:rPr lang="en-US" sz="1000" err="1"/>
                        <a:t>sumber</a:t>
                      </a:r>
                      <a:r>
                        <a:rPr lang="en-US" sz="1000"/>
                        <a:t> </a:t>
                      </a:r>
                      <a:r>
                        <a:rPr lang="en-US" sz="1000" err="1"/>
                        <a:t>daya</a:t>
                      </a:r>
                      <a:r>
                        <a:rPr lang="en-US" sz="1000"/>
                        <a:t> </a:t>
                      </a:r>
                      <a:r>
                        <a:rPr lang="en-US" sz="1000" err="1"/>
                        <a:t>dengan</a:t>
                      </a:r>
                      <a:r>
                        <a:rPr lang="en-US" sz="1000"/>
                        <a:t> </a:t>
                      </a:r>
                      <a:r>
                        <a:rPr lang="en-US" sz="1000" err="1"/>
                        <a:t>sistem</a:t>
                      </a:r>
                      <a:r>
                        <a:rPr lang="en-US" sz="1000"/>
                        <a:t> </a:t>
                      </a:r>
                      <a:r>
                        <a:rPr lang="en-US" sz="1000" err="1"/>
                        <a:t>informasi</a:t>
                      </a:r>
                      <a:r>
                        <a:rPr lang="en-US" sz="1000"/>
                        <a:t> </a:t>
                      </a:r>
                      <a:r>
                        <a:rPr lang="en-US" sz="1000" err="1"/>
                        <a:t>manajemen</a:t>
                      </a:r>
                      <a:r>
                        <a:rPr lang="en-US" sz="1000"/>
                        <a:t> </a:t>
                      </a:r>
                      <a:r>
                        <a:rPr lang="en-US" sz="1000" err="1"/>
                        <a:t>proyek</a:t>
                      </a:r>
                      <a:r>
                        <a:rPr lang="en-US" sz="1000"/>
                        <a:t> pada </a:t>
                      </a:r>
                      <a:r>
                        <a:rPr lang="en-US" sz="1000" err="1"/>
                        <a:t>perusahaan</a:t>
                      </a:r>
                      <a:r>
                        <a:rPr lang="en-US" sz="1000"/>
                        <a:t> </a:t>
                      </a:r>
                      <a:r>
                        <a:rPr lang="en-US" sz="1000" err="1"/>
                        <a:t>teknologi</a:t>
                      </a:r>
                      <a:r>
                        <a:rPr lang="en-US" sz="1000"/>
                        <a:t> </a:t>
                      </a:r>
                      <a:r>
                        <a:rPr lang="en-US" sz="1000" err="1"/>
                        <a:t>informasi</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solidFill>
                      <a:schemeClr val="accent2">
                        <a:lumMod val="40000"/>
                        <a:lumOff val="60000"/>
                      </a:schemeClr>
                    </a:solidFill>
                  </a:tcPr>
                </a:tc>
                <a:tc>
                  <a:txBody>
                    <a:bodyPr/>
                    <a:lstStyle/>
                    <a:p>
                      <a:pPr algn="just">
                        <a:lnSpc>
                          <a:spcPct val="107000"/>
                        </a:lnSpc>
                        <a:spcAft>
                          <a:spcPts val="800"/>
                        </a:spcAft>
                      </a:pPr>
                      <a:r>
                        <a:rPr lang="en-US" sz="1000">
                          <a:effectLst/>
                          <a:latin typeface="+mj-lt"/>
                          <a:ea typeface="Calibri" panose="020F0502020204030204" pitchFamily="34" charset="0"/>
                          <a:cs typeface="Times New Roman"/>
                        </a:rPr>
                        <a:t>2023</a:t>
                      </a:r>
                    </a:p>
                  </a:txBody>
                  <a:tcPr marL="27708" marR="27708" marT="0" marB="0">
                    <a:solidFill>
                      <a:schemeClr val="accent2">
                        <a:lumMod val="40000"/>
                        <a:lumOff val="60000"/>
                      </a:schemeClr>
                    </a:solidFill>
                  </a:tcPr>
                </a:tc>
                <a:tc>
                  <a:txBody>
                    <a:bodyPr/>
                    <a:lstStyle/>
                    <a:p>
                      <a:r>
                        <a:rPr lang="en-US" sz="1000" i="1"/>
                        <a:t>Task &amp; Resource Management </a:t>
                      </a:r>
                      <a:r>
                        <a:rPr lang="en-US" sz="1000" err="1"/>
                        <a:t>menggunakan</a:t>
                      </a:r>
                      <a:r>
                        <a:rPr lang="en-US" sz="1000"/>
                        <a:t> SIMP</a:t>
                      </a:r>
                    </a:p>
                  </a:txBody>
                  <a:tcPr>
                    <a:solidFill>
                      <a:schemeClr val="accent2">
                        <a:lumMod val="40000"/>
                        <a:lumOff val="60000"/>
                      </a:schemeClr>
                    </a:solidFill>
                  </a:tcPr>
                </a:tc>
                <a:tc>
                  <a:txBody>
                    <a:bodyPr/>
                    <a:lstStyle/>
                    <a:p>
                      <a:endParaRPr lang="en-US" sz="1000"/>
                    </a:p>
                  </a:txBody>
                  <a:tcPr>
                    <a:solidFill>
                      <a:schemeClr val="accent2">
                        <a:lumMod val="40000"/>
                        <a:lumOff val="60000"/>
                      </a:schemeClr>
                    </a:solidFill>
                  </a:tcPr>
                </a:tc>
                <a:tc>
                  <a:txBody>
                    <a:bodyPr/>
                    <a:lstStyle/>
                    <a:p>
                      <a:endParaRPr lang="en-US" sz="1000"/>
                    </a:p>
                  </a:txBody>
                  <a:tcPr>
                    <a:solidFill>
                      <a:schemeClr val="accent2">
                        <a:lumMod val="40000"/>
                        <a:lumOff val="60000"/>
                      </a:schemeClr>
                    </a:solidFill>
                  </a:tcPr>
                </a:tc>
                <a:tc>
                  <a:txBody>
                    <a:bodyPr/>
                    <a:lstStyle/>
                    <a:p>
                      <a:endParaRPr lang="en-US" sz="100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Corbel" panose="020B0503020204020204"/>
                        <a:ea typeface="+mn-ea"/>
                        <a:cs typeface="+mn-cs"/>
                      </a:endParaRPr>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Corbel" panose="020B0503020204020204"/>
                        <a:ea typeface="+mn-ea"/>
                        <a:cs typeface="+mn-cs"/>
                      </a:endParaRPr>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a:t>
                      </a:r>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mn-lt"/>
                          <a:ea typeface="+mn-ea"/>
                          <a:cs typeface="+mn-cs"/>
                        </a:rPr>
                        <a:t>Proposed Research</a:t>
                      </a:r>
                    </a:p>
                  </a:txBody>
                  <a:tcPr>
                    <a:solidFill>
                      <a:schemeClr val="accent2">
                        <a:lumMod val="40000"/>
                        <a:lumOff val="60000"/>
                      </a:schemeClr>
                    </a:solidFill>
                  </a:tcPr>
                </a:tc>
                <a:extLst>
                  <a:ext uri="{0D108BD9-81ED-4DB2-BD59-A6C34878D82A}">
                    <a16:rowId xmlns:a16="http://schemas.microsoft.com/office/drawing/2014/main" val="1134184873"/>
                  </a:ext>
                </a:extLst>
              </a:tr>
            </a:tbl>
          </a:graphicData>
        </a:graphic>
      </p:graphicFrame>
    </p:spTree>
    <p:extLst>
      <p:ext uri="{BB962C8B-B14F-4D97-AF65-F5344CB8AC3E}">
        <p14:creationId xmlns:p14="http://schemas.microsoft.com/office/powerpoint/2010/main" val="4253309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53" name="Rectangle 10">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12">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55" name="Straight Connector 14">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56" name="Rectangle 16">
            <a:extLst>
              <a:ext uri="{FF2B5EF4-FFF2-40B4-BE49-F238E27FC236}">
                <a16:creationId xmlns:a16="http://schemas.microsoft.com/office/drawing/2014/main" id="{24AF37F0-1E8F-443E-AA28-4BC63482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18">
            <a:extLst>
              <a:ext uri="{FF2B5EF4-FFF2-40B4-BE49-F238E27FC236}">
                <a16:creationId xmlns:a16="http://schemas.microsoft.com/office/drawing/2014/main" id="{3DBE9D54-6250-40F2-A23A-F9CEBF5F9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20">
            <a:extLst>
              <a:ext uri="{FF2B5EF4-FFF2-40B4-BE49-F238E27FC236}">
                <a16:creationId xmlns:a16="http://schemas.microsoft.com/office/drawing/2014/main" id="{E46E6328-0D82-4747-8B39-60373321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C2811D0-1990-330C-54EF-5318C0F31D96}"/>
              </a:ext>
            </a:extLst>
          </p:cNvPr>
          <p:cNvSpPr>
            <a:spLocks noGrp="1"/>
          </p:cNvSpPr>
          <p:nvPr>
            <p:ph type="sldNum" sz="quarter" idx="12"/>
          </p:nvPr>
        </p:nvSpPr>
        <p:spPr>
          <a:xfrm>
            <a:off x="9329530" y="6223828"/>
            <a:ext cx="1706217" cy="365125"/>
          </a:xfrm>
        </p:spPr>
        <p:txBody>
          <a:bodyPr vert="horz" lIns="91440" tIns="45720" rIns="91440" bIns="45720" rtlCol="0" anchor="ctr">
            <a:normAutofit/>
          </a:bodyPr>
          <a:lstStyle/>
          <a:p>
            <a:pPr defTabSz="914400">
              <a:spcAft>
                <a:spcPts val="600"/>
              </a:spcAft>
            </a:pPr>
            <a:fld id="{16BDE863-94E8-4228-BC4C-083ADA1A746D}" type="slidenum">
              <a:rPr lang="en-US" smtClean="0"/>
              <a:pPr defTabSz="914400">
                <a:spcAft>
                  <a:spcPts val="600"/>
                </a:spcAft>
              </a:pPr>
              <a:t>12</a:t>
            </a:fld>
            <a:endParaRPr lang="en-US"/>
          </a:p>
        </p:txBody>
      </p:sp>
      <p:graphicFrame>
        <p:nvGraphicFramePr>
          <p:cNvPr id="6" name="Table 5">
            <a:extLst>
              <a:ext uri="{FF2B5EF4-FFF2-40B4-BE49-F238E27FC236}">
                <a16:creationId xmlns:a16="http://schemas.microsoft.com/office/drawing/2014/main" id="{81692A31-4D33-1BBD-7ACC-A49DD4CACD9E}"/>
              </a:ext>
            </a:extLst>
          </p:cNvPr>
          <p:cNvGraphicFramePr>
            <a:graphicFrameLocks noGrp="1"/>
          </p:cNvGraphicFramePr>
          <p:nvPr>
            <p:extLst>
              <p:ext uri="{D42A27DB-BD31-4B8C-83A1-F6EECF244321}">
                <p14:modId xmlns:p14="http://schemas.microsoft.com/office/powerpoint/2010/main" val="3472349554"/>
              </p:ext>
            </p:extLst>
          </p:nvPr>
        </p:nvGraphicFramePr>
        <p:xfrm>
          <a:off x="797646" y="1462917"/>
          <a:ext cx="10013787" cy="4358518"/>
        </p:xfrm>
        <a:graphic>
          <a:graphicData uri="http://schemas.openxmlformats.org/drawingml/2006/table">
            <a:tbl>
              <a:tblPr firstRow="1" bandRow="1">
                <a:tableStyleId>{5C22544A-7EE6-4342-B048-85BDC9FD1C3A}</a:tableStyleId>
              </a:tblPr>
              <a:tblGrid>
                <a:gridCol w="2483205">
                  <a:extLst>
                    <a:ext uri="{9D8B030D-6E8A-4147-A177-3AD203B41FA5}">
                      <a16:colId xmlns:a16="http://schemas.microsoft.com/office/drawing/2014/main" val="663941269"/>
                    </a:ext>
                  </a:extLst>
                </a:gridCol>
                <a:gridCol w="449632">
                  <a:extLst>
                    <a:ext uri="{9D8B030D-6E8A-4147-A177-3AD203B41FA5}">
                      <a16:colId xmlns:a16="http://schemas.microsoft.com/office/drawing/2014/main" val="3117754399"/>
                    </a:ext>
                  </a:extLst>
                </a:gridCol>
                <a:gridCol w="3338052">
                  <a:extLst>
                    <a:ext uri="{9D8B030D-6E8A-4147-A177-3AD203B41FA5}">
                      <a16:colId xmlns:a16="http://schemas.microsoft.com/office/drawing/2014/main" val="1432241671"/>
                    </a:ext>
                  </a:extLst>
                </a:gridCol>
                <a:gridCol w="3742898">
                  <a:extLst>
                    <a:ext uri="{9D8B030D-6E8A-4147-A177-3AD203B41FA5}">
                      <a16:colId xmlns:a16="http://schemas.microsoft.com/office/drawing/2014/main" val="3696558043"/>
                    </a:ext>
                  </a:extLst>
                </a:gridCol>
              </a:tblGrid>
              <a:tr h="239476">
                <a:tc>
                  <a:txBody>
                    <a:bodyPr/>
                    <a:lstStyle/>
                    <a:p>
                      <a:pPr algn="just">
                        <a:lnSpc>
                          <a:spcPct val="150000"/>
                        </a:lnSpc>
                        <a:spcAft>
                          <a:spcPts val="800"/>
                        </a:spcAft>
                      </a:pPr>
                      <a:r>
                        <a:rPr lang="en-US" sz="1100" err="1">
                          <a:effectLst/>
                        </a:rPr>
                        <a:t>Judul</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tc>
                  <a:txBody>
                    <a:bodyPr/>
                    <a:lstStyle/>
                    <a:p>
                      <a:pPr algn="just">
                        <a:lnSpc>
                          <a:spcPct val="150000"/>
                        </a:lnSpc>
                        <a:spcAft>
                          <a:spcPts val="800"/>
                        </a:spcAft>
                      </a:pPr>
                      <a:r>
                        <a:rPr lang="en-US" sz="1100" err="1">
                          <a:effectLst/>
                        </a:rPr>
                        <a:t>Tahun</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tc>
                  <a:txBody>
                    <a:bodyPr/>
                    <a:lstStyle/>
                    <a:p>
                      <a:pPr algn="just">
                        <a:lnSpc>
                          <a:spcPct val="150000"/>
                        </a:lnSpc>
                        <a:spcAft>
                          <a:spcPts val="800"/>
                        </a:spcAft>
                      </a:pPr>
                      <a:r>
                        <a:rPr lang="en-US" sz="1100">
                          <a:effectLst/>
                        </a:rPr>
                        <a:t>Tujuan</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tc>
                  <a:txBody>
                    <a:bodyPr/>
                    <a:lstStyle/>
                    <a:p>
                      <a:pPr algn="just">
                        <a:lnSpc>
                          <a:spcPct val="150000"/>
                        </a:lnSpc>
                        <a:spcAft>
                          <a:spcPts val="800"/>
                        </a:spcAft>
                      </a:pPr>
                      <a:r>
                        <a:rPr lang="en-US" sz="1100" err="1">
                          <a:effectLst/>
                        </a:rPr>
                        <a:t>Metode</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extLst>
                  <a:ext uri="{0D108BD9-81ED-4DB2-BD59-A6C34878D82A}">
                    <a16:rowId xmlns:a16="http://schemas.microsoft.com/office/drawing/2014/main" val="731916152"/>
                  </a:ext>
                </a:extLst>
              </a:tr>
              <a:tr h="930642">
                <a:tc>
                  <a:txBody>
                    <a:bodyPr/>
                    <a:lstStyle/>
                    <a:p>
                      <a:pPr algn="just">
                        <a:lnSpc>
                          <a:spcPct val="150000"/>
                        </a:lnSpc>
                        <a:spcAft>
                          <a:spcPts val="800"/>
                        </a:spcAft>
                      </a:pPr>
                      <a:r>
                        <a:rPr lang="en-US" sz="1100">
                          <a:effectLst/>
                        </a:rPr>
                        <a:t>Advancement of performance measurement system in the humanitarian supply chain</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tc>
                  <a:txBody>
                    <a:bodyPr/>
                    <a:lstStyle/>
                    <a:p>
                      <a:pPr algn="just">
                        <a:lnSpc>
                          <a:spcPct val="150000"/>
                        </a:lnSpc>
                        <a:spcAft>
                          <a:spcPts val="800"/>
                        </a:spcAft>
                      </a:pPr>
                      <a:r>
                        <a:rPr lang="en-US" sz="1100">
                          <a:effectLst/>
                        </a:rPr>
                        <a:t>2022</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tc>
                  <a:txBody>
                    <a:bodyPr/>
                    <a:lstStyle/>
                    <a:p>
                      <a:pPr algn="just">
                        <a:lnSpc>
                          <a:spcPct val="150000"/>
                        </a:lnSpc>
                        <a:spcAft>
                          <a:spcPts val="800"/>
                        </a:spcAft>
                      </a:pPr>
                      <a:r>
                        <a:rPr lang="en-US" sz="1100" err="1">
                          <a:effectLst/>
                        </a:rPr>
                        <a:t>Mendapatkan</a:t>
                      </a:r>
                      <a:r>
                        <a:rPr lang="en-US" sz="1100">
                          <a:effectLst/>
                        </a:rPr>
                        <a:t> strategi dan </a:t>
                      </a:r>
                      <a:r>
                        <a:rPr lang="en-US" sz="1100" err="1">
                          <a:effectLst/>
                        </a:rPr>
                        <a:t>metode</a:t>
                      </a:r>
                      <a:r>
                        <a:rPr lang="en-US" sz="1100">
                          <a:effectLst/>
                        </a:rPr>
                        <a:t> </a:t>
                      </a:r>
                      <a:r>
                        <a:rPr lang="en-US" sz="1100" err="1">
                          <a:effectLst/>
                        </a:rPr>
                        <a:t>terbaik</a:t>
                      </a:r>
                      <a:r>
                        <a:rPr lang="en-US" sz="1100">
                          <a:effectLst/>
                        </a:rPr>
                        <a:t> </a:t>
                      </a:r>
                      <a:r>
                        <a:rPr lang="en-US" sz="1100" err="1">
                          <a:effectLst/>
                        </a:rPr>
                        <a:t>dalam</a:t>
                      </a:r>
                      <a:r>
                        <a:rPr lang="en-US" sz="1100">
                          <a:effectLst/>
                        </a:rPr>
                        <a:t> </a:t>
                      </a:r>
                      <a:r>
                        <a:rPr lang="en-US" sz="1100" err="1">
                          <a:effectLst/>
                        </a:rPr>
                        <a:t>melakukan</a:t>
                      </a:r>
                      <a:r>
                        <a:rPr lang="en-US" sz="1100">
                          <a:effectLst/>
                        </a:rPr>
                        <a:t> </a:t>
                      </a:r>
                      <a:r>
                        <a:rPr lang="en-US" sz="1100" err="1">
                          <a:effectLst/>
                        </a:rPr>
                        <a:t>pengawasan</a:t>
                      </a:r>
                      <a:r>
                        <a:rPr lang="en-US" sz="1100">
                          <a:effectLst/>
                        </a:rPr>
                        <a:t> </a:t>
                      </a:r>
                      <a:r>
                        <a:rPr lang="en-US" sz="1100" err="1">
                          <a:effectLst/>
                        </a:rPr>
                        <a:t>performa</a:t>
                      </a:r>
                      <a:r>
                        <a:rPr lang="en-US" sz="1100">
                          <a:effectLst/>
                        </a:rPr>
                        <a:t> </a:t>
                      </a:r>
                      <a:r>
                        <a:rPr lang="en-US" sz="1100" err="1">
                          <a:effectLst/>
                        </a:rPr>
                        <a:t>dari</a:t>
                      </a:r>
                      <a:r>
                        <a:rPr lang="en-US" sz="1100">
                          <a:effectLst/>
                        </a:rPr>
                        <a:t> </a:t>
                      </a:r>
                      <a:r>
                        <a:rPr lang="en-US" sz="1100" err="1">
                          <a:effectLst/>
                        </a:rPr>
                        <a:t>sumber</a:t>
                      </a:r>
                      <a:r>
                        <a:rPr lang="en-US" sz="1100">
                          <a:effectLst/>
                        </a:rPr>
                        <a:t> </a:t>
                      </a:r>
                      <a:r>
                        <a:rPr lang="en-US" sz="1100" err="1">
                          <a:effectLst/>
                        </a:rPr>
                        <a:t>daya</a:t>
                      </a:r>
                      <a:r>
                        <a:rPr lang="en-US" sz="1100">
                          <a:effectLst/>
                        </a:rPr>
                        <a:t> </a:t>
                      </a:r>
                      <a:r>
                        <a:rPr lang="en-US" sz="1100" err="1">
                          <a:effectLst/>
                        </a:rPr>
                        <a:t>manusia</a:t>
                      </a:r>
                      <a:r>
                        <a:rPr lang="en-US" sz="1100">
                          <a:effectLst/>
                        </a:rPr>
                        <a:t> yang </a:t>
                      </a:r>
                      <a:r>
                        <a:rPr lang="en-US" sz="1100" err="1">
                          <a:effectLst/>
                        </a:rPr>
                        <a:t>ada</a:t>
                      </a:r>
                      <a:r>
                        <a:rPr lang="en-US" sz="1100">
                          <a:effectLst/>
                        </a:rPr>
                        <a:t> di </a:t>
                      </a:r>
                      <a:r>
                        <a:rPr lang="en-US" sz="1100" err="1">
                          <a:effectLst/>
                        </a:rPr>
                        <a:t>dalam</a:t>
                      </a:r>
                      <a:r>
                        <a:rPr lang="en-US" sz="1100">
                          <a:effectLst/>
                        </a:rPr>
                        <a:t> </a:t>
                      </a:r>
                      <a:r>
                        <a:rPr lang="en-US" sz="1100" err="1">
                          <a:effectLst/>
                        </a:rPr>
                        <a:t>suatu</a:t>
                      </a:r>
                      <a:r>
                        <a:rPr lang="en-US" sz="1100">
                          <a:effectLst/>
                        </a:rPr>
                        <a:t> </a:t>
                      </a:r>
                      <a:r>
                        <a:rPr lang="en-US" sz="1100" err="1">
                          <a:effectLst/>
                        </a:rPr>
                        <a:t>organisasi</a:t>
                      </a:r>
                      <a:r>
                        <a:rPr lang="en-US" sz="1100">
                          <a:effectLst/>
                        </a:rPr>
                        <a:t> (Patil et al., 2022).</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tc>
                  <a:txBody>
                    <a:bodyPr/>
                    <a:lstStyle/>
                    <a:p>
                      <a:pPr algn="just">
                        <a:lnSpc>
                          <a:spcPct val="150000"/>
                        </a:lnSpc>
                        <a:spcAft>
                          <a:spcPts val="800"/>
                        </a:spcAft>
                      </a:pPr>
                      <a:r>
                        <a:rPr lang="en-US" sz="1100">
                          <a:effectLst/>
                        </a:rPr>
                        <a:t>Strategi monitoring performa di identifikasi dan dimodelkan menggunakan Grey DEMATEL dan m-TISM.</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extLst>
                  <a:ext uri="{0D108BD9-81ED-4DB2-BD59-A6C34878D82A}">
                    <a16:rowId xmlns:a16="http://schemas.microsoft.com/office/drawing/2014/main" val="1798852103"/>
                  </a:ext>
                </a:extLst>
              </a:tr>
              <a:tr h="930642">
                <a:tc>
                  <a:txBody>
                    <a:bodyPr/>
                    <a:lstStyle/>
                    <a:p>
                      <a:pPr algn="just">
                        <a:lnSpc>
                          <a:spcPct val="150000"/>
                        </a:lnSpc>
                        <a:spcAft>
                          <a:spcPts val="800"/>
                        </a:spcAft>
                      </a:pPr>
                      <a:r>
                        <a:rPr lang="en-US" sz="1100">
                          <a:effectLst/>
                        </a:rPr>
                        <a:t>It is about time: Bias and its mitigation in time-saving decisions in software</a:t>
                      </a:r>
                      <a:br>
                        <a:rPr lang="en-US" sz="1100">
                          <a:effectLst/>
                        </a:rPr>
                      </a:br>
                      <a:r>
                        <a:rPr lang="en-US" sz="1100">
                          <a:effectLst/>
                        </a:rPr>
                        <a:t>development projects</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tc>
                  <a:txBody>
                    <a:bodyPr/>
                    <a:lstStyle/>
                    <a:p>
                      <a:pPr algn="just">
                        <a:lnSpc>
                          <a:spcPct val="150000"/>
                        </a:lnSpc>
                        <a:spcAft>
                          <a:spcPts val="800"/>
                        </a:spcAft>
                      </a:pPr>
                      <a:r>
                        <a:rPr lang="en-US" sz="1100">
                          <a:effectLst/>
                        </a:rPr>
                        <a:t>2020</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tc>
                  <a:txBody>
                    <a:bodyPr/>
                    <a:lstStyle/>
                    <a:p>
                      <a:pPr algn="just">
                        <a:lnSpc>
                          <a:spcPct val="150000"/>
                        </a:lnSpc>
                        <a:spcAft>
                          <a:spcPts val="800"/>
                        </a:spcAft>
                      </a:pPr>
                      <a:r>
                        <a:rPr lang="en-US" sz="1100">
                          <a:effectLst/>
                        </a:rPr>
                        <a:t>Mendapatkan informasi terkait bias waktu pekerjaan proyek pengembangan software utama terjadi karena apa (Fink &amp; Pinchovski, 2020).</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tc>
                  <a:txBody>
                    <a:bodyPr/>
                    <a:lstStyle/>
                    <a:p>
                      <a:pPr algn="just">
                        <a:lnSpc>
                          <a:spcPct val="150000"/>
                        </a:lnSpc>
                        <a:spcAft>
                          <a:spcPts val="800"/>
                        </a:spcAft>
                      </a:pPr>
                      <a:r>
                        <a:rPr lang="en-US" sz="1100">
                          <a:effectLst/>
                        </a:rPr>
                        <a:t>Pengujian 2 pendekatan proyek management kepada 3 praktisi PM.</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extLst>
                  <a:ext uri="{0D108BD9-81ED-4DB2-BD59-A6C34878D82A}">
                    <a16:rowId xmlns:a16="http://schemas.microsoft.com/office/drawing/2014/main" val="2297754643"/>
                  </a:ext>
                </a:extLst>
              </a:tr>
              <a:tr h="930642">
                <a:tc>
                  <a:txBody>
                    <a:bodyPr/>
                    <a:lstStyle/>
                    <a:p>
                      <a:pPr algn="just">
                        <a:lnSpc>
                          <a:spcPct val="150000"/>
                        </a:lnSpc>
                        <a:spcAft>
                          <a:spcPts val="800"/>
                        </a:spcAft>
                      </a:pPr>
                      <a:r>
                        <a:rPr lang="en-US" sz="1100">
                          <a:effectLst/>
                        </a:rPr>
                        <a:t>Information systems project management success</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tc>
                  <a:txBody>
                    <a:bodyPr/>
                    <a:lstStyle/>
                    <a:p>
                      <a:pPr algn="just">
                        <a:lnSpc>
                          <a:spcPct val="150000"/>
                        </a:lnSpc>
                        <a:spcAft>
                          <a:spcPts val="800"/>
                        </a:spcAft>
                      </a:pPr>
                      <a:r>
                        <a:rPr lang="en-US" sz="1100">
                          <a:effectLst/>
                        </a:rPr>
                        <a:t>2021</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tc>
                  <a:txBody>
                    <a:bodyPr/>
                    <a:lstStyle/>
                    <a:p>
                      <a:pPr algn="just">
                        <a:lnSpc>
                          <a:spcPct val="150000"/>
                        </a:lnSpc>
                        <a:spcAft>
                          <a:spcPts val="800"/>
                        </a:spcAft>
                      </a:pPr>
                      <a:r>
                        <a:rPr lang="en-US" sz="1100">
                          <a:effectLst/>
                        </a:rPr>
                        <a:t>Menemukan masukan terkait dengan bagaimana menyukseskan proyek sistem informasi yang berjalan agar mampu memenuhi deliverables yang diinginkan oleh stakeholder (Varajão et al., 2021).</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tc>
                  <a:txBody>
                    <a:bodyPr/>
                    <a:lstStyle/>
                    <a:p>
                      <a:pPr algn="just">
                        <a:lnSpc>
                          <a:spcPct val="150000"/>
                        </a:lnSpc>
                        <a:spcAft>
                          <a:spcPts val="800"/>
                        </a:spcAft>
                      </a:pPr>
                      <a:r>
                        <a:rPr lang="en-US" sz="1100">
                          <a:effectLst/>
                        </a:rPr>
                        <a:t>Melakukan pengumpulan data terkait dengan implementasi PM Framework dan SIMP pada organisasi IT, dilakukan pengujian ANOVA one-way terhadap pengaruh scope, cost, schedule terhadap kesuksesan project IT</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extLst>
                  <a:ext uri="{0D108BD9-81ED-4DB2-BD59-A6C34878D82A}">
                    <a16:rowId xmlns:a16="http://schemas.microsoft.com/office/drawing/2014/main" val="760246668"/>
                  </a:ext>
                </a:extLst>
              </a:tr>
              <a:tr h="1161031">
                <a:tc>
                  <a:txBody>
                    <a:bodyPr/>
                    <a:lstStyle/>
                    <a:p>
                      <a:pPr algn="just">
                        <a:lnSpc>
                          <a:spcPct val="150000"/>
                        </a:lnSpc>
                        <a:spcAft>
                          <a:spcPts val="800"/>
                        </a:spcAft>
                      </a:pPr>
                      <a:r>
                        <a:rPr lang="en-US" sz="1100">
                          <a:effectLst/>
                        </a:rPr>
                        <a:t>Performance evaluation of scheduling policies for the dynamic and stochastic</a:t>
                      </a:r>
                      <a:endParaRPr lang="en-ID" sz="1100">
                        <a:effectLst/>
                      </a:endParaRPr>
                    </a:p>
                    <a:p>
                      <a:pPr algn="just">
                        <a:lnSpc>
                          <a:spcPct val="150000"/>
                        </a:lnSpc>
                        <a:spcAft>
                          <a:spcPts val="800"/>
                        </a:spcAft>
                      </a:pPr>
                      <a:r>
                        <a:rPr lang="en-US" sz="1100">
                          <a:effectLst/>
                        </a:rPr>
                        <a:t>resource-constrained multi-project scheduling problem</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tc>
                  <a:txBody>
                    <a:bodyPr/>
                    <a:lstStyle/>
                    <a:p>
                      <a:pPr algn="just">
                        <a:lnSpc>
                          <a:spcPct val="150000"/>
                        </a:lnSpc>
                        <a:spcAft>
                          <a:spcPts val="800"/>
                        </a:spcAft>
                      </a:pPr>
                      <a:r>
                        <a:rPr lang="en-US" sz="1100">
                          <a:effectLst/>
                        </a:rPr>
                        <a:t>2022</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tc>
                  <a:txBody>
                    <a:bodyPr/>
                    <a:lstStyle/>
                    <a:p>
                      <a:pPr algn="just">
                        <a:lnSpc>
                          <a:spcPct val="150000"/>
                        </a:lnSpc>
                        <a:spcAft>
                          <a:spcPts val="800"/>
                        </a:spcAft>
                      </a:pPr>
                      <a:r>
                        <a:rPr lang="en-US" sz="1100">
                          <a:effectLst/>
                        </a:rPr>
                        <a:t>Mendapatkan metode yang dapat mengatasi permasalahan proyek dengan tipe Resource Constraint Multiple Project Schedulling Problem (RCMPSP), dikarenakan durasi pekerjaan yang umumnya diprediksi berbeda ketika proses pelaksanaan. (Satic et al., 2022). </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tc>
                  <a:txBody>
                    <a:bodyPr/>
                    <a:lstStyle/>
                    <a:p>
                      <a:pPr algn="just">
                        <a:lnSpc>
                          <a:spcPct val="150000"/>
                        </a:lnSpc>
                        <a:spcAft>
                          <a:spcPts val="800"/>
                        </a:spcAft>
                      </a:pPr>
                      <a:r>
                        <a:rPr lang="en-US" sz="1100" err="1">
                          <a:effectLst/>
                        </a:rPr>
                        <a:t>Permasalahan</a:t>
                      </a:r>
                      <a:r>
                        <a:rPr lang="en-US" sz="1100">
                          <a:effectLst/>
                        </a:rPr>
                        <a:t> </a:t>
                      </a:r>
                      <a:r>
                        <a:rPr lang="en-US" sz="1100" err="1">
                          <a:effectLst/>
                        </a:rPr>
                        <a:t>dianggap</a:t>
                      </a:r>
                      <a:r>
                        <a:rPr lang="en-US" sz="1100">
                          <a:effectLst/>
                        </a:rPr>
                        <a:t> </a:t>
                      </a:r>
                      <a:r>
                        <a:rPr lang="en-US" sz="1100" err="1">
                          <a:effectLst/>
                        </a:rPr>
                        <a:t>sebagai</a:t>
                      </a:r>
                      <a:r>
                        <a:rPr lang="en-US" sz="1100">
                          <a:effectLst/>
                        </a:rPr>
                        <a:t> </a:t>
                      </a:r>
                      <a:r>
                        <a:rPr lang="en-US" sz="1100" err="1">
                          <a:effectLst/>
                        </a:rPr>
                        <a:t>permasalahan</a:t>
                      </a:r>
                      <a:r>
                        <a:rPr lang="en-US" sz="1100">
                          <a:effectLst/>
                        </a:rPr>
                        <a:t> </a:t>
                      </a:r>
                      <a:r>
                        <a:rPr lang="en-US" sz="1100" err="1">
                          <a:effectLst/>
                        </a:rPr>
                        <a:t>stokasik</a:t>
                      </a:r>
                      <a:r>
                        <a:rPr lang="en-US" sz="1100">
                          <a:effectLst/>
                        </a:rPr>
                        <a:t>, di mana dilakukan </a:t>
                      </a:r>
                      <a:r>
                        <a:rPr lang="en-US" sz="1100" err="1">
                          <a:effectLst/>
                        </a:rPr>
                        <a:t>pemodelan</a:t>
                      </a:r>
                      <a:r>
                        <a:rPr lang="en-US" sz="1100">
                          <a:effectLst/>
                        </a:rPr>
                        <a:t> </a:t>
                      </a:r>
                      <a:r>
                        <a:rPr lang="en-US" sz="1100" err="1">
                          <a:effectLst/>
                        </a:rPr>
                        <a:t>matrkov</a:t>
                      </a:r>
                      <a:r>
                        <a:rPr lang="en-US" sz="1100">
                          <a:effectLst/>
                        </a:rPr>
                        <a:t> decision process </a:t>
                      </a:r>
                      <a:r>
                        <a:rPr lang="en-US" sz="1100" err="1">
                          <a:effectLst/>
                        </a:rPr>
                        <a:t>dalam</a:t>
                      </a:r>
                      <a:r>
                        <a:rPr lang="en-US" sz="1100">
                          <a:effectLst/>
                        </a:rPr>
                        <a:t> </a:t>
                      </a:r>
                      <a:r>
                        <a:rPr lang="en-US" sz="1100" err="1">
                          <a:effectLst/>
                        </a:rPr>
                        <a:t>bentuk</a:t>
                      </a:r>
                      <a:r>
                        <a:rPr lang="en-US" sz="1100">
                          <a:effectLst/>
                        </a:rPr>
                        <a:t> </a:t>
                      </a:r>
                      <a:r>
                        <a:rPr lang="en-US" sz="1100" err="1">
                          <a:effectLst/>
                        </a:rPr>
                        <a:t>diskrit</a:t>
                      </a:r>
                      <a:r>
                        <a:rPr lang="en-US" sz="1100">
                          <a:effectLst/>
                        </a:rPr>
                        <a:t> dan </a:t>
                      </a:r>
                      <a:r>
                        <a:rPr lang="en-US" sz="1100" err="1">
                          <a:effectLst/>
                        </a:rPr>
                        <a:t>melakukan</a:t>
                      </a:r>
                      <a:r>
                        <a:rPr lang="en-US" sz="1100">
                          <a:effectLst/>
                        </a:rPr>
                        <a:t> </a:t>
                      </a:r>
                      <a:r>
                        <a:rPr lang="en-US" sz="1100" err="1">
                          <a:effectLst/>
                        </a:rPr>
                        <a:t>penyelesaian</a:t>
                      </a:r>
                      <a:r>
                        <a:rPr lang="en-US" sz="1100">
                          <a:effectLst/>
                        </a:rPr>
                        <a:t> </a:t>
                      </a:r>
                      <a:r>
                        <a:rPr lang="en-US" sz="1100" err="1">
                          <a:effectLst/>
                        </a:rPr>
                        <a:t>pemorgrama</a:t>
                      </a:r>
                      <a:r>
                        <a:rPr lang="en-US" sz="1100">
                          <a:effectLst/>
                        </a:rPr>
                        <a:t> </a:t>
                      </a:r>
                      <a:r>
                        <a:rPr lang="en-US" sz="1100" err="1">
                          <a:effectLst/>
                        </a:rPr>
                        <a:t>dinamis</a:t>
                      </a:r>
                      <a:r>
                        <a:rPr lang="en-US" sz="1100">
                          <a:effectLst/>
                        </a:rPr>
                        <a:t>, dengan </a:t>
                      </a:r>
                      <a:r>
                        <a:rPr lang="en-US" sz="1100" err="1">
                          <a:effectLst/>
                        </a:rPr>
                        <a:t>alokasi</a:t>
                      </a:r>
                      <a:r>
                        <a:rPr lang="en-US" sz="1100">
                          <a:effectLst/>
                        </a:rPr>
                        <a:t> </a:t>
                      </a:r>
                      <a:r>
                        <a:rPr lang="en-US" sz="1100" err="1">
                          <a:effectLst/>
                        </a:rPr>
                        <a:t>pekerjaan</a:t>
                      </a:r>
                      <a:r>
                        <a:rPr lang="en-US" sz="1100">
                          <a:effectLst/>
                        </a:rPr>
                        <a:t>, </a:t>
                      </a:r>
                      <a:r>
                        <a:rPr lang="en-US" sz="1100" err="1">
                          <a:effectLst/>
                        </a:rPr>
                        <a:t>alokasi</a:t>
                      </a:r>
                      <a:r>
                        <a:rPr lang="en-US" sz="1100">
                          <a:effectLst/>
                        </a:rPr>
                        <a:t> </a:t>
                      </a:r>
                      <a:r>
                        <a:rPr lang="en-US" sz="1100" err="1">
                          <a:effectLst/>
                        </a:rPr>
                        <a:t>sumber</a:t>
                      </a:r>
                      <a:r>
                        <a:rPr lang="en-US" sz="1100">
                          <a:effectLst/>
                        </a:rPr>
                        <a:t> </a:t>
                      </a:r>
                      <a:r>
                        <a:rPr lang="en-US" sz="1100" err="1">
                          <a:effectLst/>
                        </a:rPr>
                        <a:t>daya</a:t>
                      </a:r>
                      <a:r>
                        <a:rPr lang="en-US" sz="1100">
                          <a:effectLst/>
                        </a:rPr>
                        <a:t>, dan </a:t>
                      </a:r>
                      <a:r>
                        <a:rPr lang="en-US" sz="1100" err="1">
                          <a:effectLst/>
                        </a:rPr>
                        <a:t>penjadwalan</a:t>
                      </a:r>
                      <a:r>
                        <a:rPr lang="en-US" sz="1100">
                          <a:effectLst/>
                        </a:rPr>
                        <a:t> </a:t>
                      </a:r>
                      <a:r>
                        <a:rPr lang="en-US" sz="1100" err="1">
                          <a:effectLst/>
                        </a:rPr>
                        <a:t>dijadikan</a:t>
                      </a:r>
                      <a:r>
                        <a:rPr lang="en-US" sz="1100">
                          <a:effectLst/>
                        </a:rPr>
                        <a:t> </a:t>
                      </a:r>
                      <a:r>
                        <a:rPr lang="en-US" sz="1100" err="1">
                          <a:effectLst/>
                        </a:rPr>
                        <a:t>masukan</a:t>
                      </a:r>
                      <a:r>
                        <a:rPr lang="en-US" sz="1100">
                          <a:effectLst/>
                        </a:rPr>
                        <a:t> </a:t>
                      </a:r>
                      <a:r>
                        <a:rPr lang="en-US" sz="1100" err="1">
                          <a:effectLst/>
                        </a:rPr>
                        <a:t>dalam</a:t>
                      </a:r>
                      <a:r>
                        <a:rPr lang="en-US" sz="1100">
                          <a:effectLst/>
                        </a:rPr>
                        <a:t> model yang di </a:t>
                      </a:r>
                      <a:r>
                        <a:rPr lang="en-US" sz="1100" err="1">
                          <a:effectLst/>
                        </a:rPr>
                        <a:t>buat</a:t>
                      </a:r>
                      <a:r>
                        <a:rPr lang="en-US" sz="1100">
                          <a:effectLst/>
                        </a:rPr>
                        <a:t>.</a:t>
                      </a:r>
                      <a:endParaRPr lang="en-ID"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122" marR="3122" marT="0" marB="0"/>
                </a:tc>
                <a:extLst>
                  <a:ext uri="{0D108BD9-81ED-4DB2-BD59-A6C34878D82A}">
                    <a16:rowId xmlns:a16="http://schemas.microsoft.com/office/drawing/2014/main" val="4003299132"/>
                  </a:ext>
                </a:extLst>
              </a:tr>
            </a:tbl>
          </a:graphicData>
        </a:graphic>
      </p:graphicFrame>
      <p:sp>
        <p:nvSpPr>
          <p:cNvPr id="2" name="Title 1">
            <a:extLst>
              <a:ext uri="{FF2B5EF4-FFF2-40B4-BE49-F238E27FC236}">
                <a16:creationId xmlns:a16="http://schemas.microsoft.com/office/drawing/2014/main" id="{3B5251FE-1B9D-0EFB-F57E-36FC9D2FF875}"/>
              </a:ext>
            </a:extLst>
          </p:cNvPr>
          <p:cNvSpPr>
            <a:spLocks noGrp="1"/>
          </p:cNvSpPr>
          <p:nvPr>
            <p:ph type="title"/>
          </p:nvPr>
        </p:nvSpPr>
        <p:spPr>
          <a:xfrm>
            <a:off x="866779" y="-77846"/>
            <a:ext cx="9875520" cy="1356360"/>
          </a:xfrm>
        </p:spPr>
        <p:txBody>
          <a:bodyPr vert="horz" lIns="91440" tIns="45720" rIns="91440" bIns="45720" rtlCol="0" anchor="b">
            <a:normAutofit/>
          </a:bodyPr>
          <a:lstStyle/>
          <a:p>
            <a:pPr>
              <a:lnSpc>
                <a:spcPct val="85000"/>
              </a:lnSpc>
            </a:pPr>
            <a:r>
              <a:rPr lang="en-US" sz="2400" b="1" cap="all" err="1"/>
              <a:t>Penelitian</a:t>
            </a:r>
            <a:r>
              <a:rPr lang="en-US" sz="2400" b="1" cap="all"/>
              <a:t> </a:t>
            </a:r>
            <a:r>
              <a:rPr lang="en-US" sz="2400" b="1" cap="all" err="1"/>
              <a:t>Terdahulu-Manajemen</a:t>
            </a:r>
            <a:r>
              <a:rPr lang="en-US" sz="2400" b="1" cap="all"/>
              <a:t> </a:t>
            </a:r>
            <a:r>
              <a:rPr lang="en-US" sz="2400" b="1" cap="all" err="1"/>
              <a:t>sumber</a:t>
            </a:r>
            <a:r>
              <a:rPr lang="en-US" sz="2400" b="1" cap="all"/>
              <a:t> </a:t>
            </a:r>
            <a:r>
              <a:rPr lang="en-US" sz="2400" b="1" cap="all" err="1"/>
              <a:t>daya</a:t>
            </a:r>
            <a:r>
              <a:rPr lang="en-US" sz="2400" b="1" cap="all"/>
              <a:t> dan </a:t>
            </a:r>
            <a:r>
              <a:rPr lang="en-US" sz="2400" b="1" cap="all" err="1"/>
              <a:t>pekerjaan</a:t>
            </a:r>
            <a:endParaRPr lang="en-US" sz="2400" b="1" cap="all"/>
          </a:p>
        </p:txBody>
      </p:sp>
    </p:spTree>
    <p:extLst>
      <p:ext uri="{BB962C8B-B14F-4D97-AF65-F5344CB8AC3E}">
        <p14:creationId xmlns:p14="http://schemas.microsoft.com/office/powerpoint/2010/main" val="3583386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5B7D-E1EE-2065-2203-EB251CB1FBE9}"/>
              </a:ext>
            </a:extLst>
          </p:cNvPr>
          <p:cNvSpPr>
            <a:spLocks noGrp="1"/>
          </p:cNvSpPr>
          <p:nvPr>
            <p:ph type="title"/>
          </p:nvPr>
        </p:nvSpPr>
        <p:spPr/>
        <p:txBody>
          <a:bodyPr vert="horz" lIns="91440" tIns="45720" rIns="91440" bIns="45720" rtlCol="0" anchor="b">
            <a:normAutofit/>
          </a:bodyPr>
          <a:lstStyle/>
          <a:p>
            <a:pPr>
              <a:lnSpc>
                <a:spcPct val="85000"/>
              </a:lnSpc>
            </a:pPr>
            <a:r>
              <a:rPr lang="en-US" sz="2400" b="1" cap="all"/>
              <a:t>Resume-</a:t>
            </a:r>
            <a:r>
              <a:rPr lang="en-US" sz="2400" b="1" cap="all" err="1"/>
              <a:t>Penelitian</a:t>
            </a:r>
            <a:r>
              <a:rPr lang="en-US" sz="2400" b="1" cap="all"/>
              <a:t> </a:t>
            </a:r>
            <a:r>
              <a:rPr lang="en-US" sz="2400" b="1" cap="all" err="1"/>
              <a:t>Terdahulu-Manajemen</a:t>
            </a:r>
            <a:r>
              <a:rPr lang="en-US" sz="2400" b="1" cap="all"/>
              <a:t> </a:t>
            </a:r>
            <a:r>
              <a:rPr lang="en-US" sz="2400" b="1" cap="all" err="1"/>
              <a:t>sumber</a:t>
            </a:r>
            <a:r>
              <a:rPr lang="en-US" sz="2400" b="1" cap="all"/>
              <a:t> </a:t>
            </a:r>
            <a:r>
              <a:rPr lang="en-US" sz="2400" b="1" cap="all" err="1"/>
              <a:t>daya</a:t>
            </a:r>
            <a:r>
              <a:rPr lang="en-US" sz="2400" b="1" cap="all"/>
              <a:t> dan </a:t>
            </a:r>
            <a:r>
              <a:rPr lang="en-US" sz="2400" b="1" cap="all" err="1"/>
              <a:t>pekerjaan</a:t>
            </a:r>
            <a:endParaRPr lang="en-US" sz="2400" b="1" cap="all"/>
          </a:p>
        </p:txBody>
      </p:sp>
      <p:sp>
        <p:nvSpPr>
          <p:cNvPr id="3" name="Content Placeholder 2">
            <a:extLst>
              <a:ext uri="{FF2B5EF4-FFF2-40B4-BE49-F238E27FC236}">
                <a16:creationId xmlns:a16="http://schemas.microsoft.com/office/drawing/2014/main" id="{06DDF8D6-088C-CA1B-B4BA-3B410AF87D32}"/>
              </a:ext>
            </a:extLst>
          </p:cNvPr>
          <p:cNvSpPr>
            <a:spLocks noGrp="1"/>
          </p:cNvSpPr>
          <p:nvPr>
            <p:ph idx="1"/>
          </p:nvPr>
        </p:nvSpPr>
        <p:spPr/>
        <p:txBody>
          <a:bodyPr>
            <a:normAutofit fontScale="92500" lnSpcReduction="10000"/>
          </a:bodyPr>
          <a:lstStyle/>
          <a:p>
            <a:r>
              <a:rPr lang="en-US" err="1"/>
              <a:t>Pendekatan</a:t>
            </a:r>
            <a:r>
              <a:rPr lang="en-US"/>
              <a:t> </a:t>
            </a:r>
            <a:r>
              <a:rPr lang="en-US" err="1"/>
              <a:t>manajemen</a:t>
            </a:r>
            <a:r>
              <a:rPr lang="en-US"/>
              <a:t> </a:t>
            </a:r>
            <a:r>
              <a:rPr lang="en-US" b="1" err="1"/>
              <a:t>proyek</a:t>
            </a:r>
            <a:r>
              <a:rPr lang="en-US" b="1"/>
              <a:t> </a:t>
            </a:r>
            <a:r>
              <a:rPr lang="en-US" b="1" i="1"/>
              <a:t>agile </a:t>
            </a:r>
            <a:r>
              <a:rPr lang="en-US" err="1"/>
              <a:t>memiliki</a:t>
            </a:r>
            <a:r>
              <a:rPr lang="en-US"/>
              <a:t> </a:t>
            </a:r>
            <a:r>
              <a:rPr lang="en-US" b="1" err="1"/>
              <a:t>kekurangan</a:t>
            </a:r>
            <a:r>
              <a:rPr lang="en-US"/>
              <a:t>, di mana </a:t>
            </a:r>
            <a:r>
              <a:rPr lang="en-US" err="1"/>
              <a:t>terdapat</a:t>
            </a:r>
            <a:r>
              <a:rPr lang="en-US"/>
              <a:t> </a:t>
            </a:r>
            <a:r>
              <a:rPr lang="en-US" b="1"/>
              <a:t>bias </a:t>
            </a:r>
            <a:r>
              <a:rPr lang="en-US" err="1"/>
              <a:t>estimasi</a:t>
            </a:r>
            <a:r>
              <a:rPr lang="en-US"/>
              <a:t> </a:t>
            </a:r>
            <a:r>
              <a:rPr lang="en-US" b="1" err="1"/>
              <a:t>waktu</a:t>
            </a:r>
            <a:r>
              <a:rPr lang="en-US" b="1"/>
              <a:t> </a:t>
            </a:r>
            <a:r>
              <a:rPr lang="en-US" b="1" err="1"/>
              <a:t>pekerjaan</a:t>
            </a:r>
            <a:r>
              <a:rPr lang="en-US" b="1"/>
              <a:t> </a:t>
            </a:r>
            <a:r>
              <a:rPr lang="en-US"/>
              <a:t>yang </a:t>
            </a:r>
            <a:r>
              <a:rPr lang="en-US" err="1"/>
              <a:t>diakibatkan</a:t>
            </a:r>
            <a:r>
              <a:rPr lang="en-US"/>
              <a:t> oleh </a:t>
            </a:r>
            <a:r>
              <a:rPr lang="en-US" b="1" err="1"/>
              <a:t>permasalahan</a:t>
            </a:r>
            <a:r>
              <a:rPr lang="en-US" b="1"/>
              <a:t> </a:t>
            </a:r>
            <a:r>
              <a:rPr lang="en-US" b="1" i="1"/>
              <a:t>resource constraint </a:t>
            </a:r>
            <a:r>
              <a:rPr lang="en-US"/>
              <a:t>(Fink &amp; </a:t>
            </a:r>
            <a:r>
              <a:rPr lang="en-US" err="1"/>
              <a:t>Pinchovski</a:t>
            </a:r>
            <a:r>
              <a:rPr lang="en-US"/>
              <a:t>, 2020)</a:t>
            </a:r>
          </a:p>
          <a:p>
            <a:r>
              <a:rPr lang="en-US" b="1"/>
              <a:t>Proyek TI </a:t>
            </a:r>
            <a:r>
              <a:rPr lang="en-US"/>
              <a:t>yang </a:t>
            </a:r>
            <a:r>
              <a:rPr lang="en-US" b="1" err="1"/>
              <a:t>sukses</a:t>
            </a:r>
            <a:r>
              <a:rPr lang="en-US"/>
              <a:t> </a:t>
            </a:r>
            <a:r>
              <a:rPr lang="en-US" err="1"/>
              <a:t>umumnya</a:t>
            </a:r>
            <a:r>
              <a:rPr lang="en-US"/>
              <a:t> </a:t>
            </a:r>
            <a:r>
              <a:rPr lang="en-US" b="1" err="1"/>
              <a:t>mengalami</a:t>
            </a:r>
            <a:r>
              <a:rPr lang="en-US" b="1"/>
              <a:t> </a:t>
            </a:r>
            <a:r>
              <a:rPr lang="en-US" b="1" err="1"/>
              <a:t>perubahan</a:t>
            </a:r>
            <a:r>
              <a:rPr lang="en-US" b="1"/>
              <a:t> pada </a:t>
            </a:r>
            <a:r>
              <a:rPr lang="en-US" b="1" i="1"/>
              <a:t>schedule </a:t>
            </a:r>
            <a:r>
              <a:rPr lang="en-US" b="1"/>
              <a:t>dan </a:t>
            </a:r>
            <a:r>
              <a:rPr lang="en-US" b="1" i="1"/>
              <a:t>scope</a:t>
            </a:r>
            <a:r>
              <a:rPr lang="en-US"/>
              <a:t>, </a:t>
            </a:r>
            <a:r>
              <a:rPr lang="en-US" err="1"/>
              <a:t>hal</a:t>
            </a:r>
            <a:r>
              <a:rPr lang="en-US"/>
              <a:t> </a:t>
            </a:r>
            <a:r>
              <a:rPr lang="en-US" err="1"/>
              <a:t>ini</a:t>
            </a:r>
            <a:r>
              <a:rPr lang="en-US"/>
              <a:t> </a:t>
            </a:r>
            <a:r>
              <a:rPr lang="en-US" err="1"/>
              <a:t>menunjukan</a:t>
            </a:r>
            <a:r>
              <a:rPr lang="en-US"/>
              <a:t> </a:t>
            </a:r>
            <a:r>
              <a:rPr lang="en-US" err="1"/>
              <a:t>bahwa</a:t>
            </a:r>
            <a:r>
              <a:rPr lang="en-US"/>
              <a:t> </a:t>
            </a:r>
            <a:r>
              <a:rPr lang="en-US" err="1"/>
              <a:t>proyek</a:t>
            </a:r>
            <a:r>
              <a:rPr lang="en-US"/>
              <a:t> TI </a:t>
            </a:r>
            <a:r>
              <a:rPr lang="en-US" err="1"/>
              <a:t>merupakan</a:t>
            </a:r>
            <a:r>
              <a:rPr lang="en-US"/>
              <a:t> </a:t>
            </a:r>
            <a:r>
              <a:rPr lang="en-US" err="1"/>
              <a:t>proyek</a:t>
            </a:r>
            <a:r>
              <a:rPr lang="en-US"/>
              <a:t> yang </a:t>
            </a:r>
            <a:r>
              <a:rPr lang="en-US" b="1" err="1"/>
              <a:t>dinamis</a:t>
            </a:r>
            <a:r>
              <a:rPr lang="en-US" b="1"/>
              <a:t> </a:t>
            </a:r>
            <a:r>
              <a:rPr lang="en-US"/>
              <a:t>dan </a:t>
            </a:r>
            <a:r>
              <a:rPr lang="en-US" b="1" err="1"/>
              <a:t>memerlukan</a:t>
            </a:r>
            <a:r>
              <a:rPr lang="en-US" b="1"/>
              <a:t> </a:t>
            </a:r>
            <a:r>
              <a:rPr lang="en-US" b="1" err="1"/>
              <a:t>penanganan</a:t>
            </a:r>
            <a:r>
              <a:rPr lang="en-US" b="1"/>
              <a:t> </a:t>
            </a:r>
            <a:r>
              <a:rPr lang="en-US" b="1" err="1"/>
              <a:t>khusus</a:t>
            </a:r>
            <a:r>
              <a:rPr lang="en-US" b="1"/>
              <a:t> </a:t>
            </a:r>
            <a:r>
              <a:rPr lang="en-US"/>
              <a:t>terkait </a:t>
            </a:r>
            <a:r>
              <a:rPr lang="en-US" b="1" err="1"/>
              <a:t>manajemen</a:t>
            </a:r>
            <a:r>
              <a:rPr lang="en-US" b="1"/>
              <a:t> </a:t>
            </a:r>
            <a:r>
              <a:rPr lang="en-US" b="1" err="1"/>
              <a:t>pekerjaan</a:t>
            </a:r>
            <a:r>
              <a:rPr lang="en-US" b="1"/>
              <a:t> </a:t>
            </a:r>
            <a:r>
              <a:rPr lang="en-US"/>
              <a:t>dan </a:t>
            </a:r>
            <a:r>
              <a:rPr lang="en-US" b="1" err="1"/>
              <a:t>sumber</a:t>
            </a:r>
            <a:r>
              <a:rPr lang="en-US" b="1"/>
              <a:t> </a:t>
            </a:r>
            <a:r>
              <a:rPr lang="en-US" b="1" err="1"/>
              <a:t>daya</a:t>
            </a:r>
            <a:r>
              <a:rPr lang="en-US" b="1"/>
              <a:t> </a:t>
            </a:r>
            <a:r>
              <a:rPr lang="en-US"/>
              <a:t>(</a:t>
            </a:r>
            <a:r>
              <a:rPr lang="en-US" err="1"/>
              <a:t>Varajão</a:t>
            </a:r>
            <a:r>
              <a:rPr lang="en-US"/>
              <a:t> et al., 2021)</a:t>
            </a:r>
          </a:p>
          <a:p>
            <a:r>
              <a:rPr lang="en-US"/>
              <a:t>Agar </a:t>
            </a:r>
            <a:r>
              <a:rPr lang="en-US" err="1"/>
              <a:t>suatu</a:t>
            </a:r>
            <a:r>
              <a:rPr lang="en-US"/>
              <a:t> </a:t>
            </a:r>
            <a:r>
              <a:rPr lang="en-US" err="1"/>
              <a:t>organisasi</a:t>
            </a:r>
            <a:r>
              <a:rPr lang="en-US"/>
              <a:t> </a:t>
            </a:r>
            <a:r>
              <a:rPr lang="en-US" err="1"/>
              <a:t>dapat</a:t>
            </a:r>
            <a:r>
              <a:rPr lang="en-US"/>
              <a:t> </a:t>
            </a:r>
            <a:r>
              <a:rPr lang="en-US" err="1"/>
              <a:t>memantau</a:t>
            </a:r>
            <a:r>
              <a:rPr lang="en-US"/>
              <a:t> </a:t>
            </a:r>
            <a:r>
              <a:rPr lang="en-US" err="1"/>
              <a:t>performa</a:t>
            </a:r>
            <a:r>
              <a:rPr lang="en-US"/>
              <a:t> </a:t>
            </a:r>
            <a:r>
              <a:rPr lang="en-US" err="1"/>
              <a:t>dari</a:t>
            </a:r>
            <a:r>
              <a:rPr lang="en-US"/>
              <a:t> </a:t>
            </a:r>
            <a:r>
              <a:rPr lang="en-US" err="1"/>
              <a:t>sumber</a:t>
            </a:r>
            <a:r>
              <a:rPr lang="en-US"/>
              <a:t> </a:t>
            </a:r>
            <a:r>
              <a:rPr lang="en-US" err="1"/>
              <a:t>daya</a:t>
            </a:r>
            <a:r>
              <a:rPr lang="en-US"/>
              <a:t> yang </a:t>
            </a:r>
            <a:r>
              <a:rPr lang="en-US" err="1"/>
              <a:t>bekerja</a:t>
            </a:r>
            <a:r>
              <a:rPr lang="en-US"/>
              <a:t>, </a:t>
            </a:r>
            <a:r>
              <a:rPr lang="en-US" err="1"/>
              <a:t>maka</a:t>
            </a:r>
            <a:r>
              <a:rPr lang="en-US"/>
              <a:t> </a:t>
            </a:r>
            <a:r>
              <a:rPr lang="en-US" err="1"/>
              <a:t>organisasi</a:t>
            </a:r>
            <a:r>
              <a:rPr lang="en-US"/>
              <a:t> </a:t>
            </a:r>
            <a:r>
              <a:rPr lang="en-US" b="1" err="1"/>
              <a:t>perlu</a:t>
            </a:r>
            <a:r>
              <a:rPr lang="en-US" b="1"/>
              <a:t> </a:t>
            </a:r>
            <a:r>
              <a:rPr lang="en-US" b="1" err="1"/>
              <a:t>menerapkan</a:t>
            </a:r>
            <a:r>
              <a:rPr lang="en-US" b="1"/>
              <a:t> </a:t>
            </a:r>
            <a:r>
              <a:rPr lang="en-US" b="1" err="1"/>
              <a:t>sistem</a:t>
            </a:r>
            <a:r>
              <a:rPr lang="en-US" b="1"/>
              <a:t> </a:t>
            </a:r>
            <a:r>
              <a:rPr lang="en-US" b="1" err="1"/>
              <a:t>informasi</a:t>
            </a:r>
            <a:r>
              <a:rPr lang="en-US" b="1"/>
              <a:t> digital </a:t>
            </a:r>
            <a:r>
              <a:rPr lang="en-US"/>
              <a:t>untuk </a:t>
            </a:r>
            <a:r>
              <a:rPr lang="en-US" err="1"/>
              <a:t>dapat</a:t>
            </a:r>
            <a:r>
              <a:rPr lang="en-US"/>
              <a:t> </a:t>
            </a:r>
            <a:r>
              <a:rPr lang="en-US" b="1" err="1"/>
              <a:t>memastikan</a:t>
            </a:r>
            <a:r>
              <a:rPr lang="en-US" b="1"/>
              <a:t> </a:t>
            </a:r>
            <a:r>
              <a:rPr lang="en-US" b="1" err="1"/>
              <a:t>kinerja</a:t>
            </a:r>
            <a:r>
              <a:rPr lang="en-US" b="1"/>
              <a:t> yang </a:t>
            </a:r>
            <a:r>
              <a:rPr lang="en-US" b="1" err="1"/>
              <a:t>dilakukan</a:t>
            </a:r>
            <a:r>
              <a:rPr lang="en-US" b="1"/>
              <a:t> oleh SDM</a:t>
            </a:r>
            <a:r>
              <a:rPr lang="en-US"/>
              <a:t> (Patil et al., 2022)</a:t>
            </a:r>
          </a:p>
          <a:p>
            <a:r>
              <a:rPr lang="en-US"/>
              <a:t>Dengan </a:t>
            </a:r>
            <a:r>
              <a:rPr lang="en-US" err="1"/>
              <a:t>menerapkan</a:t>
            </a:r>
            <a:r>
              <a:rPr lang="en-US"/>
              <a:t> </a:t>
            </a:r>
            <a:r>
              <a:rPr lang="en-US" b="1" err="1"/>
              <a:t>penerapan</a:t>
            </a:r>
            <a:r>
              <a:rPr lang="en-US" b="1"/>
              <a:t> </a:t>
            </a:r>
            <a:r>
              <a:rPr lang="en-US" b="1" err="1"/>
              <a:t>algoritma</a:t>
            </a:r>
            <a:r>
              <a:rPr lang="en-US" b="1"/>
              <a:t> </a:t>
            </a:r>
            <a:r>
              <a:rPr lang="en-US" err="1"/>
              <a:t>programa</a:t>
            </a:r>
            <a:r>
              <a:rPr lang="en-US"/>
              <a:t> </a:t>
            </a:r>
            <a:r>
              <a:rPr lang="en-US" err="1"/>
              <a:t>dinamis</a:t>
            </a:r>
            <a:r>
              <a:rPr lang="en-US"/>
              <a:t> untuk </a:t>
            </a:r>
            <a:r>
              <a:rPr lang="en-US" err="1"/>
              <a:t>dapat</a:t>
            </a:r>
            <a:r>
              <a:rPr lang="en-US"/>
              <a:t> </a:t>
            </a:r>
            <a:r>
              <a:rPr lang="en-US" b="1" err="1"/>
              <a:t>menyelesaikan</a:t>
            </a:r>
            <a:r>
              <a:rPr lang="en-US"/>
              <a:t> </a:t>
            </a:r>
            <a:r>
              <a:rPr lang="en-US" b="1" err="1"/>
              <a:t>permasalahan</a:t>
            </a:r>
            <a:r>
              <a:rPr lang="en-US" b="1"/>
              <a:t> </a:t>
            </a:r>
            <a:r>
              <a:rPr lang="en-US" b="1" err="1"/>
              <a:t>durasi</a:t>
            </a:r>
            <a:r>
              <a:rPr lang="en-US" b="1"/>
              <a:t> </a:t>
            </a:r>
            <a:r>
              <a:rPr lang="en-US" b="1" err="1"/>
              <a:t>perencanaan</a:t>
            </a:r>
            <a:r>
              <a:rPr lang="en-US" b="1"/>
              <a:t> dan </a:t>
            </a:r>
            <a:r>
              <a:rPr lang="en-US" b="1" err="1"/>
              <a:t>alokasi</a:t>
            </a:r>
            <a:r>
              <a:rPr lang="en-US" b="1"/>
              <a:t> </a:t>
            </a:r>
            <a:r>
              <a:rPr lang="en-US" b="1" err="1"/>
              <a:t>pekerjaan</a:t>
            </a:r>
            <a:r>
              <a:rPr lang="en-US" b="1"/>
              <a:t> </a:t>
            </a:r>
            <a:r>
              <a:rPr lang="en-US" err="1"/>
              <a:t>dapat</a:t>
            </a:r>
            <a:r>
              <a:rPr lang="en-US"/>
              <a:t> </a:t>
            </a:r>
            <a:r>
              <a:rPr lang="en-US" b="1" err="1"/>
              <a:t>meningkatkan</a:t>
            </a:r>
            <a:r>
              <a:rPr lang="en-US" b="1"/>
              <a:t> </a:t>
            </a:r>
            <a:r>
              <a:rPr lang="en-US" b="1" err="1"/>
              <a:t>performa</a:t>
            </a:r>
            <a:r>
              <a:rPr lang="en-US" b="1"/>
              <a:t> </a:t>
            </a:r>
            <a:r>
              <a:rPr lang="en-US" b="1" err="1"/>
              <a:t>proyek</a:t>
            </a:r>
            <a:r>
              <a:rPr lang="en-US" b="1"/>
              <a:t> </a:t>
            </a:r>
            <a:r>
              <a:rPr lang="en-US" err="1"/>
              <a:t>hingga</a:t>
            </a:r>
            <a:r>
              <a:rPr lang="en-US"/>
              <a:t> </a:t>
            </a:r>
            <a:r>
              <a:rPr lang="en-US" b="1"/>
              <a:t>37.6%</a:t>
            </a:r>
            <a:r>
              <a:rPr lang="en-US"/>
              <a:t> (</a:t>
            </a:r>
            <a:r>
              <a:rPr lang="en-US" err="1"/>
              <a:t>Satic</a:t>
            </a:r>
            <a:r>
              <a:rPr lang="en-US"/>
              <a:t> et al., 2022)</a:t>
            </a:r>
          </a:p>
          <a:p>
            <a:endParaRPr lang="en-ID"/>
          </a:p>
        </p:txBody>
      </p:sp>
      <p:sp>
        <p:nvSpPr>
          <p:cNvPr id="4" name="Slide Number Placeholder 3">
            <a:extLst>
              <a:ext uri="{FF2B5EF4-FFF2-40B4-BE49-F238E27FC236}">
                <a16:creationId xmlns:a16="http://schemas.microsoft.com/office/drawing/2014/main" id="{0C2811D0-1990-330C-54EF-5318C0F31D96}"/>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16BDE863-94E8-4228-BC4C-083ADA1A746D}" type="slidenum">
              <a:rPr lang="en-US" smtClean="0"/>
              <a:pPr defTabSz="914400">
                <a:spcAft>
                  <a:spcPts val="600"/>
                </a:spcAft>
              </a:pPr>
              <a:t>13</a:t>
            </a:fld>
            <a:endParaRPr lang="en-US"/>
          </a:p>
        </p:txBody>
      </p:sp>
    </p:spTree>
    <p:extLst>
      <p:ext uri="{BB962C8B-B14F-4D97-AF65-F5344CB8AC3E}">
        <p14:creationId xmlns:p14="http://schemas.microsoft.com/office/powerpoint/2010/main" val="360266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A32F81-FC83-BD8A-C667-CA92503F34FF}"/>
              </a:ext>
            </a:extLst>
          </p:cNvPr>
          <p:cNvSpPr>
            <a:spLocks noGrp="1"/>
          </p:cNvSpPr>
          <p:nvPr>
            <p:ph type="sldNum" sz="quarter" idx="12"/>
          </p:nvPr>
        </p:nvSpPr>
        <p:spPr/>
        <p:txBody>
          <a:bodyPr/>
          <a:lstStyle/>
          <a:p>
            <a:fld id="{16BDE863-94E8-4228-BC4C-083ADA1A746D}" type="slidenum">
              <a:rPr lang="en-US" smtClean="0"/>
              <a:t>14</a:t>
            </a:fld>
            <a:endParaRPr lang="en-US"/>
          </a:p>
        </p:txBody>
      </p:sp>
      <p:sp>
        <p:nvSpPr>
          <p:cNvPr id="5" name="Title 1">
            <a:extLst>
              <a:ext uri="{FF2B5EF4-FFF2-40B4-BE49-F238E27FC236}">
                <a16:creationId xmlns:a16="http://schemas.microsoft.com/office/drawing/2014/main" id="{997AB82F-0968-1129-C240-25E05986722C}"/>
              </a:ext>
            </a:extLst>
          </p:cNvPr>
          <p:cNvSpPr>
            <a:spLocks noGrp="1"/>
          </p:cNvSpPr>
          <p:nvPr>
            <p:ph type="title"/>
          </p:nvPr>
        </p:nvSpPr>
        <p:spPr>
          <a:xfrm>
            <a:off x="1158240" y="439271"/>
            <a:ext cx="9875520" cy="441960"/>
          </a:xfrm>
        </p:spPr>
        <p:txBody>
          <a:bodyPr vert="horz" lIns="91440" tIns="45720" rIns="91440" bIns="45720" rtlCol="0" anchor="b">
            <a:normAutofit/>
          </a:bodyPr>
          <a:lstStyle/>
          <a:p>
            <a:pPr>
              <a:lnSpc>
                <a:spcPct val="85000"/>
              </a:lnSpc>
            </a:pPr>
            <a:r>
              <a:rPr lang="en-US" sz="2400" b="1" cap="all" err="1"/>
              <a:t>Penelitian</a:t>
            </a:r>
            <a:r>
              <a:rPr lang="en-US" sz="2400" b="1" cap="all"/>
              <a:t> </a:t>
            </a:r>
            <a:r>
              <a:rPr lang="en-US" sz="2400" b="1" cap="all" err="1"/>
              <a:t>terdahulu-sistem</a:t>
            </a:r>
            <a:r>
              <a:rPr lang="en-US" sz="2400" b="1" cap="all"/>
              <a:t> </a:t>
            </a:r>
            <a:r>
              <a:rPr lang="en-US" sz="2400" b="1" cap="all" err="1"/>
              <a:t>informasi</a:t>
            </a:r>
            <a:r>
              <a:rPr lang="en-US" sz="2400" b="1" cap="all"/>
              <a:t> </a:t>
            </a:r>
            <a:r>
              <a:rPr lang="en-US" sz="2400" b="1" cap="all" err="1"/>
              <a:t>manajemen</a:t>
            </a:r>
            <a:r>
              <a:rPr lang="en-US" sz="2400" b="1" cap="all"/>
              <a:t> </a:t>
            </a:r>
            <a:r>
              <a:rPr lang="en-US" sz="2400" b="1" cap="all" err="1"/>
              <a:t>proyek</a:t>
            </a:r>
            <a:endParaRPr lang="en-US" sz="2400" b="1" cap="all"/>
          </a:p>
        </p:txBody>
      </p:sp>
      <p:graphicFrame>
        <p:nvGraphicFramePr>
          <p:cNvPr id="6" name="Table 5">
            <a:extLst>
              <a:ext uri="{FF2B5EF4-FFF2-40B4-BE49-F238E27FC236}">
                <a16:creationId xmlns:a16="http://schemas.microsoft.com/office/drawing/2014/main" id="{4BA482EC-AF94-AAF3-8345-E4C34A7DE68F}"/>
              </a:ext>
            </a:extLst>
          </p:cNvPr>
          <p:cNvGraphicFramePr>
            <a:graphicFrameLocks noGrp="1"/>
          </p:cNvGraphicFramePr>
          <p:nvPr>
            <p:extLst>
              <p:ext uri="{D42A27DB-BD31-4B8C-83A1-F6EECF244321}">
                <p14:modId xmlns:p14="http://schemas.microsoft.com/office/powerpoint/2010/main" val="3381383007"/>
              </p:ext>
            </p:extLst>
          </p:nvPr>
        </p:nvGraphicFramePr>
        <p:xfrm>
          <a:off x="654424" y="1019286"/>
          <a:ext cx="10704270" cy="4915930"/>
        </p:xfrm>
        <a:graphic>
          <a:graphicData uri="http://schemas.openxmlformats.org/drawingml/2006/table">
            <a:tbl>
              <a:tblPr firstRow="1" bandRow="1">
                <a:tableStyleId>{5C22544A-7EE6-4342-B048-85BDC9FD1C3A}</a:tableStyleId>
              </a:tblPr>
              <a:tblGrid>
                <a:gridCol w="2940129">
                  <a:extLst>
                    <a:ext uri="{9D8B030D-6E8A-4147-A177-3AD203B41FA5}">
                      <a16:colId xmlns:a16="http://schemas.microsoft.com/office/drawing/2014/main" val="778989208"/>
                    </a:ext>
                  </a:extLst>
                </a:gridCol>
                <a:gridCol w="958447">
                  <a:extLst>
                    <a:ext uri="{9D8B030D-6E8A-4147-A177-3AD203B41FA5}">
                      <a16:colId xmlns:a16="http://schemas.microsoft.com/office/drawing/2014/main" val="1065498269"/>
                    </a:ext>
                  </a:extLst>
                </a:gridCol>
                <a:gridCol w="3547713">
                  <a:extLst>
                    <a:ext uri="{9D8B030D-6E8A-4147-A177-3AD203B41FA5}">
                      <a16:colId xmlns:a16="http://schemas.microsoft.com/office/drawing/2014/main" val="1361720913"/>
                    </a:ext>
                  </a:extLst>
                </a:gridCol>
                <a:gridCol w="3257981">
                  <a:extLst>
                    <a:ext uri="{9D8B030D-6E8A-4147-A177-3AD203B41FA5}">
                      <a16:colId xmlns:a16="http://schemas.microsoft.com/office/drawing/2014/main" val="1659381515"/>
                    </a:ext>
                  </a:extLst>
                </a:gridCol>
              </a:tblGrid>
              <a:tr h="133920">
                <a:tc>
                  <a:txBody>
                    <a:bodyPr/>
                    <a:lstStyle/>
                    <a:p>
                      <a:pPr algn="just">
                        <a:lnSpc>
                          <a:spcPct val="150000"/>
                        </a:lnSpc>
                        <a:spcAft>
                          <a:spcPts val="800"/>
                        </a:spcAft>
                      </a:pPr>
                      <a:r>
                        <a:rPr lang="en-US" sz="1000" err="1">
                          <a:effectLst/>
                        </a:rPr>
                        <a:t>Judul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tc>
                  <a:txBody>
                    <a:bodyPr/>
                    <a:lstStyle/>
                    <a:p>
                      <a:pPr algn="just">
                        <a:lnSpc>
                          <a:spcPct val="150000"/>
                        </a:lnSpc>
                        <a:spcAft>
                          <a:spcPts val="800"/>
                        </a:spcAft>
                      </a:pPr>
                      <a:r>
                        <a:rPr lang="en-US" sz="1000">
                          <a:effectLst/>
                        </a:rPr>
                        <a:t>Tahun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tc>
                  <a:txBody>
                    <a:bodyPr/>
                    <a:lstStyle/>
                    <a:p>
                      <a:pPr algn="just">
                        <a:lnSpc>
                          <a:spcPct val="150000"/>
                        </a:lnSpc>
                        <a:spcAft>
                          <a:spcPts val="800"/>
                        </a:spcAft>
                      </a:pPr>
                      <a:r>
                        <a:rPr lang="en-US" sz="1000">
                          <a:effectLst/>
                        </a:rPr>
                        <a:t>Tujuan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tc>
                  <a:txBody>
                    <a:bodyPr/>
                    <a:lstStyle/>
                    <a:p>
                      <a:pPr algn="just">
                        <a:lnSpc>
                          <a:spcPct val="150000"/>
                        </a:lnSpc>
                        <a:spcAft>
                          <a:spcPts val="800"/>
                        </a:spcAft>
                      </a:pPr>
                      <a:r>
                        <a:rPr lang="en-US" sz="1000">
                          <a:effectLst/>
                        </a:rPr>
                        <a:t>Metode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extLst>
                  <a:ext uri="{0D108BD9-81ED-4DB2-BD59-A6C34878D82A}">
                    <a16:rowId xmlns:a16="http://schemas.microsoft.com/office/drawing/2014/main" val="3067237004"/>
                  </a:ext>
                </a:extLst>
              </a:tr>
              <a:tr h="898203">
                <a:tc>
                  <a:txBody>
                    <a:bodyPr/>
                    <a:lstStyle/>
                    <a:p>
                      <a:pPr algn="l">
                        <a:lnSpc>
                          <a:spcPct val="150000"/>
                        </a:lnSpc>
                        <a:spcAft>
                          <a:spcPts val="800"/>
                        </a:spcAft>
                      </a:pPr>
                      <a:r>
                        <a:rPr lang="en-US" sz="1000">
                          <a:effectLst/>
                        </a:rPr>
                        <a:t>Smart Project Management Information Systems (SPMIS) for Engineering Projects – Project Performance Monitoring &amp; Reporting</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tc>
                  <a:txBody>
                    <a:bodyPr/>
                    <a:lstStyle/>
                    <a:p>
                      <a:pPr algn="just">
                        <a:lnSpc>
                          <a:spcPct val="150000"/>
                        </a:lnSpc>
                        <a:spcAft>
                          <a:spcPts val="800"/>
                        </a:spcAft>
                      </a:pPr>
                      <a:r>
                        <a:rPr lang="en-US" sz="1000">
                          <a:effectLst/>
                        </a:rPr>
                        <a:t>2021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tc>
                  <a:txBody>
                    <a:bodyPr/>
                    <a:lstStyle/>
                    <a:p>
                      <a:pPr algn="just">
                        <a:lnSpc>
                          <a:spcPct val="150000"/>
                        </a:lnSpc>
                        <a:spcAft>
                          <a:spcPts val="800"/>
                        </a:spcAft>
                      </a:pPr>
                      <a:r>
                        <a:rPr lang="en-US" sz="1000" err="1">
                          <a:effectLst/>
                        </a:rPr>
                        <a:t>Tujuan</a:t>
                      </a:r>
                      <a:r>
                        <a:rPr lang="en-US" sz="1000">
                          <a:effectLst/>
                        </a:rPr>
                        <a:t> </a:t>
                      </a:r>
                      <a:r>
                        <a:rPr lang="en-US" sz="1000" err="1">
                          <a:effectLst/>
                        </a:rPr>
                        <a:t>penelitian</a:t>
                      </a:r>
                      <a:r>
                        <a:rPr lang="en-US" sz="1000">
                          <a:effectLst/>
                        </a:rPr>
                        <a:t> </a:t>
                      </a:r>
                      <a:r>
                        <a:rPr lang="en-US" sz="1000" err="1">
                          <a:effectLst/>
                        </a:rPr>
                        <a:t>ini</a:t>
                      </a:r>
                      <a:r>
                        <a:rPr lang="en-US" sz="1000">
                          <a:effectLst/>
                        </a:rPr>
                        <a:t> </a:t>
                      </a:r>
                      <a:r>
                        <a:rPr lang="en-US" sz="1000" err="1">
                          <a:effectLst/>
                        </a:rPr>
                        <a:t>adalah</a:t>
                      </a:r>
                      <a:r>
                        <a:rPr lang="en-US" sz="1000">
                          <a:effectLst/>
                        </a:rPr>
                        <a:t> </a:t>
                      </a:r>
                      <a:r>
                        <a:rPr lang="en-US" sz="1000" err="1">
                          <a:effectLst/>
                        </a:rPr>
                        <a:t>melihat</a:t>
                      </a:r>
                      <a:r>
                        <a:rPr lang="en-US" sz="1000">
                          <a:effectLst/>
                        </a:rPr>
                        <a:t> bagaimana </a:t>
                      </a:r>
                      <a:r>
                        <a:rPr lang="en-US" sz="1000" err="1">
                          <a:effectLst/>
                        </a:rPr>
                        <a:t>organisasi</a:t>
                      </a:r>
                      <a:r>
                        <a:rPr lang="en-US" sz="1000">
                          <a:effectLst/>
                        </a:rPr>
                        <a:t> </a:t>
                      </a:r>
                      <a:r>
                        <a:rPr lang="en-US" sz="1000" err="1">
                          <a:effectLst/>
                        </a:rPr>
                        <a:t>mengimplementasikan</a:t>
                      </a:r>
                      <a:r>
                        <a:rPr lang="en-US" sz="1000">
                          <a:effectLst/>
                        </a:rPr>
                        <a:t> SIMP pada </a:t>
                      </a:r>
                      <a:r>
                        <a:rPr lang="en-US" sz="1000" err="1">
                          <a:effectLst/>
                        </a:rPr>
                        <a:t>berbagai</a:t>
                      </a:r>
                      <a:r>
                        <a:rPr lang="en-US" sz="1000">
                          <a:effectLst/>
                        </a:rPr>
                        <a:t> </a:t>
                      </a:r>
                      <a:r>
                        <a:rPr lang="en-US" sz="1000" err="1">
                          <a:effectLst/>
                        </a:rPr>
                        <a:t>industri</a:t>
                      </a:r>
                      <a:r>
                        <a:rPr lang="en-US" sz="1000">
                          <a:effectLst/>
                        </a:rPr>
                        <a:t>. Dan </a:t>
                      </a:r>
                      <a:r>
                        <a:rPr lang="en-US" sz="1000" err="1">
                          <a:effectLst/>
                        </a:rPr>
                        <a:t>melihat</a:t>
                      </a:r>
                      <a:r>
                        <a:rPr lang="en-US" sz="1000">
                          <a:effectLst/>
                        </a:rPr>
                        <a:t> best practice </a:t>
                      </a:r>
                      <a:r>
                        <a:rPr lang="en-US" sz="1000" err="1">
                          <a:effectLst/>
                        </a:rPr>
                        <a:t>penggunaan</a:t>
                      </a:r>
                      <a:r>
                        <a:rPr lang="en-US" sz="1000">
                          <a:effectLst/>
                        </a:rPr>
                        <a:t> SIMP pada masing-masing </a:t>
                      </a:r>
                      <a:r>
                        <a:rPr lang="en-US" sz="1000" err="1">
                          <a:effectLst/>
                        </a:rPr>
                        <a:t>industri</a:t>
                      </a:r>
                      <a:r>
                        <a:rPr lang="en-US" sz="1000">
                          <a:effectLst/>
                        </a:rPr>
                        <a:t> </a:t>
                      </a:r>
                      <a:r>
                        <a:rPr lang="en-US" sz="1000" err="1">
                          <a:effectLst/>
                        </a:rPr>
                        <a:t>seperti</a:t>
                      </a:r>
                      <a:r>
                        <a:rPr lang="en-US" sz="1000">
                          <a:effectLst/>
                        </a:rPr>
                        <a:t> </a:t>
                      </a:r>
                      <a:r>
                        <a:rPr lang="en-US" sz="1000" err="1">
                          <a:effectLst/>
                        </a:rPr>
                        <a:t>apa</a:t>
                      </a:r>
                      <a:r>
                        <a:rPr lang="en-US" sz="1000">
                          <a:effectLst/>
                        </a:rPr>
                        <a:t> (van </a:t>
                      </a:r>
                      <a:r>
                        <a:rPr lang="en-US" sz="1000" err="1">
                          <a:effectLst/>
                        </a:rPr>
                        <a:t>Besouw</a:t>
                      </a:r>
                      <a:r>
                        <a:rPr lang="en-US" sz="1000">
                          <a:effectLst/>
                        </a:rPr>
                        <a:t> &amp; Bond-Barnard, 2021).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tc>
                  <a:txBody>
                    <a:bodyPr/>
                    <a:lstStyle/>
                    <a:p>
                      <a:pPr algn="just">
                        <a:lnSpc>
                          <a:spcPct val="150000"/>
                        </a:lnSpc>
                        <a:spcAft>
                          <a:spcPts val="800"/>
                        </a:spcAft>
                      </a:pPr>
                      <a:r>
                        <a:rPr lang="en-US" sz="1000">
                          <a:effectLst/>
                        </a:rPr>
                        <a:t>Metode yang digunakan adalah menguji beberapa SIMP yang ada di industri saat ini kepada industri tertentu dan membaca literatur review dari SIMP. Setelah di dapatkan review maka dilakukan pemetaan terhadap SIMP yang ada dengan fungsional best practice.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extLst>
                  <a:ext uri="{0D108BD9-81ED-4DB2-BD59-A6C34878D82A}">
                    <a16:rowId xmlns:a16="http://schemas.microsoft.com/office/drawing/2014/main" val="1572008059"/>
                  </a:ext>
                </a:extLst>
              </a:tr>
              <a:tr h="898203">
                <a:tc>
                  <a:txBody>
                    <a:bodyPr/>
                    <a:lstStyle/>
                    <a:p>
                      <a:pPr algn="l">
                        <a:lnSpc>
                          <a:spcPct val="150000"/>
                        </a:lnSpc>
                        <a:spcAft>
                          <a:spcPts val="800"/>
                        </a:spcAft>
                      </a:pPr>
                      <a:r>
                        <a:rPr lang="en-US" sz="1000">
                          <a:effectLst/>
                        </a:rPr>
                        <a:t>Early-warning performance monitoring system (EPMS) using the business information of a project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tc>
                  <a:txBody>
                    <a:bodyPr/>
                    <a:lstStyle/>
                    <a:p>
                      <a:pPr algn="just">
                        <a:lnSpc>
                          <a:spcPct val="150000"/>
                        </a:lnSpc>
                        <a:spcAft>
                          <a:spcPts val="800"/>
                        </a:spcAft>
                      </a:pPr>
                      <a:r>
                        <a:rPr lang="en-US" sz="1000">
                          <a:effectLst/>
                        </a:rPr>
                        <a:t>2018</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tc>
                  <a:txBody>
                    <a:bodyPr/>
                    <a:lstStyle/>
                    <a:p>
                      <a:pPr algn="just">
                        <a:lnSpc>
                          <a:spcPct val="150000"/>
                        </a:lnSpc>
                        <a:spcAft>
                          <a:spcPts val="800"/>
                        </a:spcAft>
                      </a:pPr>
                      <a:r>
                        <a:rPr lang="en-US" sz="1000">
                          <a:effectLst/>
                        </a:rPr>
                        <a:t>Pembangunan </a:t>
                      </a:r>
                      <a:r>
                        <a:rPr lang="en-US" sz="1000" err="1">
                          <a:effectLst/>
                        </a:rPr>
                        <a:t>sebuah</a:t>
                      </a:r>
                      <a:r>
                        <a:rPr lang="en-US" sz="1000">
                          <a:effectLst/>
                        </a:rPr>
                        <a:t> </a:t>
                      </a:r>
                      <a:r>
                        <a:rPr lang="en-US" sz="1000" err="1">
                          <a:effectLst/>
                        </a:rPr>
                        <a:t>sistem</a:t>
                      </a:r>
                      <a:r>
                        <a:rPr lang="en-US" sz="1000">
                          <a:effectLst/>
                        </a:rPr>
                        <a:t> monitoring </a:t>
                      </a:r>
                      <a:r>
                        <a:rPr lang="en-US" sz="1000" err="1">
                          <a:effectLst/>
                        </a:rPr>
                        <a:t>proyek</a:t>
                      </a:r>
                      <a:r>
                        <a:rPr lang="en-US" sz="1000">
                          <a:effectLst/>
                        </a:rPr>
                        <a:t> untuk </a:t>
                      </a:r>
                      <a:r>
                        <a:rPr lang="en-US" sz="1000" err="1">
                          <a:effectLst/>
                        </a:rPr>
                        <a:t>melihat</a:t>
                      </a:r>
                      <a:r>
                        <a:rPr lang="en-US" sz="1000">
                          <a:effectLst/>
                        </a:rPr>
                        <a:t> </a:t>
                      </a:r>
                      <a:r>
                        <a:rPr lang="en-US" sz="1000" err="1">
                          <a:effectLst/>
                        </a:rPr>
                        <a:t>hambatan</a:t>
                      </a:r>
                      <a:r>
                        <a:rPr lang="en-US" sz="1000">
                          <a:effectLst/>
                        </a:rPr>
                        <a:t> </a:t>
                      </a:r>
                      <a:r>
                        <a:rPr lang="en-US" sz="1000" err="1">
                          <a:effectLst/>
                        </a:rPr>
                        <a:t>pekerjaan</a:t>
                      </a:r>
                      <a:r>
                        <a:rPr lang="en-US" sz="1000">
                          <a:effectLst/>
                        </a:rPr>
                        <a:t>, </a:t>
                      </a:r>
                      <a:r>
                        <a:rPr lang="en-US" sz="1000" err="1">
                          <a:effectLst/>
                        </a:rPr>
                        <a:t>sehingga</a:t>
                      </a:r>
                      <a:r>
                        <a:rPr lang="en-US" sz="1000">
                          <a:effectLst/>
                        </a:rPr>
                        <a:t> </a:t>
                      </a:r>
                      <a:r>
                        <a:rPr lang="en-US" sz="1000" err="1">
                          <a:effectLst/>
                        </a:rPr>
                        <a:t>dapat</a:t>
                      </a:r>
                      <a:r>
                        <a:rPr lang="en-US" sz="1000">
                          <a:effectLst/>
                        </a:rPr>
                        <a:t> </a:t>
                      </a:r>
                      <a:r>
                        <a:rPr lang="en-US" sz="1000" err="1">
                          <a:effectLst/>
                        </a:rPr>
                        <a:t>diprediksi</a:t>
                      </a:r>
                      <a:r>
                        <a:rPr lang="en-US" sz="1000">
                          <a:effectLst/>
                        </a:rPr>
                        <a:t> </a:t>
                      </a:r>
                      <a:r>
                        <a:rPr lang="en-US" sz="1000" err="1">
                          <a:effectLst/>
                        </a:rPr>
                        <a:t>apabila</a:t>
                      </a:r>
                      <a:r>
                        <a:rPr lang="en-US" sz="1000">
                          <a:effectLst/>
                        </a:rPr>
                        <a:t> </a:t>
                      </a:r>
                      <a:r>
                        <a:rPr lang="en-US" sz="1000" err="1">
                          <a:effectLst/>
                        </a:rPr>
                        <a:t>ada</a:t>
                      </a:r>
                      <a:r>
                        <a:rPr lang="en-US" sz="1000">
                          <a:effectLst/>
                        </a:rPr>
                        <a:t> </a:t>
                      </a:r>
                      <a:r>
                        <a:rPr lang="en-US" sz="1000" err="1">
                          <a:effectLst/>
                        </a:rPr>
                        <a:t>risiko</a:t>
                      </a:r>
                      <a:r>
                        <a:rPr lang="en-US" sz="1000">
                          <a:effectLst/>
                        </a:rPr>
                        <a:t> </a:t>
                      </a:r>
                      <a:r>
                        <a:rPr lang="en-US" sz="1000" err="1">
                          <a:effectLst/>
                        </a:rPr>
                        <a:t>proyek</a:t>
                      </a:r>
                      <a:r>
                        <a:rPr lang="en-US" sz="1000">
                          <a:effectLst/>
                        </a:rPr>
                        <a:t>, </a:t>
                      </a:r>
                      <a:r>
                        <a:rPr lang="en-US" sz="1000" err="1">
                          <a:effectLst/>
                        </a:rPr>
                        <a:t>dapat</a:t>
                      </a:r>
                      <a:r>
                        <a:rPr lang="en-US" sz="1000">
                          <a:effectLst/>
                        </a:rPr>
                        <a:t> dilakukan </a:t>
                      </a:r>
                      <a:r>
                        <a:rPr lang="en-US" sz="1000" err="1">
                          <a:effectLst/>
                        </a:rPr>
                        <a:t>mitigasi</a:t>
                      </a:r>
                      <a:r>
                        <a:rPr lang="en-US" sz="1000">
                          <a:effectLst/>
                        </a:rPr>
                        <a:t> </a:t>
                      </a:r>
                      <a:r>
                        <a:rPr lang="en-US" sz="1000" err="1">
                          <a:effectLst/>
                        </a:rPr>
                        <a:t>segera</a:t>
                      </a:r>
                      <a:r>
                        <a:rPr lang="en-US" sz="1000">
                          <a:effectLst/>
                        </a:rPr>
                        <a:t>, agar </a:t>
                      </a:r>
                      <a:r>
                        <a:rPr lang="en-US" sz="1000" err="1">
                          <a:effectLst/>
                        </a:rPr>
                        <a:t>tetap</a:t>
                      </a:r>
                      <a:r>
                        <a:rPr lang="en-US" sz="1000">
                          <a:effectLst/>
                        </a:rPr>
                        <a:t> </a:t>
                      </a:r>
                      <a:r>
                        <a:rPr lang="en-US" sz="1000" err="1">
                          <a:effectLst/>
                        </a:rPr>
                        <a:t>sesuai</a:t>
                      </a:r>
                      <a:r>
                        <a:rPr lang="en-US" sz="1000">
                          <a:effectLst/>
                        </a:rPr>
                        <a:t> dengan </a:t>
                      </a:r>
                      <a:r>
                        <a:rPr lang="en-US" sz="1000" err="1">
                          <a:effectLst/>
                        </a:rPr>
                        <a:t>lingkup</a:t>
                      </a:r>
                      <a:r>
                        <a:rPr lang="en-US" sz="1000">
                          <a:effectLst/>
                        </a:rPr>
                        <a:t> </a:t>
                      </a:r>
                      <a:r>
                        <a:rPr lang="en-US" sz="1000" err="1">
                          <a:effectLst/>
                        </a:rPr>
                        <a:t>proyek</a:t>
                      </a:r>
                      <a:r>
                        <a:rPr lang="en-US" sz="1000">
                          <a:effectLst/>
                        </a:rPr>
                        <a:t> yang </a:t>
                      </a:r>
                      <a:r>
                        <a:rPr lang="en-US" sz="1000" err="1">
                          <a:effectLst/>
                        </a:rPr>
                        <a:t>telah</a:t>
                      </a:r>
                      <a:r>
                        <a:rPr lang="en-US" sz="1000">
                          <a:effectLst/>
                        </a:rPr>
                        <a:t> </a:t>
                      </a:r>
                      <a:r>
                        <a:rPr lang="en-US" sz="1000" err="1">
                          <a:effectLst/>
                        </a:rPr>
                        <a:t>ditentukan</a:t>
                      </a:r>
                      <a:r>
                        <a:rPr lang="en-US" sz="1000">
                          <a:effectLst/>
                        </a:rPr>
                        <a:t> (Kim et al., 2018).</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tc>
                  <a:txBody>
                    <a:bodyPr/>
                    <a:lstStyle/>
                    <a:p>
                      <a:pPr algn="just">
                        <a:lnSpc>
                          <a:spcPct val="150000"/>
                        </a:lnSpc>
                        <a:spcAft>
                          <a:spcPts val="800"/>
                        </a:spcAft>
                      </a:pPr>
                      <a:r>
                        <a:rPr lang="en-US" sz="1000">
                          <a:effectLst/>
                        </a:rPr>
                        <a:t>Mengintegrasikan parameter status progress dan budget growth dengan sebuah database, untuk melihat ketersediaan sumber daya yang ada sehingga dapat di monitor dalam sebuah grafis performance index, sehingga dapat diambil aksi lebih awal sebelum terjadi suatu permasalahan.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extLst>
                  <a:ext uri="{0D108BD9-81ED-4DB2-BD59-A6C34878D82A}">
                    <a16:rowId xmlns:a16="http://schemas.microsoft.com/office/drawing/2014/main" val="3132588714"/>
                  </a:ext>
                </a:extLst>
              </a:tr>
              <a:tr h="980756">
                <a:tc>
                  <a:txBody>
                    <a:bodyPr/>
                    <a:lstStyle/>
                    <a:p>
                      <a:pPr algn="just">
                        <a:lnSpc>
                          <a:spcPct val="150000"/>
                        </a:lnSpc>
                        <a:spcAft>
                          <a:spcPts val="800"/>
                        </a:spcAft>
                      </a:pPr>
                      <a:r>
                        <a:rPr lang="en-US" sz="1000">
                          <a:effectLst/>
                        </a:rPr>
                        <a:t>Project portfolio management information systems’ positive influence on performance –the importance of process maturity</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tc>
                  <a:txBody>
                    <a:bodyPr/>
                    <a:lstStyle/>
                    <a:p>
                      <a:pPr algn="just">
                        <a:lnSpc>
                          <a:spcPct val="150000"/>
                        </a:lnSpc>
                        <a:spcAft>
                          <a:spcPts val="800"/>
                        </a:spcAft>
                      </a:pPr>
                      <a:r>
                        <a:rPr lang="en-US" sz="1000">
                          <a:effectLst/>
                        </a:rPr>
                        <a:t>2020</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tc>
                  <a:txBody>
                    <a:bodyPr/>
                    <a:lstStyle/>
                    <a:p>
                      <a:pPr algn="just">
                        <a:lnSpc>
                          <a:spcPct val="150000"/>
                        </a:lnSpc>
                        <a:spcAft>
                          <a:spcPts val="800"/>
                        </a:spcAft>
                      </a:pPr>
                      <a:r>
                        <a:rPr lang="en-US" sz="1000" err="1">
                          <a:effectLst/>
                        </a:rPr>
                        <a:t>Melakukan</a:t>
                      </a:r>
                      <a:r>
                        <a:rPr lang="en-US" sz="1000">
                          <a:effectLst/>
                        </a:rPr>
                        <a:t> </a:t>
                      </a:r>
                      <a:r>
                        <a:rPr lang="en-US" sz="1000" err="1">
                          <a:effectLst/>
                        </a:rPr>
                        <a:t>penelitian</a:t>
                      </a:r>
                      <a:r>
                        <a:rPr lang="en-US" sz="1000">
                          <a:effectLst/>
                        </a:rPr>
                        <a:t> </a:t>
                      </a:r>
                      <a:r>
                        <a:rPr lang="en-US" sz="1000" err="1">
                          <a:effectLst/>
                        </a:rPr>
                        <a:t>terhadap</a:t>
                      </a:r>
                      <a:r>
                        <a:rPr lang="en-US" sz="1000">
                          <a:effectLst/>
                        </a:rPr>
                        <a:t> implementasi </a:t>
                      </a:r>
                      <a:r>
                        <a:rPr lang="en-US" sz="1000" err="1">
                          <a:effectLst/>
                        </a:rPr>
                        <a:t>Sistem</a:t>
                      </a:r>
                      <a:r>
                        <a:rPr lang="en-US" sz="1000">
                          <a:effectLst/>
                        </a:rPr>
                        <a:t> </a:t>
                      </a:r>
                      <a:r>
                        <a:rPr lang="en-US" sz="1000" err="1">
                          <a:effectLst/>
                        </a:rPr>
                        <a:t>Informasi</a:t>
                      </a:r>
                      <a:r>
                        <a:rPr lang="en-US" sz="1000">
                          <a:effectLst/>
                        </a:rPr>
                        <a:t> </a:t>
                      </a:r>
                      <a:r>
                        <a:rPr lang="en-US" sz="1000" err="1">
                          <a:effectLst/>
                        </a:rPr>
                        <a:t>Manajemen</a:t>
                      </a:r>
                      <a:r>
                        <a:rPr lang="en-US" sz="1000">
                          <a:effectLst/>
                        </a:rPr>
                        <a:t> </a:t>
                      </a:r>
                      <a:r>
                        <a:rPr lang="en-US" sz="1000" err="1">
                          <a:effectLst/>
                        </a:rPr>
                        <a:t>Proyek</a:t>
                      </a:r>
                      <a:r>
                        <a:rPr lang="en-US" sz="1000">
                          <a:effectLst/>
                        </a:rPr>
                        <a:t> dan </a:t>
                      </a:r>
                      <a:r>
                        <a:rPr lang="en-US" sz="1000" err="1">
                          <a:effectLst/>
                        </a:rPr>
                        <a:t>Portofolio</a:t>
                      </a:r>
                      <a:r>
                        <a:rPr lang="en-US" sz="1000">
                          <a:effectLst/>
                        </a:rPr>
                        <a:t> (SIMPP) pada </a:t>
                      </a:r>
                      <a:r>
                        <a:rPr lang="en-US" sz="1000" err="1">
                          <a:effectLst/>
                        </a:rPr>
                        <a:t>organisasi</a:t>
                      </a:r>
                      <a:r>
                        <a:rPr lang="en-US" sz="1000">
                          <a:effectLst/>
                        </a:rPr>
                        <a:t>, untuk </a:t>
                      </a:r>
                      <a:r>
                        <a:rPr lang="en-US" sz="1000" err="1">
                          <a:effectLst/>
                        </a:rPr>
                        <a:t>melihat</a:t>
                      </a:r>
                      <a:r>
                        <a:rPr lang="en-US" sz="1000">
                          <a:effectLst/>
                        </a:rPr>
                        <a:t> </a:t>
                      </a:r>
                      <a:r>
                        <a:rPr lang="en-US" sz="1000" err="1">
                          <a:effectLst/>
                        </a:rPr>
                        <a:t>efektivitas</a:t>
                      </a:r>
                      <a:r>
                        <a:rPr lang="en-US" sz="1000">
                          <a:effectLst/>
                        </a:rPr>
                        <a:t> SIMPP pada </a:t>
                      </a:r>
                      <a:r>
                        <a:rPr lang="en-US" sz="1000" err="1">
                          <a:effectLst/>
                        </a:rPr>
                        <a:t>organisasi</a:t>
                      </a:r>
                      <a:r>
                        <a:rPr lang="en-US" sz="1000">
                          <a:effectLst/>
                        </a:rPr>
                        <a: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tc>
                  <a:txBody>
                    <a:bodyPr/>
                    <a:lstStyle/>
                    <a:p>
                      <a:pPr algn="just">
                        <a:lnSpc>
                          <a:spcPct val="150000"/>
                        </a:lnSpc>
                        <a:spcAft>
                          <a:spcPts val="800"/>
                        </a:spcAft>
                      </a:pPr>
                      <a:r>
                        <a:rPr lang="en-US" sz="1000">
                          <a:effectLst/>
                        </a:rPr>
                        <a:t>Melakukan pengumpulan data pada berbagai perusahaan yang sedang menggunakan SIMPP, untuk melihat seberapa berhasil implementasi dengan melihat beberapa faktor. Hasil yang didapatkan kemudian dilakukan preprocessing, statistik deskriptif, dan uji hipotesis terhadap data yang sudah di kumpulkan.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extLst>
                  <a:ext uri="{0D108BD9-81ED-4DB2-BD59-A6C34878D82A}">
                    <a16:rowId xmlns:a16="http://schemas.microsoft.com/office/drawing/2014/main" val="855258212"/>
                  </a:ext>
                </a:extLst>
              </a:tr>
              <a:tr h="1127518">
                <a:tc>
                  <a:txBody>
                    <a:bodyPr/>
                    <a:lstStyle/>
                    <a:p>
                      <a:pPr algn="just">
                        <a:lnSpc>
                          <a:spcPct val="107000"/>
                        </a:lnSpc>
                        <a:spcAft>
                          <a:spcPts val="800"/>
                        </a:spcAft>
                      </a:pPr>
                      <a:r>
                        <a:rPr lang="en-US" sz="1000">
                          <a:effectLst/>
                        </a:rPr>
                        <a:t>Using AI to develop a framework to prevent employees from missing project deadlines in software projects - case study of a global human capital management (HCM) software company</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tc>
                  <a:txBody>
                    <a:bodyPr/>
                    <a:lstStyle/>
                    <a:p>
                      <a:pPr algn="just">
                        <a:lnSpc>
                          <a:spcPct val="150000"/>
                        </a:lnSpc>
                        <a:spcAft>
                          <a:spcPts val="800"/>
                        </a:spcAft>
                      </a:pPr>
                      <a:r>
                        <a:rPr lang="en-US" sz="1000">
                          <a:effectLst/>
                        </a:rPr>
                        <a:t>2022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tc>
                  <a:txBody>
                    <a:bodyPr/>
                    <a:lstStyle/>
                    <a:p>
                      <a:pPr algn="just">
                        <a:lnSpc>
                          <a:spcPct val="150000"/>
                        </a:lnSpc>
                        <a:spcAft>
                          <a:spcPts val="800"/>
                        </a:spcAft>
                      </a:pPr>
                      <a:r>
                        <a:rPr lang="en-US" sz="1000">
                          <a:effectLst/>
                        </a:rPr>
                        <a:t>Melihat framework kecerdasan buatan seperti apa yang dapat digunakan oleh perusahaan dalam meminimalisir adanya keterlambatan dalam delivery proyek (Sheoraj &amp; Sungkur, 2022).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tc>
                  <a:txBody>
                    <a:bodyPr/>
                    <a:lstStyle/>
                    <a:p>
                      <a:pPr algn="just">
                        <a:lnSpc>
                          <a:spcPct val="150000"/>
                        </a:lnSpc>
                        <a:spcAft>
                          <a:spcPts val="800"/>
                        </a:spcAft>
                      </a:pPr>
                      <a:r>
                        <a:rPr lang="en-US" sz="1000" err="1">
                          <a:effectLst/>
                        </a:rPr>
                        <a:t>Melakukan</a:t>
                      </a:r>
                      <a:r>
                        <a:rPr lang="en-US" sz="1000">
                          <a:effectLst/>
                        </a:rPr>
                        <a:t> </a:t>
                      </a:r>
                      <a:r>
                        <a:rPr lang="en-US" sz="1000" err="1">
                          <a:effectLst/>
                        </a:rPr>
                        <a:t>studi</a:t>
                      </a:r>
                      <a:r>
                        <a:rPr lang="en-US" sz="1000">
                          <a:effectLst/>
                        </a:rPr>
                        <a:t> </a:t>
                      </a:r>
                      <a:r>
                        <a:rPr lang="en-US" sz="1000" err="1">
                          <a:effectLst/>
                        </a:rPr>
                        <a:t>literatur</a:t>
                      </a:r>
                      <a:r>
                        <a:rPr lang="en-US" sz="1000">
                          <a:effectLst/>
                        </a:rPr>
                        <a:t> dan </a:t>
                      </a:r>
                      <a:r>
                        <a:rPr lang="en-US" sz="1000" err="1">
                          <a:effectLst/>
                        </a:rPr>
                        <a:t>riset</a:t>
                      </a:r>
                      <a:r>
                        <a:rPr lang="en-US" sz="1000">
                          <a:effectLst/>
                        </a:rPr>
                        <a:t> </a:t>
                      </a:r>
                      <a:r>
                        <a:rPr lang="en-US" sz="1000" err="1">
                          <a:effectLst/>
                        </a:rPr>
                        <a:t>terhadap</a:t>
                      </a:r>
                      <a:r>
                        <a:rPr lang="en-US" sz="1000">
                          <a:effectLst/>
                        </a:rPr>
                        <a:t> </a:t>
                      </a:r>
                      <a:r>
                        <a:rPr lang="en-US" sz="1000" err="1">
                          <a:effectLst/>
                        </a:rPr>
                        <a:t>ketersediaan</a:t>
                      </a:r>
                      <a:r>
                        <a:rPr lang="en-US" sz="1000">
                          <a:effectLst/>
                        </a:rPr>
                        <a:t> SIMP yang </a:t>
                      </a:r>
                      <a:r>
                        <a:rPr lang="en-US" sz="1000" err="1">
                          <a:effectLst/>
                        </a:rPr>
                        <a:t>ada</a:t>
                      </a:r>
                      <a:r>
                        <a:rPr lang="en-US" sz="1000">
                          <a:effectLst/>
                        </a:rPr>
                        <a:t> di </a:t>
                      </a:r>
                      <a:r>
                        <a:rPr lang="en-US" sz="1000" err="1">
                          <a:effectLst/>
                        </a:rPr>
                        <a:t>pasaran</a:t>
                      </a:r>
                      <a:r>
                        <a:rPr lang="en-US" sz="1000">
                          <a:effectLst/>
                        </a:rPr>
                        <a:t> yang sudah </a:t>
                      </a:r>
                      <a:r>
                        <a:rPr lang="en-US" sz="1000" err="1">
                          <a:effectLst/>
                        </a:rPr>
                        <a:t>mengimplementasikan</a:t>
                      </a:r>
                      <a:r>
                        <a:rPr lang="en-US" sz="1000">
                          <a:effectLst/>
                        </a:rPr>
                        <a:t> </a:t>
                      </a:r>
                      <a:r>
                        <a:rPr lang="en-US" sz="1000" err="1">
                          <a:effectLst/>
                        </a:rPr>
                        <a:t>kecerdasan</a:t>
                      </a:r>
                      <a:r>
                        <a:rPr lang="en-US" sz="1000">
                          <a:effectLst/>
                        </a:rPr>
                        <a:t> </a:t>
                      </a:r>
                      <a:r>
                        <a:rPr lang="en-US" sz="1000" err="1">
                          <a:effectLst/>
                        </a:rPr>
                        <a:t>buatan</a:t>
                      </a:r>
                      <a:r>
                        <a:rPr lang="en-US" sz="1000">
                          <a:effectLst/>
                        </a:rPr>
                        <a:t>, dan Menyusun </a:t>
                      </a:r>
                      <a:r>
                        <a:rPr lang="en-US" sz="1000" err="1">
                          <a:effectLst/>
                        </a:rPr>
                        <a:t>kerangka</a:t>
                      </a:r>
                      <a:r>
                        <a:rPr lang="en-US" sz="1000">
                          <a:effectLst/>
                        </a:rPr>
                        <a:t> </a:t>
                      </a:r>
                      <a:r>
                        <a:rPr lang="en-US" sz="1000" err="1">
                          <a:effectLst/>
                        </a:rPr>
                        <a:t>kecerdasan</a:t>
                      </a:r>
                      <a:r>
                        <a:rPr lang="en-US" sz="1000">
                          <a:effectLst/>
                        </a:rPr>
                        <a:t> </a:t>
                      </a:r>
                      <a:r>
                        <a:rPr lang="en-US" sz="1000" err="1">
                          <a:effectLst/>
                        </a:rPr>
                        <a:t>buatan</a:t>
                      </a:r>
                      <a:r>
                        <a:rPr lang="en-US" sz="1000">
                          <a:effectLst/>
                        </a:rPr>
                        <a:t> yang optimal untuk </a:t>
                      </a:r>
                      <a:r>
                        <a:rPr lang="en-US" sz="1000" err="1">
                          <a:effectLst/>
                        </a:rPr>
                        <a:t>dapat</a:t>
                      </a:r>
                      <a:r>
                        <a:rPr lang="en-US" sz="1000">
                          <a:effectLst/>
                        </a:rPr>
                        <a:t> </a:t>
                      </a:r>
                      <a:r>
                        <a:rPr lang="en-US" sz="1000" err="1">
                          <a:effectLst/>
                        </a:rPr>
                        <a:t>mengurangi</a:t>
                      </a:r>
                      <a:r>
                        <a:rPr lang="en-US" sz="1000">
                          <a:effectLst/>
                        </a:rPr>
                        <a:t> </a:t>
                      </a:r>
                      <a:r>
                        <a:rPr lang="en-US" sz="1000" err="1">
                          <a:effectLst/>
                        </a:rPr>
                        <a:t>keterlambatan</a:t>
                      </a:r>
                      <a:r>
                        <a:rPr lang="en-US" sz="1000">
                          <a:effectLst/>
                        </a:rPr>
                        <a:t> </a:t>
                      </a:r>
                      <a:r>
                        <a:rPr lang="en-US" sz="1000" err="1">
                          <a:effectLst/>
                        </a:rPr>
                        <a:t>proyek</a:t>
                      </a:r>
                      <a:r>
                        <a:rPr lang="en-US" sz="1000">
                          <a:effectLst/>
                        </a:rPr>
                        <a: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4766" marR="24766" marT="0" marB="0"/>
                </a:tc>
                <a:extLst>
                  <a:ext uri="{0D108BD9-81ED-4DB2-BD59-A6C34878D82A}">
                    <a16:rowId xmlns:a16="http://schemas.microsoft.com/office/drawing/2014/main" val="1707155203"/>
                  </a:ext>
                </a:extLst>
              </a:tr>
            </a:tbl>
          </a:graphicData>
        </a:graphic>
      </p:graphicFrame>
    </p:spTree>
    <p:extLst>
      <p:ext uri="{BB962C8B-B14F-4D97-AF65-F5344CB8AC3E}">
        <p14:creationId xmlns:p14="http://schemas.microsoft.com/office/powerpoint/2010/main" val="4125801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C68BCB-5017-2C79-72A1-6F5E022D742E}"/>
              </a:ext>
            </a:extLst>
          </p:cNvPr>
          <p:cNvSpPr>
            <a:spLocks noGrp="1"/>
          </p:cNvSpPr>
          <p:nvPr>
            <p:ph idx="1"/>
          </p:nvPr>
        </p:nvSpPr>
        <p:spPr>
          <a:xfrm>
            <a:off x="1143000" y="1299411"/>
            <a:ext cx="9872871" cy="4796589"/>
          </a:xfrm>
        </p:spPr>
        <p:txBody>
          <a:bodyPr>
            <a:normAutofit/>
          </a:bodyPr>
          <a:lstStyle/>
          <a:p>
            <a:r>
              <a:rPr lang="en-US" err="1"/>
              <a:t>Seluruh</a:t>
            </a:r>
            <a:r>
              <a:rPr lang="en-US"/>
              <a:t> SIMP yang </a:t>
            </a:r>
            <a:r>
              <a:rPr lang="en-US" err="1"/>
              <a:t>ada</a:t>
            </a:r>
            <a:r>
              <a:rPr lang="en-US"/>
              <a:t> pada pasar </a:t>
            </a:r>
            <a:r>
              <a:rPr lang="en-US" err="1"/>
              <a:t>komersil</a:t>
            </a:r>
            <a:r>
              <a:rPr lang="en-US"/>
              <a:t> dan </a:t>
            </a:r>
            <a:r>
              <a:rPr lang="en-US" err="1"/>
              <a:t>digunakan</a:t>
            </a:r>
            <a:r>
              <a:rPr lang="en-US"/>
              <a:t> oleh </a:t>
            </a:r>
            <a:r>
              <a:rPr lang="en-US" err="1"/>
              <a:t>banyak</a:t>
            </a:r>
            <a:r>
              <a:rPr lang="en-US"/>
              <a:t> </a:t>
            </a:r>
            <a:r>
              <a:rPr lang="en-US" err="1"/>
              <a:t>organisasi</a:t>
            </a:r>
            <a:r>
              <a:rPr lang="en-US"/>
              <a:t> </a:t>
            </a:r>
            <a:r>
              <a:rPr lang="en-US" err="1"/>
              <a:t>memiliki</a:t>
            </a:r>
            <a:r>
              <a:rPr lang="en-US"/>
              <a:t> </a:t>
            </a:r>
            <a:r>
              <a:rPr lang="en-US" b="1" err="1"/>
              <a:t>kelebihan</a:t>
            </a:r>
            <a:r>
              <a:rPr lang="en-US" b="1"/>
              <a:t> dan </a:t>
            </a:r>
            <a:r>
              <a:rPr lang="en-US" b="1" err="1"/>
              <a:t>kekurangan</a:t>
            </a:r>
            <a:r>
              <a:rPr lang="en-US" b="1"/>
              <a:t> </a:t>
            </a:r>
            <a:r>
              <a:rPr lang="en-US" err="1"/>
              <a:t>khususnya</a:t>
            </a:r>
            <a:r>
              <a:rPr lang="en-US"/>
              <a:t> untuk </a:t>
            </a:r>
            <a:r>
              <a:rPr lang="en-US" err="1"/>
              <a:t>kebutuhan</a:t>
            </a:r>
            <a:r>
              <a:rPr lang="en-US"/>
              <a:t> </a:t>
            </a:r>
            <a:r>
              <a:rPr lang="en-US" err="1"/>
              <a:t>manajemen</a:t>
            </a:r>
            <a:r>
              <a:rPr lang="en-US"/>
              <a:t> </a:t>
            </a:r>
            <a:r>
              <a:rPr lang="en-US" err="1"/>
              <a:t>pekerjaan</a:t>
            </a:r>
            <a:r>
              <a:rPr lang="en-US"/>
              <a:t> dan </a:t>
            </a:r>
            <a:r>
              <a:rPr lang="en-US" err="1"/>
              <a:t>manajemen</a:t>
            </a:r>
            <a:r>
              <a:rPr lang="en-US"/>
              <a:t> </a:t>
            </a:r>
            <a:r>
              <a:rPr lang="en-US" err="1"/>
              <a:t>sumber</a:t>
            </a:r>
            <a:r>
              <a:rPr lang="en-US"/>
              <a:t> </a:t>
            </a:r>
            <a:r>
              <a:rPr lang="en-US" err="1"/>
              <a:t>daya</a:t>
            </a:r>
            <a:r>
              <a:rPr lang="en-US"/>
              <a:t>. (van </a:t>
            </a:r>
            <a:r>
              <a:rPr lang="en-US" err="1"/>
              <a:t>Besouw</a:t>
            </a:r>
            <a:r>
              <a:rPr lang="en-US"/>
              <a:t> &amp; Bond-Barnard, 2021).</a:t>
            </a:r>
          </a:p>
          <a:p>
            <a:r>
              <a:rPr lang="en-US"/>
              <a:t>Dengan </a:t>
            </a:r>
            <a:r>
              <a:rPr lang="en-US" b="1" err="1"/>
              <a:t>mengintegrasikan</a:t>
            </a:r>
            <a:r>
              <a:rPr lang="en-US"/>
              <a:t> </a:t>
            </a:r>
            <a:r>
              <a:rPr lang="en-US" b="1"/>
              <a:t>parameter</a:t>
            </a:r>
            <a:r>
              <a:rPr lang="en-US"/>
              <a:t> </a:t>
            </a:r>
            <a:r>
              <a:rPr lang="en-US" b="1" err="1"/>
              <a:t>proyek</a:t>
            </a:r>
            <a:r>
              <a:rPr lang="en-US"/>
              <a:t>, </a:t>
            </a:r>
            <a:r>
              <a:rPr lang="en-US" err="1"/>
              <a:t>dapat</a:t>
            </a:r>
            <a:r>
              <a:rPr lang="en-US"/>
              <a:t> </a:t>
            </a:r>
            <a:r>
              <a:rPr lang="en-US" err="1"/>
              <a:t>dimanfaatkan</a:t>
            </a:r>
            <a:r>
              <a:rPr lang="en-US"/>
              <a:t> dan </a:t>
            </a:r>
            <a:r>
              <a:rPr lang="en-US" err="1"/>
              <a:t>diolah</a:t>
            </a:r>
            <a:r>
              <a:rPr lang="en-US"/>
              <a:t> </a:t>
            </a:r>
            <a:r>
              <a:rPr lang="en-US" err="1"/>
              <a:t>menjadi</a:t>
            </a:r>
            <a:r>
              <a:rPr lang="en-US"/>
              <a:t> </a:t>
            </a:r>
            <a:r>
              <a:rPr lang="en-US" b="1" i="1"/>
              <a:t>performance index </a:t>
            </a:r>
            <a:r>
              <a:rPr lang="en-US" err="1"/>
              <a:t>dari</a:t>
            </a:r>
            <a:r>
              <a:rPr lang="en-US"/>
              <a:t> </a:t>
            </a:r>
            <a:r>
              <a:rPr lang="en-US" err="1"/>
              <a:t>proyek</a:t>
            </a:r>
            <a:r>
              <a:rPr lang="en-US"/>
              <a:t> (Kim et al., 2018).</a:t>
            </a:r>
          </a:p>
          <a:p>
            <a:r>
              <a:rPr lang="en-US" err="1"/>
              <a:t>Diketahui</a:t>
            </a:r>
            <a:r>
              <a:rPr lang="en-US"/>
              <a:t> </a:t>
            </a:r>
            <a:r>
              <a:rPr lang="en-US" err="1"/>
              <a:t>bahwa</a:t>
            </a:r>
            <a:r>
              <a:rPr lang="en-US"/>
              <a:t> untuk </a:t>
            </a:r>
            <a:r>
              <a:rPr lang="en-US" b="1" err="1"/>
              <a:t>membangun</a:t>
            </a:r>
            <a:r>
              <a:rPr lang="en-US" b="1"/>
              <a:t> </a:t>
            </a:r>
            <a:r>
              <a:rPr lang="en-US" b="1" err="1"/>
              <a:t>sebuah</a:t>
            </a:r>
            <a:r>
              <a:rPr lang="en-US" b="1"/>
              <a:t> SIMP </a:t>
            </a:r>
            <a:r>
              <a:rPr lang="en-US"/>
              <a:t>yang </a:t>
            </a:r>
            <a:r>
              <a:rPr lang="en-US" err="1"/>
              <a:t>mampu</a:t>
            </a:r>
            <a:r>
              <a:rPr lang="en-US"/>
              <a:t> </a:t>
            </a:r>
            <a:r>
              <a:rPr lang="en-US" b="1" err="1"/>
              <a:t>mengurangi</a:t>
            </a:r>
            <a:r>
              <a:rPr lang="en-US" b="1"/>
              <a:t> </a:t>
            </a:r>
            <a:r>
              <a:rPr lang="en-US" b="1" err="1"/>
              <a:t>keterlambatan</a:t>
            </a:r>
            <a:r>
              <a:rPr lang="en-US" b="1"/>
              <a:t> </a:t>
            </a:r>
            <a:r>
              <a:rPr lang="en-US" b="1" err="1"/>
              <a:t>proyek</a:t>
            </a:r>
            <a:r>
              <a:rPr lang="en-US" b="1"/>
              <a:t> </a:t>
            </a:r>
            <a:r>
              <a:rPr lang="en-US" err="1"/>
              <a:t>maka</a:t>
            </a:r>
            <a:r>
              <a:rPr lang="en-US"/>
              <a:t> </a:t>
            </a:r>
            <a:r>
              <a:rPr lang="en-US" err="1"/>
              <a:t>sebuah</a:t>
            </a:r>
            <a:r>
              <a:rPr lang="en-US"/>
              <a:t> SIMP perlu </a:t>
            </a:r>
            <a:r>
              <a:rPr lang="en-US" err="1"/>
              <a:t>mampu</a:t>
            </a:r>
            <a:r>
              <a:rPr lang="en-US"/>
              <a:t> untuk (</a:t>
            </a:r>
            <a:r>
              <a:rPr lang="en-US" err="1"/>
              <a:t>Sheoraj</a:t>
            </a:r>
            <a:r>
              <a:rPr lang="en-US"/>
              <a:t> &amp; </a:t>
            </a:r>
            <a:r>
              <a:rPr lang="en-US" err="1"/>
              <a:t>Sungkur</a:t>
            </a:r>
            <a:r>
              <a:rPr lang="en-US"/>
              <a:t>, 2022):</a:t>
            </a:r>
          </a:p>
          <a:p>
            <a:pPr lvl="1"/>
            <a:r>
              <a:rPr lang="en-US" err="1"/>
              <a:t>Memprediksi</a:t>
            </a:r>
            <a:r>
              <a:rPr lang="en-US"/>
              <a:t> total </a:t>
            </a:r>
            <a:r>
              <a:rPr lang="en-US" err="1"/>
              <a:t>waktu</a:t>
            </a:r>
            <a:r>
              <a:rPr lang="en-US"/>
              <a:t> yang </a:t>
            </a:r>
            <a:r>
              <a:rPr lang="en-US" err="1"/>
              <a:t>diperlukan</a:t>
            </a:r>
            <a:endParaRPr lang="en-US"/>
          </a:p>
          <a:p>
            <a:pPr lvl="1"/>
            <a:r>
              <a:rPr lang="en-US" err="1"/>
              <a:t>Menginformasikan</a:t>
            </a:r>
            <a:r>
              <a:rPr lang="en-US"/>
              <a:t> </a:t>
            </a:r>
            <a:r>
              <a:rPr lang="en-US" err="1"/>
              <a:t>ketersediaan</a:t>
            </a:r>
            <a:r>
              <a:rPr lang="en-US"/>
              <a:t> </a:t>
            </a:r>
            <a:r>
              <a:rPr lang="en-US" err="1"/>
              <a:t>sumber</a:t>
            </a:r>
            <a:r>
              <a:rPr lang="en-US"/>
              <a:t> </a:t>
            </a:r>
            <a:r>
              <a:rPr lang="en-US" err="1"/>
              <a:t>daya</a:t>
            </a:r>
            <a:r>
              <a:rPr lang="en-US"/>
              <a:t> </a:t>
            </a:r>
            <a:r>
              <a:rPr lang="en-US" err="1"/>
              <a:t>dari</a:t>
            </a:r>
            <a:r>
              <a:rPr lang="en-US"/>
              <a:t> </a:t>
            </a:r>
            <a:r>
              <a:rPr lang="en-US" err="1"/>
              <a:t>suatu</a:t>
            </a:r>
            <a:r>
              <a:rPr lang="en-US"/>
              <a:t> </a:t>
            </a:r>
            <a:r>
              <a:rPr lang="en-US" err="1"/>
              <a:t>organisasi</a:t>
            </a:r>
            <a:r>
              <a:rPr lang="en-US"/>
              <a:t>.</a:t>
            </a:r>
          </a:p>
          <a:p>
            <a:pPr lvl="1"/>
            <a:r>
              <a:rPr lang="en-US" err="1"/>
              <a:t>Menghubungkan</a:t>
            </a:r>
            <a:r>
              <a:rPr lang="en-US"/>
              <a:t> </a:t>
            </a:r>
            <a:r>
              <a:rPr lang="en-US" err="1"/>
              <a:t>antar</a:t>
            </a:r>
            <a:r>
              <a:rPr lang="en-US"/>
              <a:t> </a:t>
            </a:r>
            <a:r>
              <a:rPr lang="en-US" err="1"/>
              <a:t>anggota</a:t>
            </a:r>
            <a:r>
              <a:rPr lang="en-US"/>
              <a:t> </a:t>
            </a:r>
            <a:r>
              <a:rPr lang="en-US" err="1"/>
              <a:t>proyek</a:t>
            </a:r>
            <a:r>
              <a:rPr lang="en-US"/>
              <a:t> </a:t>
            </a:r>
            <a:r>
              <a:rPr lang="en-US" err="1"/>
              <a:t>secara</a:t>
            </a:r>
            <a:r>
              <a:rPr lang="en-US"/>
              <a:t> </a:t>
            </a:r>
            <a:r>
              <a:rPr lang="en-US" err="1"/>
              <a:t>lebih</a:t>
            </a:r>
            <a:r>
              <a:rPr lang="en-US"/>
              <a:t> </a:t>
            </a:r>
            <a:r>
              <a:rPr lang="en-US" err="1"/>
              <a:t>harmonis</a:t>
            </a:r>
            <a:r>
              <a:rPr lang="en-US"/>
              <a:t>.</a:t>
            </a:r>
          </a:p>
          <a:p>
            <a:endParaRPr lang="en-US" i="1"/>
          </a:p>
        </p:txBody>
      </p:sp>
      <p:sp>
        <p:nvSpPr>
          <p:cNvPr id="4" name="Slide Number Placeholder 3">
            <a:extLst>
              <a:ext uri="{FF2B5EF4-FFF2-40B4-BE49-F238E27FC236}">
                <a16:creationId xmlns:a16="http://schemas.microsoft.com/office/drawing/2014/main" id="{E1EAF362-5ABC-F755-3146-5A96AE74DE65}"/>
              </a:ext>
            </a:extLst>
          </p:cNvPr>
          <p:cNvSpPr>
            <a:spLocks noGrp="1"/>
          </p:cNvSpPr>
          <p:nvPr>
            <p:ph type="sldNum" sz="quarter" idx="12"/>
          </p:nvPr>
        </p:nvSpPr>
        <p:spPr/>
        <p:txBody>
          <a:bodyPr/>
          <a:lstStyle/>
          <a:p>
            <a:fld id="{16BDE863-94E8-4228-BC4C-083ADA1A746D}" type="slidenum">
              <a:rPr lang="en-US" smtClean="0"/>
              <a:t>15</a:t>
            </a:fld>
            <a:endParaRPr lang="en-US"/>
          </a:p>
        </p:txBody>
      </p:sp>
      <p:sp>
        <p:nvSpPr>
          <p:cNvPr id="7" name="Title 1">
            <a:extLst>
              <a:ext uri="{FF2B5EF4-FFF2-40B4-BE49-F238E27FC236}">
                <a16:creationId xmlns:a16="http://schemas.microsoft.com/office/drawing/2014/main" id="{72609C64-9C38-4671-4F97-8570462947FA}"/>
              </a:ext>
            </a:extLst>
          </p:cNvPr>
          <p:cNvSpPr>
            <a:spLocks noGrp="1"/>
          </p:cNvSpPr>
          <p:nvPr>
            <p:ph type="title"/>
          </p:nvPr>
        </p:nvSpPr>
        <p:spPr>
          <a:xfrm>
            <a:off x="1143000" y="-208547"/>
            <a:ext cx="9875520" cy="1356360"/>
          </a:xfrm>
        </p:spPr>
        <p:txBody>
          <a:bodyPr vert="horz" lIns="91440" tIns="45720" rIns="91440" bIns="45720" rtlCol="0" anchor="b">
            <a:normAutofit/>
          </a:bodyPr>
          <a:lstStyle/>
          <a:p>
            <a:pPr>
              <a:lnSpc>
                <a:spcPct val="85000"/>
              </a:lnSpc>
            </a:pPr>
            <a:r>
              <a:rPr lang="en-US" sz="2400" b="1" cap="all"/>
              <a:t>Resume-</a:t>
            </a:r>
            <a:r>
              <a:rPr lang="en-US" sz="2400" b="1" cap="all" err="1"/>
              <a:t>Penelitian</a:t>
            </a:r>
            <a:r>
              <a:rPr lang="en-US" sz="2400" b="1" cap="all"/>
              <a:t> </a:t>
            </a:r>
            <a:r>
              <a:rPr lang="en-US" sz="2400" b="1" cap="all" err="1"/>
              <a:t>Terdahulu-sistem</a:t>
            </a:r>
            <a:r>
              <a:rPr lang="en-US" sz="2400" b="1" cap="all"/>
              <a:t> </a:t>
            </a:r>
            <a:r>
              <a:rPr lang="en-US" sz="2400" b="1" cap="all" err="1"/>
              <a:t>informasi</a:t>
            </a:r>
            <a:r>
              <a:rPr lang="en-US" sz="2400" b="1" cap="all"/>
              <a:t> </a:t>
            </a:r>
            <a:r>
              <a:rPr lang="en-US" sz="2400" b="1" cap="all" err="1"/>
              <a:t>manajemen</a:t>
            </a:r>
            <a:r>
              <a:rPr lang="en-US" sz="2400" b="1" cap="all"/>
              <a:t> </a:t>
            </a:r>
            <a:r>
              <a:rPr lang="en-US" sz="2400" b="1" cap="all" err="1"/>
              <a:t>proyek</a:t>
            </a:r>
            <a:endParaRPr lang="en-US" sz="2400" b="1" cap="all"/>
          </a:p>
        </p:txBody>
      </p:sp>
    </p:spTree>
    <p:extLst>
      <p:ext uri="{BB962C8B-B14F-4D97-AF65-F5344CB8AC3E}">
        <p14:creationId xmlns:p14="http://schemas.microsoft.com/office/powerpoint/2010/main" val="317852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A32F81-FC83-BD8A-C667-CA92503F34FF}"/>
              </a:ext>
            </a:extLst>
          </p:cNvPr>
          <p:cNvSpPr>
            <a:spLocks noGrp="1"/>
          </p:cNvSpPr>
          <p:nvPr>
            <p:ph type="sldNum" sz="quarter" idx="12"/>
          </p:nvPr>
        </p:nvSpPr>
        <p:spPr/>
        <p:txBody>
          <a:bodyPr/>
          <a:lstStyle/>
          <a:p>
            <a:fld id="{16BDE863-94E8-4228-BC4C-083ADA1A746D}" type="slidenum">
              <a:rPr lang="en-US" smtClean="0"/>
              <a:t>16</a:t>
            </a:fld>
            <a:endParaRPr lang="en-US"/>
          </a:p>
        </p:txBody>
      </p:sp>
      <p:sp>
        <p:nvSpPr>
          <p:cNvPr id="5" name="Title 1">
            <a:extLst>
              <a:ext uri="{FF2B5EF4-FFF2-40B4-BE49-F238E27FC236}">
                <a16:creationId xmlns:a16="http://schemas.microsoft.com/office/drawing/2014/main" id="{997AB82F-0968-1129-C240-25E05986722C}"/>
              </a:ext>
            </a:extLst>
          </p:cNvPr>
          <p:cNvSpPr>
            <a:spLocks noGrp="1"/>
          </p:cNvSpPr>
          <p:nvPr>
            <p:ph type="title"/>
          </p:nvPr>
        </p:nvSpPr>
        <p:spPr>
          <a:xfrm>
            <a:off x="656844" y="955929"/>
            <a:ext cx="10200453" cy="441960"/>
          </a:xfrm>
        </p:spPr>
        <p:txBody>
          <a:bodyPr vert="horz" lIns="91440" tIns="45720" rIns="91440" bIns="45720" rtlCol="0" anchor="b">
            <a:normAutofit fontScale="90000"/>
          </a:bodyPr>
          <a:lstStyle/>
          <a:p>
            <a:pPr>
              <a:lnSpc>
                <a:spcPct val="85000"/>
              </a:lnSpc>
            </a:pPr>
            <a:r>
              <a:rPr lang="en-US" sz="2400" b="1" cap="all" err="1"/>
              <a:t>Penelitian</a:t>
            </a:r>
            <a:r>
              <a:rPr lang="en-US" sz="2400" b="1" cap="all"/>
              <a:t> </a:t>
            </a:r>
            <a:r>
              <a:rPr lang="en-US" sz="2400" b="1" cap="all" err="1"/>
              <a:t>terdahulu-Pengambilan</a:t>
            </a:r>
            <a:r>
              <a:rPr lang="en-US" sz="2400" b="1" cap="all"/>
              <a:t> </a:t>
            </a:r>
            <a:r>
              <a:rPr lang="en-US" sz="2400" b="1" cap="all" err="1"/>
              <a:t>keputusan</a:t>
            </a:r>
            <a:r>
              <a:rPr lang="en-US" sz="2400" b="1" cap="all"/>
              <a:t> </a:t>
            </a:r>
            <a:r>
              <a:rPr lang="en-US" sz="2400" b="1" cap="all" err="1"/>
              <a:t>menggunakan</a:t>
            </a:r>
            <a:r>
              <a:rPr lang="en-US" sz="2400" b="1" cap="all"/>
              <a:t> </a:t>
            </a:r>
            <a:r>
              <a:rPr lang="en-US" sz="2400" b="1" cap="all" err="1"/>
              <a:t>alat</a:t>
            </a:r>
            <a:r>
              <a:rPr lang="en-US" sz="2400" b="1" cap="all"/>
              <a:t> </a:t>
            </a:r>
            <a:r>
              <a:rPr lang="en-US" sz="2400" b="1" cap="all" err="1"/>
              <a:t>bantu</a:t>
            </a:r>
            <a:r>
              <a:rPr lang="en-US" sz="2400" b="1" cap="all"/>
              <a:t> </a:t>
            </a:r>
            <a:r>
              <a:rPr lang="en-US" sz="2400" b="1" cap="all" err="1"/>
              <a:t>pengambilan</a:t>
            </a:r>
            <a:r>
              <a:rPr lang="en-US" sz="2400" b="1" cap="all"/>
              <a:t> </a:t>
            </a:r>
            <a:r>
              <a:rPr lang="en-US" sz="2400" b="1" cap="all" err="1"/>
              <a:t>keputusan</a:t>
            </a:r>
            <a:r>
              <a:rPr lang="en-US" sz="2400" b="1" cap="all"/>
              <a:t> pada </a:t>
            </a:r>
            <a:r>
              <a:rPr lang="en-US" sz="2400" b="1" cap="all" err="1"/>
              <a:t>bidang</a:t>
            </a:r>
            <a:r>
              <a:rPr lang="en-US" sz="2400" b="1" cap="all"/>
              <a:t> </a:t>
            </a:r>
            <a:r>
              <a:rPr lang="en-US" sz="2400" b="1" cap="all" err="1"/>
              <a:t>manajemen</a:t>
            </a:r>
            <a:r>
              <a:rPr lang="en-US" sz="2400" b="1" cap="all"/>
              <a:t> </a:t>
            </a:r>
            <a:r>
              <a:rPr lang="en-US" sz="2400" b="1" cap="all" err="1"/>
              <a:t>proyek</a:t>
            </a:r>
            <a:br>
              <a:rPr lang="en-US" sz="2400" b="1" cap="all"/>
            </a:br>
            <a:endParaRPr lang="en-US" sz="2400" b="1" cap="all"/>
          </a:p>
        </p:txBody>
      </p:sp>
      <p:graphicFrame>
        <p:nvGraphicFramePr>
          <p:cNvPr id="2" name="Table 1">
            <a:extLst>
              <a:ext uri="{FF2B5EF4-FFF2-40B4-BE49-F238E27FC236}">
                <a16:creationId xmlns:a16="http://schemas.microsoft.com/office/drawing/2014/main" id="{72711698-FFB8-1CF3-F0F9-A3FE64113E19}"/>
              </a:ext>
            </a:extLst>
          </p:cNvPr>
          <p:cNvGraphicFramePr>
            <a:graphicFrameLocks noGrp="1"/>
          </p:cNvGraphicFramePr>
          <p:nvPr>
            <p:extLst>
              <p:ext uri="{D42A27DB-BD31-4B8C-83A1-F6EECF244321}">
                <p14:modId xmlns:p14="http://schemas.microsoft.com/office/powerpoint/2010/main" val="3563070574"/>
              </p:ext>
            </p:extLst>
          </p:nvPr>
        </p:nvGraphicFramePr>
        <p:xfrm>
          <a:off x="770022" y="1176909"/>
          <a:ext cx="10588671" cy="4967506"/>
        </p:xfrm>
        <a:graphic>
          <a:graphicData uri="http://schemas.openxmlformats.org/drawingml/2006/table">
            <a:tbl>
              <a:tblPr firstRow="1" bandRow="1">
                <a:tableStyleId>{5C22544A-7EE6-4342-B048-85BDC9FD1C3A}</a:tableStyleId>
              </a:tblPr>
              <a:tblGrid>
                <a:gridCol w="3120730">
                  <a:extLst>
                    <a:ext uri="{9D8B030D-6E8A-4147-A177-3AD203B41FA5}">
                      <a16:colId xmlns:a16="http://schemas.microsoft.com/office/drawing/2014/main" val="1131356087"/>
                    </a:ext>
                  </a:extLst>
                </a:gridCol>
                <a:gridCol w="1041468">
                  <a:extLst>
                    <a:ext uri="{9D8B030D-6E8A-4147-A177-3AD203B41FA5}">
                      <a16:colId xmlns:a16="http://schemas.microsoft.com/office/drawing/2014/main" val="3276013751"/>
                    </a:ext>
                  </a:extLst>
                </a:gridCol>
                <a:gridCol w="3314322">
                  <a:extLst>
                    <a:ext uri="{9D8B030D-6E8A-4147-A177-3AD203B41FA5}">
                      <a16:colId xmlns:a16="http://schemas.microsoft.com/office/drawing/2014/main" val="386199349"/>
                    </a:ext>
                  </a:extLst>
                </a:gridCol>
                <a:gridCol w="3112151">
                  <a:extLst>
                    <a:ext uri="{9D8B030D-6E8A-4147-A177-3AD203B41FA5}">
                      <a16:colId xmlns:a16="http://schemas.microsoft.com/office/drawing/2014/main" val="4174330791"/>
                    </a:ext>
                  </a:extLst>
                </a:gridCol>
              </a:tblGrid>
              <a:tr h="149830">
                <a:tc>
                  <a:txBody>
                    <a:bodyPr/>
                    <a:lstStyle/>
                    <a:p>
                      <a:pPr algn="just">
                        <a:lnSpc>
                          <a:spcPct val="107000"/>
                        </a:lnSpc>
                        <a:spcAft>
                          <a:spcPts val="800"/>
                        </a:spcAft>
                      </a:pPr>
                      <a:r>
                        <a:rPr lang="en-US" sz="1100" err="1">
                          <a:effectLst/>
                        </a:rPr>
                        <a:t>Judul</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a:effectLst/>
                        </a:rPr>
                        <a:t>Tahun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a:effectLst/>
                        </a:rPr>
                        <a:t>Tujuan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a:effectLst/>
                        </a:rPr>
                        <a:t>Metode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extLst>
                  <a:ext uri="{0D108BD9-81ED-4DB2-BD59-A6C34878D82A}">
                    <a16:rowId xmlns:a16="http://schemas.microsoft.com/office/drawing/2014/main" val="2493824646"/>
                  </a:ext>
                </a:extLst>
              </a:tr>
              <a:tr h="1065919">
                <a:tc>
                  <a:txBody>
                    <a:bodyPr/>
                    <a:lstStyle/>
                    <a:p>
                      <a:pPr algn="just">
                        <a:lnSpc>
                          <a:spcPct val="107000"/>
                        </a:lnSpc>
                        <a:spcAft>
                          <a:spcPts val="800"/>
                        </a:spcAft>
                      </a:pPr>
                      <a:r>
                        <a:rPr lang="en-US" sz="1100" kern="1200">
                          <a:effectLst/>
                        </a:rPr>
                        <a:t>A Multi-Criteria Decision Analysis Technique for</a:t>
                      </a:r>
                      <a:br>
                        <a:rPr lang="en-US" sz="1100" kern="1200">
                          <a:effectLst/>
                        </a:rPr>
                      </a:br>
                      <a:r>
                        <a:rPr lang="en-US" sz="1100" kern="1200">
                          <a:effectLst/>
                        </a:rPr>
                        <a:t>Stochastic Task Criticality in Project Management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kern="1200">
                          <a:effectLst/>
                        </a:rPr>
                        <a:t>2017</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kern="1200">
                          <a:effectLst/>
                        </a:rPr>
                        <a:t>Melihat Implementasi pemilihan project yang masuk kedalam suatu organisasi dengan menggunakan metode TOPSIS, AHP. ANP (Floyd et al., 2017).</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kern="1200">
                          <a:effectLst/>
                        </a:rPr>
                        <a:t>Dilakukan survey kepada beberapa industri terkait bagaimana mereka memilih project yang masuk ke dalam suatu organisasi. Kemudian dilakukan studi lebih lanjut bagaimana implementasi TOPSIS, salah satu metode yang banyak digunakan dalam mengoptimalisasi proyek.</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extLst>
                  <a:ext uri="{0D108BD9-81ED-4DB2-BD59-A6C34878D82A}">
                    <a16:rowId xmlns:a16="http://schemas.microsoft.com/office/drawing/2014/main" val="2308263691"/>
                  </a:ext>
                </a:extLst>
              </a:tr>
              <a:tr h="695450">
                <a:tc>
                  <a:txBody>
                    <a:bodyPr/>
                    <a:lstStyle/>
                    <a:p>
                      <a:pPr algn="just">
                        <a:lnSpc>
                          <a:spcPct val="107000"/>
                        </a:lnSpc>
                        <a:spcAft>
                          <a:spcPts val="800"/>
                        </a:spcAft>
                      </a:pPr>
                      <a:r>
                        <a:rPr lang="en-US" sz="1100">
                          <a:effectLst/>
                        </a:rPr>
                        <a:t>A two-phase approach for solving the multi-skill resource constrained multi-Project Scheduling problem: a case study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a:effectLst/>
                        </a:rPr>
                        <a:t>2021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err="1">
                          <a:effectLst/>
                        </a:rPr>
                        <a:t>Mendapatkan</a:t>
                      </a:r>
                      <a:r>
                        <a:rPr lang="en-US" sz="1100">
                          <a:effectLst/>
                        </a:rPr>
                        <a:t> model </a:t>
                      </a:r>
                      <a:r>
                        <a:rPr lang="en-US" sz="1100" err="1">
                          <a:effectLst/>
                        </a:rPr>
                        <a:t>manajemen</a:t>
                      </a:r>
                      <a:r>
                        <a:rPr lang="en-US" sz="1100">
                          <a:effectLst/>
                        </a:rPr>
                        <a:t> task dan resource yang </a:t>
                      </a:r>
                      <a:r>
                        <a:rPr lang="en-US" sz="1100" err="1">
                          <a:effectLst/>
                        </a:rPr>
                        <a:t>dapat</a:t>
                      </a:r>
                      <a:r>
                        <a:rPr lang="en-US" sz="1100">
                          <a:effectLst/>
                        </a:rPr>
                        <a:t> </a:t>
                      </a:r>
                      <a:r>
                        <a:rPr lang="en-US" sz="1100" err="1">
                          <a:effectLst/>
                        </a:rPr>
                        <a:t>memilnimalisir</a:t>
                      </a:r>
                      <a:r>
                        <a:rPr lang="en-US" sz="1100">
                          <a:effectLst/>
                        </a:rPr>
                        <a:t> </a:t>
                      </a:r>
                      <a:r>
                        <a:rPr lang="en-US" sz="1100" err="1">
                          <a:effectLst/>
                        </a:rPr>
                        <a:t>waktu</a:t>
                      </a:r>
                      <a:r>
                        <a:rPr lang="en-US" sz="1100">
                          <a:effectLst/>
                        </a:rPr>
                        <a:t> </a:t>
                      </a:r>
                      <a:r>
                        <a:rPr lang="en-US" sz="1100" err="1">
                          <a:effectLst/>
                        </a:rPr>
                        <a:t>proyek</a:t>
                      </a:r>
                      <a:r>
                        <a:rPr lang="en-US" sz="1100">
                          <a:effectLst/>
                        </a:rPr>
                        <a:t> dan </a:t>
                      </a:r>
                      <a:r>
                        <a:rPr lang="en-US" sz="1100" err="1">
                          <a:effectLst/>
                        </a:rPr>
                        <a:t>biaya</a:t>
                      </a:r>
                      <a:r>
                        <a:rPr lang="en-US" sz="1100">
                          <a:effectLst/>
                        </a:rPr>
                        <a:t> </a:t>
                      </a:r>
                      <a:r>
                        <a:rPr lang="en-US" sz="1100" err="1">
                          <a:effectLst/>
                        </a:rPr>
                        <a:t>proyek</a:t>
                      </a:r>
                      <a:r>
                        <a:rPr lang="en-US" sz="1100">
                          <a:effectLst/>
                        </a:rPr>
                        <a:t> </a:t>
                      </a:r>
                      <a:r>
                        <a:rPr lang="en-US" sz="1100" err="1">
                          <a:effectLst/>
                        </a:rPr>
                        <a:t>dari</a:t>
                      </a:r>
                      <a:r>
                        <a:rPr lang="en-US" sz="1100">
                          <a:effectLst/>
                        </a:rPr>
                        <a:t> project yang </a:t>
                      </a:r>
                      <a:r>
                        <a:rPr lang="en-US" sz="1100" err="1">
                          <a:effectLst/>
                        </a:rPr>
                        <a:t>bersifat</a:t>
                      </a:r>
                      <a:r>
                        <a:rPr lang="en-US" sz="1100">
                          <a:effectLst/>
                        </a:rPr>
                        <a:t> MPMSRCSP (Hosseinian &amp; </a:t>
                      </a:r>
                      <a:r>
                        <a:rPr lang="en-US" sz="1100" err="1">
                          <a:effectLst/>
                        </a:rPr>
                        <a:t>Baradaran</a:t>
                      </a:r>
                      <a:r>
                        <a:rPr lang="en-US" sz="1100">
                          <a:effectLst/>
                        </a:rPr>
                        <a:t>, 2021).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a:effectLst/>
                        </a:rPr>
                        <a:t>Sintesis 2 Metode OR dan MCDM : OR (MOGR) digunakan untuk mencari solusi terbaik dari model permasalahan, MCDM (TOPSIS) digunakan untuk memeberikan urutan piliihan solusi terbaik dari OR.</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extLst>
                  <a:ext uri="{0D108BD9-81ED-4DB2-BD59-A6C34878D82A}">
                    <a16:rowId xmlns:a16="http://schemas.microsoft.com/office/drawing/2014/main" val="3482736906"/>
                  </a:ext>
                </a:extLst>
              </a:tr>
              <a:tr h="761334">
                <a:tc>
                  <a:txBody>
                    <a:bodyPr/>
                    <a:lstStyle/>
                    <a:p>
                      <a:pPr algn="just">
                        <a:lnSpc>
                          <a:spcPct val="107000"/>
                        </a:lnSpc>
                        <a:spcAft>
                          <a:spcPts val="800"/>
                        </a:spcAft>
                      </a:pPr>
                      <a:r>
                        <a:rPr lang="en-US" sz="1100">
                          <a:effectLst/>
                        </a:rPr>
                        <a:t>Automatic Workload Estimation for Software House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a:effectLst/>
                        </a:rPr>
                        <a:t>2020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a:effectLst/>
                        </a:rPr>
                        <a:t>Membuat sebuah sistem ML yang dapat membantu mengurangi waktu pengerjaan dengan mengurangi waktu pekerjaan dan alokasi pekerjaan pada seseorang (Yodnual et al., 2020).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a:effectLst/>
                        </a:rPr>
                        <a:t>Menggunakan metode naïve bayes untuk mengetahui tingkatan beban kerja yang akan dilakukan seseorang berdasarkan parameter (Yodnual et al., 2020):</a:t>
                      </a:r>
                    </a:p>
                    <a:p>
                      <a:pPr algn="just">
                        <a:lnSpc>
                          <a:spcPct val="107000"/>
                        </a:lnSpc>
                        <a:spcAft>
                          <a:spcPts val="800"/>
                        </a:spcAft>
                      </a:pPr>
                      <a:r>
                        <a:rPr lang="en-US" sz="1100">
                          <a:effectLst/>
                        </a:rPr>
                        <a:t>1. Prioritas</a:t>
                      </a:r>
                    </a:p>
                    <a:p>
                      <a:pPr algn="just">
                        <a:lnSpc>
                          <a:spcPct val="107000"/>
                        </a:lnSpc>
                        <a:spcAft>
                          <a:spcPts val="800"/>
                        </a:spcAft>
                      </a:pPr>
                      <a:r>
                        <a:rPr lang="en-US" sz="1100">
                          <a:effectLst/>
                        </a:rPr>
                        <a:t>2. Jenis tiket</a:t>
                      </a:r>
                    </a:p>
                    <a:p>
                      <a:pPr algn="just">
                        <a:lnSpc>
                          <a:spcPct val="107000"/>
                        </a:lnSpc>
                        <a:spcAft>
                          <a:spcPts val="800"/>
                        </a:spcAft>
                      </a:pPr>
                      <a:r>
                        <a:rPr lang="en-US" sz="1100">
                          <a:effectLst/>
                        </a:rPr>
                        <a:t>3. Jenis pekerjaan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extLst>
                  <a:ext uri="{0D108BD9-81ED-4DB2-BD59-A6C34878D82A}">
                    <a16:rowId xmlns:a16="http://schemas.microsoft.com/office/drawing/2014/main" val="3122327991"/>
                  </a:ext>
                </a:extLst>
              </a:tr>
              <a:tr h="629566">
                <a:tc>
                  <a:txBody>
                    <a:bodyPr/>
                    <a:lstStyle/>
                    <a:p>
                      <a:pPr algn="just">
                        <a:lnSpc>
                          <a:spcPct val="107000"/>
                        </a:lnSpc>
                        <a:spcAft>
                          <a:spcPts val="800"/>
                        </a:spcAft>
                      </a:pPr>
                      <a:r>
                        <a:rPr lang="en-US" sz="1100">
                          <a:effectLst/>
                        </a:rPr>
                        <a:t>A review of machine learning</a:t>
                      </a:r>
                    </a:p>
                    <a:p>
                      <a:pPr algn="just">
                        <a:lnSpc>
                          <a:spcPct val="107000"/>
                        </a:lnSpc>
                        <a:spcAft>
                          <a:spcPts val="800"/>
                        </a:spcAft>
                      </a:pPr>
                      <a:r>
                        <a:rPr lang="en-US" sz="1100">
                          <a:effectLst/>
                        </a:rPr>
                        <a:t>applications in human</a:t>
                      </a:r>
                    </a:p>
                    <a:p>
                      <a:pPr algn="just">
                        <a:lnSpc>
                          <a:spcPct val="107000"/>
                        </a:lnSpc>
                        <a:spcAft>
                          <a:spcPts val="800"/>
                        </a:spcAft>
                      </a:pPr>
                      <a:r>
                        <a:rPr lang="en-US" sz="1100">
                          <a:effectLst/>
                        </a:rPr>
                        <a:t>resource management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a:effectLst/>
                        </a:rPr>
                        <a:t>2022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a:effectLst/>
                        </a:rPr>
                        <a:t>Melihat bagaimana perusahaan mengadopsi ML dalam melakukan penyelesaian permasalahan manajemen sumber daya pada organisasi (Garg et al., 2022).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a:effectLst/>
                        </a:rPr>
                        <a:t>Melakukan studi literatur terhadap 105 jurnal terindeks scopus yang mengimplementasikan ML pada proses manajemen sumber daya.</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extLst>
                  <a:ext uri="{0D108BD9-81ED-4DB2-BD59-A6C34878D82A}">
                    <a16:rowId xmlns:a16="http://schemas.microsoft.com/office/drawing/2014/main" val="2595205423"/>
                  </a:ext>
                </a:extLst>
              </a:tr>
              <a:tr h="736500">
                <a:tc>
                  <a:txBody>
                    <a:bodyPr/>
                    <a:lstStyle/>
                    <a:p>
                      <a:pPr algn="just">
                        <a:lnSpc>
                          <a:spcPct val="107000"/>
                        </a:lnSpc>
                        <a:spcAft>
                          <a:spcPts val="800"/>
                        </a:spcAft>
                      </a:pPr>
                      <a:r>
                        <a:rPr lang="en-US" sz="1100">
                          <a:effectLst/>
                        </a:rPr>
                        <a:t>Research on the Classification of High Dimensional Imbalanced Data based on the Optimization of Random Forest Algorithm</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a:effectLst/>
                        </a:rPr>
                        <a:t>2018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a:effectLst/>
                        </a:rPr>
                        <a:t>Mengetahui performa ML random forest dalam melakukan klasifikasi untuk data yang memiliki banyak dimensi dan elemen (Xiaojuan, 2018).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tc>
                  <a:txBody>
                    <a:bodyPr/>
                    <a:lstStyle/>
                    <a:p>
                      <a:pPr algn="just">
                        <a:lnSpc>
                          <a:spcPct val="107000"/>
                        </a:lnSpc>
                        <a:spcAft>
                          <a:spcPts val="800"/>
                        </a:spcAft>
                      </a:pPr>
                      <a:r>
                        <a:rPr lang="en-US" sz="1100" err="1">
                          <a:effectLst/>
                        </a:rPr>
                        <a:t>Melakukan</a:t>
                      </a:r>
                      <a:r>
                        <a:rPr lang="en-US" sz="1100">
                          <a:effectLst/>
                        </a:rPr>
                        <a:t> </a:t>
                      </a:r>
                      <a:r>
                        <a:rPr lang="en-US" sz="1100" err="1">
                          <a:effectLst/>
                        </a:rPr>
                        <a:t>studi</a:t>
                      </a:r>
                      <a:r>
                        <a:rPr lang="en-US" sz="1100">
                          <a:effectLst/>
                        </a:rPr>
                        <a:t> </a:t>
                      </a:r>
                      <a:r>
                        <a:rPr lang="en-US" sz="1100" err="1">
                          <a:effectLst/>
                        </a:rPr>
                        <a:t>literatur</a:t>
                      </a:r>
                      <a:r>
                        <a:rPr lang="en-US" sz="1100">
                          <a:effectLst/>
                        </a:rPr>
                        <a:t> dan </a:t>
                      </a:r>
                      <a:r>
                        <a:rPr lang="en-US" sz="1100" err="1">
                          <a:effectLst/>
                        </a:rPr>
                        <a:t>studi</a:t>
                      </a:r>
                      <a:r>
                        <a:rPr lang="en-US" sz="1100">
                          <a:effectLst/>
                        </a:rPr>
                        <a:t> </a:t>
                      </a:r>
                      <a:r>
                        <a:rPr lang="en-US" sz="1100" err="1">
                          <a:effectLst/>
                        </a:rPr>
                        <a:t>evaluasi</a:t>
                      </a:r>
                      <a:r>
                        <a:rPr lang="en-US" sz="1100">
                          <a:effectLst/>
                        </a:rPr>
                        <a:t> </a:t>
                      </a:r>
                      <a:r>
                        <a:rPr lang="en-US" sz="1100" err="1">
                          <a:effectLst/>
                        </a:rPr>
                        <a:t>terhadap</a:t>
                      </a:r>
                      <a:r>
                        <a:rPr lang="en-US" sz="1100">
                          <a:effectLst/>
                        </a:rPr>
                        <a:t> </a:t>
                      </a:r>
                      <a:r>
                        <a:rPr lang="en-US" sz="1100" err="1">
                          <a:effectLst/>
                        </a:rPr>
                        <a:t>penggunaan</a:t>
                      </a:r>
                      <a:r>
                        <a:rPr lang="en-US" sz="1100">
                          <a:effectLst/>
                        </a:rPr>
                        <a:t> ML </a:t>
                      </a:r>
                      <a:r>
                        <a:rPr lang="en-US" sz="1100" err="1">
                          <a:effectLst/>
                        </a:rPr>
                        <a:t>khususnya</a:t>
                      </a:r>
                      <a:r>
                        <a:rPr lang="en-US" sz="1100">
                          <a:effectLst/>
                        </a:rPr>
                        <a:t> random forest.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27708" marR="27708" marT="0" marB="0"/>
                </a:tc>
                <a:extLst>
                  <a:ext uri="{0D108BD9-81ED-4DB2-BD59-A6C34878D82A}">
                    <a16:rowId xmlns:a16="http://schemas.microsoft.com/office/drawing/2014/main" val="154999133"/>
                  </a:ext>
                </a:extLst>
              </a:tr>
            </a:tbl>
          </a:graphicData>
        </a:graphic>
      </p:graphicFrame>
    </p:spTree>
    <p:extLst>
      <p:ext uri="{BB962C8B-B14F-4D97-AF65-F5344CB8AC3E}">
        <p14:creationId xmlns:p14="http://schemas.microsoft.com/office/powerpoint/2010/main" val="209786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C68BCB-5017-2C79-72A1-6F5E022D742E}"/>
              </a:ext>
            </a:extLst>
          </p:cNvPr>
          <p:cNvSpPr>
            <a:spLocks noGrp="1"/>
          </p:cNvSpPr>
          <p:nvPr>
            <p:ph idx="1"/>
          </p:nvPr>
        </p:nvSpPr>
        <p:spPr>
          <a:xfrm>
            <a:off x="1143000" y="1299411"/>
            <a:ext cx="9872871" cy="4796589"/>
          </a:xfrm>
        </p:spPr>
        <p:txBody>
          <a:bodyPr>
            <a:normAutofit/>
          </a:bodyPr>
          <a:lstStyle/>
          <a:p>
            <a:r>
              <a:rPr lang="en-US" b="1"/>
              <a:t>MCDM OR dan TOPSIS </a:t>
            </a:r>
            <a:r>
              <a:rPr lang="en-US" err="1"/>
              <a:t>merupakan</a:t>
            </a:r>
            <a:r>
              <a:rPr lang="en-US"/>
              <a:t> </a:t>
            </a:r>
            <a:r>
              <a:rPr lang="en-US" b="1"/>
              <a:t>tools yang </a:t>
            </a:r>
            <a:r>
              <a:rPr lang="en-US" b="1" err="1"/>
              <a:t>umum</a:t>
            </a:r>
            <a:r>
              <a:rPr lang="en-US" b="1"/>
              <a:t> </a:t>
            </a:r>
            <a:r>
              <a:rPr lang="en-US" err="1"/>
              <a:t>digunakan</a:t>
            </a:r>
            <a:r>
              <a:rPr lang="en-US"/>
              <a:t> </a:t>
            </a:r>
            <a:r>
              <a:rPr lang="en-US" err="1"/>
              <a:t>dalam</a:t>
            </a:r>
            <a:r>
              <a:rPr lang="en-US"/>
              <a:t> </a:t>
            </a:r>
            <a:r>
              <a:rPr lang="en-US" err="1"/>
              <a:t>melakukan</a:t>
            </a:r>
            <a:r>
              <a:rPr lang="en-US"/>
              <a:t> </a:t>
            </a:r>
            <a:r>
              <a:rPr lang="en-US" b="1" err="1"/>
              <a:t>pemilihan</a:t>
            </a:r>
            <a:r>
              <a:rPr lang="en-US" b="1"/>
              <a:t> </a:t>
            </a:r>
            <a:r>
              <a:rPr lang="en-US" b="1" err="1"/>
              <a:t>proyek</a:t>
            </a:r>
            <a:r>
              <a:rPr lang="en-US"/>
              <a:t>, </a:t>
            </a:r>
            <a:r>
              <a:rPr lang="en-US" err="1"/>
              <a:t>akan</a:t>
            </a:r>
            <a:r>
              <a:rPr lang="en-US"/>
              <a:t> </a:t>
            </a:r>
            <a:r>
              <a:rPr lang="en-US" err="1"/>
              <a:t>tetapi</a:t>
            </a:r>
            <a:r>
              <a:rPr lang="en-US"/>
              <a:t> </a:t>
            </a:r>
            <a:r>
              <a:rPr lang="en-US" b="1" err="1"/>
              <a:t>pilihan</a:t>
            </a:r>
            <a:r>
              <a:rPr lang="en-US" b="1"/>
              <a:t> </a:t>
            </a:r>
            <a:r>
              <a:rPr lang="en-US" b="1" err="1"/>
              <a:t>keputusan</a:t>
            </a:r>
            <a:r>
              <a:rPr lang="en-US" b="1"/>
              <a:t> yang </a:t>
            </a:r>
            <a:r>
              <a:rPr lang="en-US" b="1" err="1"/>
              <a:t>diberikan</a:t>
            </a:r>
            <a:r>
              <a:rPr lang="en-US" b="1"/>
              <a:t> </a:t>
            </a:r>
            <a:r>
              <a:rPr lang="en-US"/>
              <a:t>oleh TOPSIS </a:t>
            </a:r>
            <a:r>
              <a:rPr lang="en-US" err="1"/>
              <a:t>berbasis</a:t>
            </a:r>
            <a:r>
              <a:rPr lang="en-US"/>
              <a:t> pada </a:t>
            </a:r>
            <a:r>
              <a:rPr lang="en-US" b="1" err="1"/>
              <a:t>satu</a:t>
            </a:r>
            <a:r>
              <a:rPr lang="en-US" b="1"/>
              <a:t> kali proses </a:t>
            </a:r>
            <a:r>
              <a:rPr lang="en-US"/>
              <a:t>(Floyd et al., 2017).</a:t>
            </a:r>
          </a:p>
          <a:p>
            <a:r>
              <a:rPr lang="en-US"/>
              <a:t>Metode </a:t>
            </a:r>
            <a:r>
              <a:rPr lang="en-US" b="1"/>
              <a:t>Naïve Bayes, </a:t>
            </a:r>
            <a:r>
              <a:rPr lang="en-US" err="1"/>
              <a:t>mampu</a:t>
            </a:r>
            <a:r>
              <a:rPr lang="en-US"/>
              <a:t> untuk </a:t>
            </a:r>
            <a:r>
              <a:rPr lang="en-US" err="1"/>
              <a:t>memprediksi</a:t>
            </a:r>
            <a:r>
              <a:rPr lang="en-US"/>
              <a:t> </a:t>
            </a:r>
            <a:r>
              <a:rPr lang="en-US" err="1"/>
              <a:t>beban</a:t>
            </a:r>
            <a:r>
              <a:rPr lang="en-US"/>
              <a:t> </a:t>
            </a:r>
            <a:r>
              <a:rPr lang="en-US" err="1"/>
              <a:t>kerja</a:t>
            </a:r>
            <a:r>
              <a:rPr lang="en-US"/>
              <a:t> yang </a:t>
            </a:r>
            <a:r>
              <a:rPr lang="en-US" err="1"/>
              <a:t>akan</a:t>
            </a:r>
            <a:r>
              <a:rPr lang="en-US"/>
              <a:t> dilakukan dan </a:t>
            </a:r>
            <a:r>
              <a:rPr lang="en-US" err="1"/>
              <a:t>mampu</a:t>
            </a:r>
            <a:r>
              <a:rPr lang="en-US"/>
              <a:t> </a:t>
            </a:r>
            <a:r>
              <a:rPr lang="en-US" err="1"/>
              <a:t>mengurangi</a:t>
            </a:r>
            <a:r>
              <a:rPr lang="en-US"/>
              <a:t> </a:t>
            </a:r>
            <a:r>
              <a:rPr lang="en-US" err="1"/>
              <a:t>waktu</a:t>
            </a:r>
            <a:r>
              <a:rPr lang="en-US"/>
              <a:t> </a:t>
            </a:r>
            <a:r>
              <a:rPr lang="en-US" err="1"/>
              <a:t>ketika</a:t>
            </a:r>
            <a:r>
              <a:rPr lang="en-US"/>
              <a:t> proses </a:t>
            </a:r>
            <a:r>
              <a:rPr lang="en-US" err="1"/>
              <a:t>perencanaan</a:t>
            </a:r>
            <a:r>
              <a:rPr lang="en-US"/>
              <a:t> </a:t>
            </a:r>
            <a:r>
              <a:rPr lang="en-US" err="1"/>
              <a:t>beban</a:t>
            </a:r>
            <a:r>
              <a:rPr lang="en-US"/>
              <a:t> </a:t>
            </a:r>
            <a:r>
              <a:rPr lang="en-US" err="1"/>
              <a:t>kerja</a:t>
            </a:r>
            <a:r>
              <a:rPr lang="en-US"/>
              <a:t> (</a:t>
            </a:r>
            <a:r>
              <a:rPr lang="en-US" err="1"/>
              <a:t>Yodnual</a:t>
            </a:r>
            <a:r>
              <a:rPr lang="en-US"/>
              <a:t> et al., 2020). </a:t>
            </a:r>
          </a:p>
          <a:p>
            <a:r>
              <a:rPr lang="en-US" err="1"/>
              <a:t>Permasalahan</a:t>
            </a:r>
            <a:r>
              <a:rPr lang="en-US"/>
              <a:t> </a:t>
            </a:r>
            <a:r>
              <a:rPr lang="en-US" err="1"/>
              <a:t>manajemen</a:t>
            </a:r>
            <a:r>
              <a:rPr lang="en-US"/>
              <a:t> </a:t>
            </a:r>
            <a:r>
              <a:rPr lang="en-US" err="1"/>
              <a:t>performa</a:t>
            </a:r>
            <a:r>
              <a:rPr lang="en-US"/>
              <a:t> </a:t>
            </a:r>
            <a:r>
              <a:rPr lang="en-US" err="1"/>
              <a:t>sumber</a:t>
            </a:r>
            <a:r>
              <a:rPr lang="en-US"/>
              <a:t> </a:t>
            </a:r>
            <a:r>
              <a:rPr lang="en-US" err="1"/>
              <a:t>daya</a:t>
            </a:r>
            <a:r>
              <a:rPr lang="en-US"/>
              <a:t> dan </a:t>
            </a:r>
            <a:r>
              <a:rPr lang="en-US" err="1"/>
              <a:t>rekrutmen</a:t>
            </a:r>
            <a:r>
              <a:rPr lang="en-US"/>
              <a:t> sudah </a:t>
            </a:r>
            <a:r>
              <a:rPr lang="en-US" err="1"/>
              <a:t>coba</a:t>
            </a:r>
            <a:r>
              <a:rPr lang="en-US"/>
              <a:t> </a:t>
            </a:r>
            <a:r>
              <a:rPr lang="en-US" err="1"/>
              <a:t>disolusikan</a:t>
            </a:r>
            <a:r>
              <a:rPr lang="en-US"/>
              <a:t> </a:t>
            </a:r>
            <a:r>
              <a:rPr lang="en-US" err="1"/>
              <a:t>menggunakan</a:t>
            </a:r>
            <a:r>
              <a:rPr lang="en-US"/>
              <a:t> </a:t>
            </a:r>
            <a:r>
              <a:rPr lang="en-US" err="1"/>
              <a:t>metode</a:t>
            </a:r>
            <a:r>
              <a:rPr lang="en-US"/>
              <a:t> </a:t>
            </a:r>
            <a:r>
              <a:rPr lang="en-US" b="1"/>
              <a:t>decision tree </a:t>
            </a:r>
            <a:r>
              <a:rPr lang="en-US"/>
              <a:t>dan </a:t>
            </a:r>
            <a:r>
              <a:rPr lang="en-US" b="1"/>
              <a:t>natural language programming </a:t>
            </a:r>
            <a:r>
              <a:rPr lang="en-US"/>
              <a:t>(Garg et al., 2022)</a:t>
            </a:r>
            <a:r>
              <a:rPr lang="en-US" b="1"/>
              <a:t>. </a:t>
            </a:r>
            <a:endParaRPr lang="en-US"/>
          </a:p>
          <a:p>
            <a:r>
              <a:rPr lang="en-US" b="1"/>
              <a:t>Random forest </a:t>
            </a:r>
            <a:r>
              <a:rPr lang="en-US" err="1"/>
              <a:t>merupakan</a:t>
            </a:r>
            <a:r>
              <a:rPr lang="en-US"/>
              <a:t> </a:t>
            </a:r>
            <a:r>
              <a:rPr lang="en-US" err="1"/>
              <a:t>metode</a:t>
            </a:r>
            <a:r>
              <a:rPr lang="en-US"/>
              <a:t> ML yang </a:t>
            </a:r>
            <a:r>
              <a:rPr lang="en-US" err="1"/>
              <a:t>merupakan</a:t>
            </a:r>
            <a:r>
              <a:rPr lang="en-US"/>
              <a:t> </a:t>
            </a:r>
            <a:r>
              <a:rPr lang="en-US" err="1"/>
              <a:t>penyempurnaan</a:t>
            </a:r>
            <a:r>
              <a:rPr lang="en-US"/>
              <a:t> </a:t>
            </a:r>
            <a:r>
              <a:rPr lang="en-US" err="1"/>
              <a:t>dari</a:t>
            </a:r>
            <a:r>
              <a:rPr lang="en-US"/>
              <a:t> </a:t>
            </a:r>
            <a:r>
              <a:rPr lang="en-US" err="1"/>
              <a:t>metode</a:t>
            </a:r>
            <a:r>
              <a:rPr lang="en-US"/>
              <a:t> decision tree, di mana </a:t>
            </a:r>
            <a:r>
              <a:rPr lang="en-US" err="1"/>
              <a:t>permasalahan</a:t>
            </a:r>
            <a:r>
              <a:rPr lang="en-US"/>
              <a:t> overfitting </a:t>
            </a:r>
            <a:r>
              <a:rPr lang="en-US" err="1"/>
              <a:t>dapat</a:t>
            </a:r>
            <a:r>
              <a:rPr lang="en-US"/>
              <a:t> di </a:t>
            </a:r>
            <a:r>
              <a:rPr lang="en-US" err="1"/>
              <a:t>atasi</a:t>
            </a:r>
            <a:r>
              <a:rPr lang="en-US"/>
              <a:t> (</a:t>
            </a:r>
            <a:r>
              <a:rPr lang="en-US" err="1"/>
              <a:t>Xiaojuan</a:t>
            </a:r>
            <a:r>
              <a:rPr lang="en-US"/>
              <a:t>, 2018).</a:t>
            </a:r>
          </a:p>
          <a:p>
            <a:endParaRPr lang="en-US"/>
          </a:p>
          <a:p>
            <a:endParaRPr lang="en-US"/>
          </a:p>
          <a:p>
            <a:endParaRPr lang="en-US" i="1"/>
          </a:p>
        </p:txBody>
      </p:sp>
      <p:sp>
        <p:nvSpPr>
          <p:cNvPr id="4" name="Slide Number Placeholder 3">
            <a:extLst>
              <a:ext uri="{FF2B5EF4-FFF2-40B4-BE49-F238E27FC236}">
                <a16:creationId xmlns:a16="http://schemas.microsoft.com/office/drawing/2014/main" id="{E1EAF362-5ABC-F755-3146-5A96AE74DE65}"/>
              </a:ext>
            </a:extLst>
          </p:cNvPr>
          <p:cNvSpPr>
            <a:spLocks noGrp="1"/>
          </p:cNvSpPr>
          <p:nvPr>
            <p:ph type="sldNum" sz="quarter" idx="12"/>
          </p:nvPr>
        </p:nvSpPr>
        <p:spPr/>
        <p:txBody>
          <a:bodyPr/>
          <a:lstStyle/>
          <a:p>
            <a:fld id="{16BDE863-94E8-4228-BC4C-083ADA1A746D}" type="slidenum">
              <a:rPr lang="en-US" smtClean="0"/>
              <a:t>17</a:t>
            </a:fld>
            <a:endParaRPr lang="en-US"/>
          </a:p>
        </p:txBody>
      </p:sp>
      <p:sp>
        <p:nvSpPr>
          <p:cNvPr id="7" name="Title 1">
            <a:extLst>
              <a:ext uri="{FF2B5EF4-FFF2-40B4-BE49-F238E27FC236}">
                <a16:creationId xmlns:a16="http://schemas.microsoft.com/office/drawing/2014/main" id="{72609C64-9C38-4671-4F97-8570462947FA}"/>
              </a:ext>
            </a:extLst>
          </p:cNvPr>
          <p:cNvSpPr>
            <a:spLocks noGrp="1"/>
          </p:cNvSpPr>
          <p:nvPr>
            <p:ph type="title"/>
          </p:nvPr>
        </p:nvSpPr>
        <p:spPr>
          <a:xfrm>
            <a:off x="1143000" y="-208547"/>
            <a:ext cx="10487526" cy="1356360"/>
          </a:xfrm>
        </p:spPr>
        <p:txBody>
          <a:bodyPr vert="horz" lIns="91440" tIns="45720" rIns="91440" bIns="45720" rtlCol="0" anchor="b">
            <a:normAutofit/>
          </a:bodyPr>
          <a:lstStyle/>
          <a:p>
            <a:pPr>
              <a:lnSpc>
                <a:spcPct val="85000"/>
              </a:lnSpc>
            </a:pPr>
            <a:r>
              <a:rPr lang="en-US" sz="2400" b="1" cap="all"/>
              <a:t>Resume-</a:t>
            </a:r>
            <a:r>
              <a:rPr lang="en-US" sz="2400" b="1" cap="all" err="1"/>
              <a:t>Penelitian</a:t>
            </a:r>
            <a:r>
              <a:rPr lang="en-US" sz="2400" b="1" cap="all"/>
              <a:t> </a:t>
            </a:r>
            <a:r>
              <a:rPr lang="en-US" sz="2400" b="1" cap="all" err="1"/>
              <a:t>Terdahulu-Pengambilan</a:t>
            </a:r>
            <a:r>
              <a:rPr lang="en-US" sz="2400" b="1" cap="all"/>
              <a:t> </a:t>
            </a:r>
            <a:r>
              <a:rPr lang="en-US" sz="2400" b="1" cap="all" err="1"/>
              <a:t>keputusan</a:t>
            </a:r>
            <a:r>
              <a:rPr lang="en-US" sz="2400" b="1" cap="all"/>
              <a:t> dengan </a:t>
            </a:r>
            <a:r>
              <a:rPr lang="en-US" sz="2400" b="1" cap="all" err="1"/>
              <a:t>alat</a:t>
            </a:r>
            <a:r>
              <a:rPr lang="en-US" sz="2400" b="1" cap="all"/>
              <a:t> </a:t>
            </a:r>
            <a:r>
              <a:rPr lang="en-US" sz="2400" b="1" cap="all" err="1"/>
              <a:t>bantu</a:t>
            </a:r>
            <a:r>
              <a:rPr lang="en-US" sz="2400" b="1" cap="all"/>
              <a:t> </a:t>
            </a:r>
            <a:r>
              <a:rPr lang="en-US" sz="2400" b="1" cap="all" err="1"/>
              <a:t>pengambilan</a:t>
            </a:r>
            <a:r>
              <a:rPr lang="en-US" sz="2400" b="1" cap="all"/>
              <a:t> </a:t>
            </a:r>
            <a:r>
              <a:rPr lang="en-US" sz="2400" b="1" cap="all" err="1"/>
              <a:t>keputusan</a:t>
            </a:r>
            <a:r>
              <a:rPr lang="en-US" sz="2400" b="1" cap="all"/>
              <a:t> </a:t>
            </a:r>
            <a:r>
              <a:rPr lang="en-US" sz="2400" b="1" cap="all" err="1"/>
              <a:t>dalam</a:t>
            </a:r>
            <a:r>
              <a:rPr lang="en-US" sz="2400" b="1" cap="all"/>
              <a:t> </a:t>
            </a:r>
            <a:r>
              <a:rPr lang="en-US" sz="2400" b="1" cap="all" err="1"/>
              <a:t>bidang</a:t>
            </a:r>
            <a:r>
              <a:rPr lang="en-US" sz="2400" b="1" cap="all"/>
              <a:t> pm</a:t>
            </a:r>
          </a:p>
        </p:txBody>
      </p:sp>
    </p:spTree>
    <p:extLst>
      <p:ext uri="{BB962C8B-B14F-4D97-AF65-F5344CB8AC3E}">
        <p14:creationId xmlns:p14="http://schemas.microsoft.com/office/powerpoint/2010/main" val="3744462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8416-1C62-630E-0F08-DA72459EA26A}"/>
              </a:ext>
            </a:extLst>
          </p:cNvPr>
          <p:cNvSpPr>
            <a:spLocks noGrp="1"/>
          </p:cNvSpPr>
          <p:nvPr>
            <p:ph type="title"/>
          </p:nvPr>
        </p:nvSpPr>
        <p:spPr/>
        <p:txBody>
          <a:bodyPr/>
          <a:lstStyle/>
          <a:p>
            <a:r>
              <a:rPr lang="en-US" err="1"/>
              <a:t>Celah</a:t>
            </a:r>
            <a:r>
              <a:rPr lang="en-US"/>
              <a:t> </a:t>
            </a:r>
            <a:r>
              <a:rPr lang="en-US" err="1"/>
              <a:t>Penelitian</a:t>
            </a:r>
            <a:endParaRPr lang="en-US"/>
          </a:p>
        </p:txBody>
      </p:sp>
      <p:sp>
        <p:nvSpPr>
          <p:cNvPr id="3" name="Content Placeholder 2">
            <a:extLst>
              <a:ext uri="{FF2B5EF4-FFF2-40B4-BE49-F238E27FC236}">
                <a16:creationId xmlns:a16="http://schemas.microsoft.com/office/drawing/2014/main" id="{BE0B2242-757C-43D5-4592-526DE38C0919}"/>
              </a:ext>
            </a:extLst>
          </p:cNvPr>
          <p:cNvSpPr>
            <a:spLocks noGrp="1"/>
          </p:cNvSpPr>
          <p:nvPr>
            <p:ph idx="1"/>
          </p:nvPr>
        </p:nvSpPr>
        <p:spPr/>
        <p:txBody>
          <a:bodyPr vert="horz" lIns="91440" tIns="45720" rIns="91440" bIns="45720" rtlCol="0" anchor="t">
            <a:normAutofit/>
          </a:bodyPr>
          <a:lstStyle/>
          <a:p>
            <a:pPr marL="45720" indent="0">
              <a:buNone/>
            </a:pPr>
            <a:r>
              <a:rPr lang="en-US" b="1" dirty="0"/>
              <a:t>“</a:t>
            </a:r>
            <a:r>
              <a:rPr lang="en-US" b="1" dirty="0" err="1"/>
              <a:t>terbuka</a:t>
            </a:r>
            <a:r>
              <a:rPr lang="en-US" b="1" dirty="0"/>
              <a:t> </a:t>
            </a:r>
            <a:r>
              <a:rPr lang="en-US" b="1"/>
              <a:t>peluang </a:t>
            </a:r>
            <a:r>
              <a:rPr lang="en-US" dirty="0" err="1"/>
              <a:t>penelitian</a:t>
            </a:r>
            <a:r>
              <a:rPr lang="en-US" dirty="0"/>
              <a:t> terkait dengan </a:t>
            </a:r>
            <a:r>
              <a:rPr lang="en-US" b="1" dirty="0" err="1"/>
              <a:t>optimasi</a:t>
            </a:r>
            <a:r>
              <a:rPr lang="en-US" b="1" dirty="0"/>
              <a:t> </a:t>
            </a:r>
            <a:r>
              <a:rPr lang="en-US" b="1" dirty="0" err="1"/>
              <a:t>alokasi</a:t>
            </a:r>
            <a:r>
              <a:rPr lang="en-US" b="1" dirty="0"/>
              <a:t> </a:t>
            </a:r>
            <a:r>
              <a:rPr lang="en-US" b="1" dirty="0" err="1"/>
              <a:t>pekerjaan</a:t>
            </a:r>
            <a:r>
              <a:rPr lang="en-US" b="1" dirty="0"/>
              <a:t> </a:t>
            </a:r>
            <a:r>
              <a:rPr lang="en-US" dirty="0"/>
              <a:t>dan </a:t>
            </a:r>
            <a:r>
              <a:rPr lang="en-US" b="1" dirty="0" err="1"/>
              <a:t>sumber</a:t>
            </a:r>
            <a:r>
              <a:rPr lang="en-US" b="1" dirty="0"/>
              <a:t> </a:t>
            </a:r>
            <a:r>
              <a:rPr lang="en-US" b="1" dirty="0" err="1"/>
              <a:t>daya</a:t>
            </a:r>
            <a:r>
              <a:rPr lang="en-US" b="1" dirty="0"/>
              <a:t> </a:t>
            </a:r>
            <a:r>
              <a:rPr lang="en-US" dirty="0"/>
              <a:t>dengan </a:t>
            </a:r>
            <a:r>
              <a:rPr lang="en-US" b="1" dirty="0" err="1"/>
              <a:t>mengembangkan</a:t>
            </a:r>
            <a:r>
              <a:rPr lang="en-US" b="1" dirty="0"/>
              <a:t> SIMP </a:t>
            </a:r>
            <a:r>
              <a:rPr lang="en-US" dirty="0"/>
              <a:t>yang </a:t>
            </a:r>
            <a:r>
              <a:rPr lang="en-US" dirty="0" err="1"/>
              <a:t>diintegrasikan</a:t>
            </a:r>
            <a:r>
              <a:rPr lang="en-US" dirty="0"/>
              <a:t> dengan </a:t>
            </a:r>
            <a:r>
              <a:rPr lang="en-US" b="1" dirty="0"/>
              <a:t>Random Forest </a:t>
            </a:r>
            <a:r>
              <a:rPr lang="en-US" dirty="0"/>
              <a:t>untuk </a:t>
            </a:r>
            <a:r>
              <a:rPr lang="en-US" dirty="0" err="1"/>
              <a:t>menyelesaikan</a:t>
            </a:r>
            <a:r>
              <a:rPr lang="en-US" dirty="0"/>
              <a:t> </a:t>
            </a:r>
            <a:r>
              <a:rPr lang="en-US" dirty="0" err="1"/>
              <a:t>permasalahan</a:t>
            </a:r>
            <a:r>
              <a:rPr lang="en-US" dirty="0"/>
              <a:t> RCMPSP pada </a:t>
            </a:r>
            <a:r>
              <a:rPr lang="en-US" dirty="0" err="1"/>
              <a:t>proyek</a:t>
            </a:r>
            <a:r>
              <a:rPr lang="en-US" dirty="0"/>
              <a:t>.”</a:t>
            </a:r>
          </a:p>
        </p:txBody>
      </p:sp>
      <p:sp>
        <p:nvSpPr>
          <p:cNvPr id="4" name="Slide Number Placeholder 3">
            <a:extLst>
              <a:ext uri="{FF2B5EF4-FFF2-40B4-BE49-F238E27FC236}">
                <a16:creationId xmlns:a16="http://schemas.microsoft.com/office/drawing/2014/main" id="{E3C75A8D-BB77-8E6A-91C1-9A56C8BA6DAD}"/>
              </a:ext>
            </a:extLst>
          </p:cNvPr>
          <p:cNvSpPr>
            <a:spLocks noGrp="1"/>
          </p:cNvSpPr>
          <p:nvPr>
            <p:ph type="sldNum" sz="quarter" idx="12"/>
          </p:nvPr>
        </p:nvSpPr>
        <p:spPr/>
        <p:txBody>
          <a:bodyPr/>
          <a:lstStyle/>
          <a:p>
            <a:fld id="{16BDE863-94E8-4228-BC4C-083ADA1A746D}" type="slidenum">
              <a:rPr lang="en-US" smtClean="0"/>
              <a:t>18</a:t>
            </a:fld>
            <a:endParaRPr lang="en-US"/>
          </a:p>
        </p:txBody>
      </p:sp>
    </p:spTree>
    <p:extLst>
      <p:ext uri="{BB962C8B-B14F-4D97-AF65-F5344CB8AC3E}">
        <p14:creationId xmlns:p14="http://schemas.microsoft.com/office/powerpoint/2010/main" val="2731260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AC6B-43D7-28E8-10A7-447BC41EDB0C}"/>
              </a:ext>
            </a:extLst>
          </p:cNvPr>
          <p:cNvSpPr>
            <a:spLocks noGrp="1"/>
          </p:cNvSpPr>
          <p:nvPr>
            <p:ph type="title"/>
          </p:nvPr>
        </p:nvSpPr>
        <p:spPr/>
        <p:txBody>
          <a:bodyPr/>
          <a:lstStyle/>
          <a:p>
            <a:r>
              <a:rPr lang="en-US" err="1"/>
              <a:t>Kebaruan</a:t>
            </a:r>
            <a:r>
              <a:rPr lang="en-US"/>
              <a:t> </a:t>
            </a:r>
            <a:r>
              <a:rPr lang="en-US" err="1"/>
              <a:t>Penelitian</a:t>
            </a:r>
            <a:endParaRPr lang="en-ID"/>
          </a:p>
        </p:txBody>
      </p:sp>
      <p:sp>
        <p:nvSpPr>
          <p:cNvPr id="3" name="Content Placeholder 2">
            <a:extLst>
              <a:ext uri="{FF2B5EF4-FFF2-40B4-BE49-F238E27FC236}">
                <a16:creationId xmlns:a16="http://schemas.microsoft.com/office/drawing/2014/main" id="{DA3C15FE-16A3-F8B2-5C9B-978BFB6290E1}"/>
              </a:ext>
            </a:extLst>
          </p:cNvPr>
          <p:cNvSpPr>
            <a:spLocks noGrp="1"/>
          </p:cNvSpPr>
          <p:nvPr>
            <p:ph idx="1"/>
          </p:nvPr>
        </p:nvSpPr>
        <p:spPr/>
        <p:txBody>
          <a:bodyPr/>
          <a:lstStyle/>
          <a:p>
            <a:pPr marL="45720" indent="0">
              <a:buNone/>
            </a:pPr>
            <a:r>
              <a:rPr lang="en-US" err="1"/>
              <a:t>Kebaruan</a:t>
            </a:r>
            <a:r>
              <a:rPr lang="en-US"/>
              <a:t> </a:t>
            </a:r>
            <a:r>
              <a:rPr lang="en-US" err="1"/>
              <a:t>dari</a:t>
            </a:r>
            <a:r>
              <a:rPr lang="en-US"/>
              <a:t> </a:t>
            </a:r>
            <a:r>
              <a:rPr lang="en-US" err="1"/>
              <a:t>Penelitian</a:t>
            </a:r>
            <a:r>
              <a:rPr lang="en-US"/>
              <a:t> yang </a:t>
            </a:r>
            <a:r>
              <a:rPr lang="en-US" err="1"/>
              <a:t>akan</a:t>
            </a:r>
            <a:r>
              <a:rPr lang="en-US"/>
              <a:t> </a:t>
            </a:r>
            <a:r>
              <a:rPr lang="en-US" err="1"/>
              <a:t>dilakukan</a:t>
            </a:r>
            <a:r>
              <a:rPr lang="en-US"/>
              <a:t> </a:t>
            </a:r>
            <a:r>
              <a:rPr lang="en-US" err="1"/>
              <a:t>adalah</a:t>
            </a:r>
            <a:r>
              <a:rPr lang="en-US"/>
              <a:t> </a:t>
            </a:r>
          </a:p>
          <a:p>
            <a:pPr marL="45720" indent="0">
              <a:buNone/>
            </a:pPr>
            <a:r>
              <a:rPr lang="en-US"/>
              <a:t>“</a:t>
            </a:r>
            <a:r>
              <a:rPr lang="en-US" err="1"/>
              <a:t>Melakukan</a:t>
            </a:r>
            <a:r>
              <a:rPr lang="en-US"/>
              <a:t> </a:t>
            </a:r>
            <a:r>
              <a:rPr lang="en-US" b="1" err="1"/>
              <a:t>optimasi</a:t>
            </a:r>
            <a:r>
              <a:rPr lang="en-US" b="1"/>
              <a:t> </a:t>
            </a:r>
            <a:r>
              <a:rPr lang="en-US" b="1" err="1"/>
              <a:t>alokasi</a:t>
            </a:r>
            <a:r>
              <a:rPr lang="en-US" b="1"/>
              <a:t> </a:t>
            </a:r>
            <a:r>
              <a:rPr lang="en-US" b="1" err="1"/>
              <a:t>pekerjaan</a:t>
            </a:r>
            <a:r>
              <a:rPr lang="en-US" b="1"/>
              <a:t> </a:t>
            </a:r>
            <a:r>
              <a:rPr lang="en-US"/>
              <a:t>dan </a:t>
            </a:r>
            <a:r>
              <a:rPr lang="en-US" b="1" err="1"/>
              <a:t>sumber</a:t>
            </a:r>
            <a:r>
              <a:rPr lang="en-US" b="1"/>
              <a:t> </a:t>
            </a:r>
            <a:r>
              <a:rPr lang="en-US" b="1" err="1"/>
              <a:t>daya</a:t>
            </a:r>
            <a:r>
              <a:rPr lang="en-US" b="1"/>
              <a:t> </a:t>
            </a:r>
            <a:r>
              <a:rPr lang="en-US"/>
              <a:t>dengan </a:t>
            </a:r>
            <a:r>
              <a:rPr lang="en-US" err="1"/>
              <a:t>mengembangkan</a:t>
            </a:r>
            <a:r>
              <a:rPr lang="en-US"/>
              <a:t> </a:t>
            </a:r>
            <a:r>
              <a:rPr lang="en-US" b="1"/>
              <a:t>SIMP </a:t>
            </a:r>
            <a:r>
              <a:rPr lang="en-US"/>
              <a:t>yang </a:t>
            </a:r>
            <a:r>
              <a:rPr lang="en-US" err="1"/>
              <a:t>diintegrasikan</a:t>
            </a:r>
            <a:r>
              <a:rPr lang="en-US"/>
              <a:t> dengan </a:t>
            </a:r>
            <a:r>
              <a:rPr lang="en-US" b="1"/>
              <a:t>random forest</a:t>
            </a:r>
            <a:r>
              <a:rPr lang="en-US"/>
              <a:t> untuk </a:t>
            </a:r>
            <a:r>
              <a:rPr lang="en-US" err="1"/>
              <a:t>menyelesaikan</a:t>
            </a:r>
            <a:r>
              <a:rPr lang="en-US"/>
              <a:t> </a:t>
            </a:r>
            <a:r>
              <a:rPr lang="en-US" err="1"/>
              <a:t>permasalahan</a:t>
            </a:r>
            <a:r>
              <a:rPr lang="en-US"/>
              <a:t> RCMPSP pada </a:t>
            </a:r>
            <a:r>
              <a:rPr lang="en-US" err="1"/>
              <a:t>proyek</a:t>
            </a:r>
            <a:r>
              <a:rPr lang="en-US" b="1"/>
              <a:t>”</a:t>
            </a:r>
            <a:endParaRPr lang="en-US"/>
          </a:p>
        </p:txBody>
      </p:sp>
      <p:sp>
        <p:nvSpPr>
          <p:cNvPr id="4" name="Slide Number Placeholder 3">
            <a:extLst>
              <a:ext uri="{FF2B5EF4-FFF2-40B4-BE49-F238E27FC236}">
                <a16:creationId xmlns:a16="http://schemas.microsoft.com/office/drawing/2014/main" id="{58CF74CB-91BE-CC4E-B425-19CC396A9EE2}"/>
              </a:ext>
            </a:extLst>
          </p:cNvPr>
          <p:cNvSpPr>
            <a:spLocks noGrp="1"/>
          </p:cNvSpPr>
          <p:nvPr>
            <p:ph type="sldNum" sz="quarter" idx="12"/>
          </p:nvPr>
        </p:nvSpPr>
        <p:spPr/>
        <p:txBody>
          <a:bodyPr/>
          <a:lstStyle/>
          <a:p>
            <a:fld id="{16BDE863-94E8-4228-BC4C-083ADA1A746D}" type="slidenum">
              <a:rPr lang="en-US" smtClean="0"/>
              <a:t>19</a:t>
            </a:fld>
            <a:endParaRPr lang="en-US"/>
          </a:p>
        </p:txBody>
      </p:sp>
    </p:spTree>
    <p:extLst>
      <p:ext uri="{BB962C8B-B14F-4D97-AF65-F5344CB8AC3E}">
        <p14:creationId xmlns:p14="http://schemas.microsoft.com/office/powerpoint/2010/main" val="292387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BDFB-4592-D150-E5F7-8EFDFF2B21BB}"/>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1F11DF65-2AEA-9004-2002-4264B6D840E4}"/>
              </a:ext>
            </a:extLst>
          </p:cNvPr>
          <p:cNvSpPr>
            <a:spLocks noGrp="1"/>
          </p:cNvSpPr>
          <p:nvPr>
            <p:ph idx="1"/>
          </p:nvPr>
        </p:nvSpPr>
        <p:spPr/>
        <p:txBody>
          <a:bodyPr vert="horz" lIns="91440" tIns="45720" rIns="91440" bIns="45720" rtlCol="0" anchor="t">
            <a:normAutofit fontScale="77500" lnSpcReduction="20000"/>
          </a:bodyPr>
          <a:lstStyle/>
          <a:p>
            <a:r>
              <a:rPr lang="en-US"/>
              <a:t>Latar </a:t>
            </a:r>
            <a:r>
              <a:rPr lang="en-US" err="1"/>
              <a:t>Belakang</a:t>
            </a:r>
            <a:endParaRPr lang="en-US"/>
          </a:p>
          <a:p>
            <a:r>
              <a:rPr lang="en-US" err="1"/>
              <a:t>Perumusan</a:t>
            </a:r>
            <a:r>
              <a:rPr lang="en-US"/>
              <a:t> </a:t>
            </a:r>
            <a:r>
              <a:rPr lang="en-US" err="1"/>
              <a:t>Masalah</a:t>
            </a:r>
            <a:endParaRPr lang="en-US"/>
          </a:p>
          <a:p>
            <a:r>
              <a:rPr lang="en-US" err="1"/>
              <a:t>Penelitian</a:t>
            </a:r>
            <a:r>
              <a:rPr lang="en-US"/>
              <a:t> </a:t>
            </a:r>
            <a:r>
              <a:rPr lang="en-US" err="1"/>
              <a:t>Terdahulu</a:t>
            </a:r>
            <a:endParaRPr lang="en-US"/>
          </a:p>
          <a:p>
            <a:r>
              <a:rPr lang="en-US" err="1"/>
              <a:t>Celah</a:t>
            </a:r>
            <a:r>
              <a:rPr lang="en-US"/>
              <a:t> dan </a:t>
            </a:r>
            <a:r>
              <a:rPr lang="en-US" err="1"/>
              <a:t>Kebaruan</a:t>
            </a:r>
            <a:r>
              <a:rPr lang="en-US"/>
              <a:t> </a:t>
            </a:r>
            <a:r>
              <a:rPr lang="en-US" err="1"/>
              <a:t>Penelitian</a:t>
            </a:r>
          </a:p>
          <a:p>
            <a:r>
              <a:rPr lang="en-US"/>
              <a:t>Tujuan </a:t>
            </a:r>
            <a:r>
              <a:rPr lang="en-US" err="1"/>
              <a:t>Penelitian</a:t>
            </a:r>
            <a:r>
              <a:rPr lang="en-US"/>
              <a:t> </a:t>
            </a:r>
          </a:p>
          <a:p>
            <a:r>
              <a:rPr lang="en-US"/>
              <a:t>Manfaat </a:t>
            </a:r>
            <a:r>
              <a:rPr lang="en-US" err="1"/>
              <a:t>Penelitian</a:t>
            </a:r>
            <a:r>
              <a:rPr lang="en-US"/>
              <a:t> </a:t>
            </a:r>
          </a:p>
          <a:p>
            <a:r>
              <a:rPr lang="en-US"/>
              <a:t>Batasan </a:t>
            </a:r>
            <a:r>
              <a:rPr lang="en-US" err="1"/>
              <a:t>Penelitian</a:t>
            </a:r>
            <a:endParaRPr lang="en-US"/>
          </a:p>
          <a:p>
            <a:r>
              <a:rPr lang="en-US" err="1"/>
              <a:t>Ringkasan</a:t>
            </a:r>
            <a:r>
              <a:rPr lang="en-US"/>
              <a:t> </a:t>
            </a:r>
            <a:r>
              <a:rPr lang="en-US" err="1"/>
              <a:t>Metodologi</a:t>
            </a:r>
            <a:r>
              <a:rPr lang="en-US"/>
              <a:t> </a:t>
            </a:r>
            <a:r>
              <a:rPr lang="en-US" err="1"/>
              <a:t>Penelitian</a:t>
            </a:r>
            <a:endParaRPr lang="en-US"/>
          </a:p>
          <a:p>
            <a:r>
              <a:rPr lang="en-US"/>
              <a:t>Metode </a:t>
            </a:r>
            <a:r>
              <a:rPr lang="en-US" err="1"/>
              <a:t>Penelitian</a:t>
            </a:r>
          </a:p>
          <a:p>
            <a:r>
              <a:rPr lang="en-US" err="1"/>
              <a:t>Rencana</a:t>
            </a:r>
            <a:r>
              <a:rPr lang="en-US"/>
              <a:t> </a:t>
            </a:r>
            <a:r>
              <a:rPr lang="en-US" err="1"/>
              <a:t>Penelitian</a:t>
            </a:r>
            <a:endParaRPr lang="en-US"/>
          </a:p>
          <a:p>
            <a:r>
              <a:rPr lang="en-US" err="1"/>
              <a:t>Referensi</a:t>
            </a:r>
            <a:endParaRPr lang="en-US"/>
          </a:p>
        </p:txBody>
      </p:sp>
      <p:sp>
        <p:nvSpPr>
          <p:cNvPr id="4" name="Slide Number Placeholder 3">
            <a:extLst>
              <a:ext uri="{FF2B5EF4-FFF2-40B4-BE49-F238E27FC236}">
                <a16:creationId xmlns:a16="http://schemas.microsoft.com/office/drawing/2014/main" id="{63E4F366-568F-9274-09B6-36B010F21520}"/>
              </a:ext>
            </a:extLst>
          </p:cNvPr>
          <p:cNvSpPr>
            <a:spLocks noGrp="1"/>
          </p:cNvSpPr>
          <p:nvPr>
            <p:ph type="sldNum" sz="quarter" idx="12"/>
          </p:nvPr>
        </p:nvSpPr>
        <p:spPr/>
        <p:txBody>
          <a:bodyPr/>
          <a:lstStyle/>
          <a:p>
            <a:fld id="{16BDE863-94E8-4228-BC4C-083ADA1A746D}" type="slidenum">
              <a:rPr lang="en-US" smtClean="0"/>
              <a:t>2</a:t>
            </a:fld>
            <a:endParaRPr lang="en-US"/>
          </a:p>
        </p:txBody>
      </p:sp>
    </p:spTree>
    <p:extLst>
      <p:ext uri="{BB962C8B-B14F-4D97-AF65-F5344CB8AC3E}">
        <p14:creationId xmlns:p14="http://schemas.microsoft.com/office/powerpoint/2010/main" val="823797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7EB1-CA9E-1ABF-5828-8EFB4AEDA425}"/>
              </a:ext>
            </a:extLst>
          </p:cNvPr>
          <p:cNvSpPr>
            <a:spLocks noGrp="1"/>
          </p:cNvSpPr>
          <p:nvPr>
            <p:ph type="title"/>
          </p:nvPr>
        </p:nvSpPr>
        <p:spPr/>
        <p:txBody>
          <a:bodyPr/>
          <a:lstStyle/>
          <a:p>
            <a:r>
              <a:rPr lang="en-US" err="1"/>
              <a:t>Tujuan</a:t>
            </a:r>
            <a:r>
              <a:rPr lang="en-US"/>
              <a:t> </a:t>
            </a:r>
            <a:r>
              <a:rPr lang="en-US" err="1"/>
              <a:t>Penelitian</a:t>
            </a:r>
            <a:endParaRPr lang="en-US"/>
          </a:p>
        </p:txBody>
      </p:sp>
      <p:sp>
        <p:nvSpPr>
          <p:cNvPr id="3" name="Content Placeholder 2">
            <a:extLst>
              <a:ext uri="{FF2B5EF4-FFF2-40B4-BE49-F238E27FC236}">
                <a16:creationId xmlns:a16="http://schemas.microsoft.com/office/drawing/2014/main" id="{D9C4A435-587B-4CD8-DA96-097DD0071AEE}"/>
              </a:ext>
            </a:extLst>
          </p:cNvPr>
          <p:cNvSpPr>
            <a:spLocks noGrp="1"/>
          </p:cNvSpPr>
          <p:nvPr>
            <p:ph idx="1"/>
          </p:nvPr>
        </p:nvSpPr>
        <p:spPr/>
        <p:txBody>
          <a:bodyPr/>
          <a:lstStyle/>
          <a:p>
            <a:pPr marL="45720" indent="0">
              <a:buNone/>
            </a:pPr>
            <a:r>
              <a:rPr lang="en-US" err="1"/>
              <a:t>Tujuan</a:t>
            </a:r>
            <a:r>
              <a:rPr lang="en-US"/>
              <a:t> </a:t>
            </a:r>
            <a:r>
              <a:rPr lang="en-US" err="1"/>
              <a:t>dari</a:t>
            </a:r>
            <a:r>
              <a:rPr lang="en-US"/>
              <a:t> </a:t>
            </a:r>
            <a:r>
              <a:rPr lang="en-US" err="1"/>
              <a:t>penelitian</a:t>
            </a:r>
            <a:r>
              <a:rPr lang="en-US"/>
              <a:t> </a:t>
            </a:r>
            <a:r>
              <a:rPr lang="en-US" err="1"/>
              <a:t>ini</a:t>
            </a:r>
            <a:r>
              <a:rPr lang="en-US"/>
              <a:t> </a:t>
            </a:r>
            <a:r>
              <a:rPr lang="en-US" err="1"/>
              <a:t>adalah</a:t>
            </a:r>
            <a:r>
              <a:rPr lang="en-US"/>
              <a:t>:</a:t>
            </a:r>
          </a:p>
          <a:p>
            <a:pPr marL="45720" indent="0">
              <a:buNone/>
            </a:pPr>
            <a:r>
              <a:rPr lang="en-US"/>
              <a:t>“</a:t>
            </a:r>
            <a:r>
              <a:rPr lang="en-US" err="1"/>
              <a:t>Mengoptimasi</a:t>
            </a:r>
            <a:r>
              <a:rPr lang="en-US"/>
              <a:t> </a:t>
            </a:r>
            <a:r>
              <a:rPr lang="en-US" err="1"/>
              <a:t>alokasi</a:t>
            </a:r>
            <a:r>
              <a:rPr lang="en-US"/>
              <a:t> </a:t>
            </a:r>
            <a:r>
              <a:rPr lang="en-US" err="1"/>
              <a:t>pekerjaan</a:t>
            </a:r>
            <a:r>
              <a:rPr lang="en-US"/>
              <a:t> dan </a:t>
            </a:r>
            <a:r>
              <a:rPr lang="en-US" err="1"/>
              <a:t>sumber</a:t>
            </a:r>
            <a:r>
              <a:rPr lang="en-US"/>
              <a:t> </a:t>
            </a:r>
            <a:r>
              <a:rPr lang="en-US" err="1"/>
              <a:t>daya</a:t>
            </a:r>
            <a:r>
              <a:rPr lang="en-US"/>
              <a:t> dengan </a:t>
            </a:r>
            <a:r>
              <a:rPr lang="en-US" err="1"/>
              <a:t>sistem</a:t>
            </a:r>
            <a:r>
              <a:rPr lang="en-US"/>
              <a:t> </a:t>
            </a:r>
            <a:r>
              <a:rPr lang="en-US" err="1"/>
              <a:t>informasi</a:t>
            </a:r>
            <a:r>
              <a:rPr lang="en-US"/>
              <a:t> </a:t>
            </a:r>
            <a:r>
              <a:rPr lang="en-US" err="1"/>
              <a:t>manajemen</a:t>
            </a:r>
            <a:r>
              <a:rPr lang="en-US"/>
              <a:t> </a:t>
            </a:r>
            <a:r>
              <a:rPr lang="en-US" err="1"/>
              <a:t>proyek</a:t>
            </a:r>
            <a:r>
              <a:rPr lang="en-US"/>
              <a:t> yang </a:t>
            </a:r>
            <a:r>
              <a:rPr lang="en-US" err="1"/>
              <a:t>terintegrasi</a:t>
            </a:r>
            <a:r>
              <a:rPr lang="en-US"/>
              <a:t> dengan </a:t>
            </a:r>
            <a:r>
              <a:rPr lang="en-US" err="1"/>
              <a:t>teknologi</a:t>
            </a:r>
            <a:r>
              <a:rPr lang="en-US"/>
              <a:t> </a:t>
            </a:r>
            <a:r>
              <a:rPr lang="en-US" err="1"/>
              <a:t>pengambilan</a:t>
            </a:r>
            <a:r>
              <a:rPr lang="en-US"/>
              <a:t> </a:t>
            </a:r>
            <a:r>
              <a:rPr lang="en-US" err="1"/>
              <a:t>keputusan</a:t>
            </a:r>
            <a:r>
              <a:rPr lang="en-US"/>
              <a:t>.”</a:t>
            </a:r>
          </a:p>
          <a:p>
            <a:endParaRPr lang="en-US"/>
          </a:p>
        </p:txBody>
      </p:sp>
      <p:sp>
        <p:nvSpPr>
          <p:cNvPr id="4" name="Slide Number Placeholder 3">
            <a:extLst>
              <a:ext uri="{FF2B5EF4-FFF2-40B4-BE49-F238E27FC236}">
                <a16:creationId xmlns:a16="http://schemas.microsoft.com/office/drawing/2014/main" id="{7BAC1D56-2F48-0AC1-B56B-E5FD7DD46653}"/>
              </a:ext>
            </a:extLst>
          </p:cNvPr>
          <p:cNvSpPr>
            <a:spLocks noGrp="1"/>
          </p:cNvSpPr>
          <p:nvPr>
            <p:ph type="sldNum" sz="quarter" idx="12"/>
          </p:nvPr>
        </p:nvSpPr>
        <p:spPr/>
        <p:txBody>
          <a:bodyPr/>
          <a:lstStyle/>
          <a:p>
            <a:fld id="{16BDE863-94E8-4228-BC4C-083ADA1A746D}" type="slidenum">
              <a:rPr lang="en-US" smtClean="0"/>
              <a:t>20</a:t>
            </a:fld>
            <a:endParaRPr lang="en-US"/>
          </a:p>
        </p:txBody>
      </p:sp>
    </p:spTree>
    <p:extLst>
      <p:ext uri="{BB962C8B-B14F-4D97-AF65-F5344CB8AC3E}">
        <p14:creationId xmlns:p14="http://schemas.microsoft.com/office/powerpoint/2010/main" val="241210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7830-9277-67F6-C6DA-08C5AFB7402C}"/>
              </a:ext>
            </a:extLst>
          </p:cNvPr>
          <p:cNvSpPr>
            <a:spLocks noGrp="1"/>
          </p:cNvSpPr>
          <p:nvPr>
            <p:ph type="title"/>
          </p:nvPr>
        </p:nvSpPr>
        <p:spPr/>
        <p:txBody>
          <a:bodyPr/>
          <a:lstStyle/>
          <a:p>
            <a:r>
              <a:rPr lang="en-US" err="1"/>
              <a:t>Manfaat</a:t>
            </a:r>
            <a:r>
              <a:rPr lang="en-US"/>
              <a:t> </a:t>
            </a:r>
            <a:r>
              <a:rPr lang="en-US" err="1"/>
              <a:t>Penelitian</a:t>
            </a:r>
            <a:endParaRPr lang="en-US"/>
          </a:p>
        </p:txBody>
      </p:sp>
      <p:sp>
        <p:nvSpPr>
          <p:cNvPr id="3" name="Content Placeholder 2">
            <a:extLst>
              <a:ext uri="{FF2B5EF4-FFF2-40B4-BE49-F238E27FC236}">
                <a16:creationId xmlns:a16="http://schemas.microsoft.com/office/drawing/2014/main" id="{6EF9E7C3-2679-1474-35F9-1E7E989230D8}"/>
              </a:ext>
            </a:extLst>
          </p:cNvPr>
          <p:cNvSpPr>
            <a:spLocks noGrp="1"/>
          </p:cNvSpPr>
          <p:nvPr>
            <p:ph idx="1"/>
          </p:nvPr>
        </p:nvSpPr>
        <p:spPr/>
        <p:txBody>
          <a:bodyPr vert="horz" lIns="91440" tIns="45720" rIns="91440" bIns="45720" rtlCol="0" anchor="t">
            <a:normAutofit/>
          </a:bodyPr>
          <a:lstStyle/>
          <a:p>
            <a:r>
              <a:rPr lang="en-US"/>
              <a:t>Manfaat </a:t>
            </a:r>
            <a:r>
              <a:rPr lang="en-US" err="1"/>
              <a:t>penelitian</a:t>
            </a:r>
            <a:r>
              <a:rPr lang="en-US"/>
              <a:t> </a:t>
            </a:r>
            <a:r>
              <a:rPr lang="en-US" err="1"/>
              <a:t>ini</a:t>
            </a:r>
            <a:r>
              <a:rPr lang="en-US"/>
              <a:t> </a:t>
            </a:r>
            <a:r>
              <a:rPr lang="en-US" err="1"/>
              <a:t>dibagi</a:t>
            </a:r>
            <a:r>
              <a:rPr lang="en-US"/>
              <a:t> </a:t>
            </a:r>
            <a:r>
              <a:rPr lang="en-US" err="1"/>
              <a:t>menjadi</a:t>
            </a:r>
            <a:r>
              <a:rPr lang="en-US"/>
              <a:t> 3 </a:t>
            </a:r>
            <a:r>
              <a:rPr lang="en-US" err="1"/>
              <a:t>aspek</a:t>
            </a:r>
            <a:r>
              <a:rPr lang="en-US"/>
              <a:t> :</a:t>
            </a:r>
          </a:p>
          <a:p>
            <a:pPr lvl="1"/>
            <a:r>
              <a:rPr lang="en-US" b="1"/>
              <a:t>Bagi </a:t>
            </a:r>
            <a:r>
              <a:rPr lang="en-US" b="1" err="1"/>
              <a:t>Manajer</a:t>
            </a:r>
            <a:r>
              <a:rPr lang="en-US" b="1"/>
              <a:t> </a:t>
            </a:r>
            <a:r>
              <a:rPr lang="en-US" b="1" err="1"/>
              <a:t>Proyek</a:t>
            </a:r>
            <a:r>
              <a:rPr lang="en-US" b="1"/>
              <a:t>: </a:t>
            </a:r>
            <a:r>
              <a:rPr lang="en-US" err="1"/>
              <a:t>memberikan</a:t>
            </a:r>
            <a:r>
              <a:rPr lang="en-US"/>
              <a:t> </a:t>
            </a:r>
            <a:r>
              <a:rPr lang="en-US" err="1"/>
              <a:t>dasar</a:t>
            </a:r>
            <a:r>
              <a:rPr lang="en-US"/>
              <a:t> </a:t>
            </a:r>
            <a:r>
              <a:rPr lang="en-US" err="1"/>
              <a:t>bagi</a:t>
            </a:r>
            <a:r>
              <a:rPr lang="en-US"/>
              <a:t> </a:t>
            </a:r>
            <a:r>
              <a:rPr lang="en-US" err="1"/>
              <a:t>manajer</a:t>
            </a:r>
            <a:r>
              <a:rPr lang="en-US"/>
              <a:t> </a:t>
            </a:r>
            <a:r>
              <a:rPr lang="en-US" err="1"/>
              <a:t>proyek</a:t>
            </a:r>
            <a:r>
              <a:rPr lang="en-US"/>
              <a:t> </a:t>
            </a:r>
            <a:r>
              <a:rPr lang="en-US" err="1"/>
              <a:t>untuk</a:t>
            </a:r>
            <a:r>
              <a:rPr lang="en-US"/>
              <a:t> </a:t>
            </a:r>
            <a:r>
              <a:rPr lang="en-US" err="1"/>
              <a:t>menginisiasi</a:t>
            </a:r>
            <a:r>
              <a:rPr lang="en-US"/>
              <a:t> </a:t>
            </a:r>
            <a:r>
              <a:rPr lang="en-US" err="1"/>
              <a:t>proyek</a:t>
            </a:r>
            <a:r>
              <a:rPr lang="en-US"/>
              <a:t> </a:t>
            </a:r>
            <a:r>
              <a:rPr lang="en-US" err="1"/>
              <a:t>pengembangan</a:t>
            </a:r>
            <a:r>
              <a:rPr lang="en-US"/>
              <a:t> SIMP yang </a:t>
            </a:r>
            <a:r>
              <a:rPr lang="en-US" err="1"/>
              <a:t>dapat</a:t>
            </a:r>
            <a:r>
              <a:rPr lang="en-US"/>
              <a:t> </a:t>
            </a:r>
            <a:r>
              <a:rPr lang="en-US" err="1"/>
              <a:t>menyelesaikan</a:t>
            </a:r>
            <a:r>
              <a:rPr lang="en-US"/>
              <a:t> </a:t>
            </a:r>
            <a:r>
              <a:rPr lang="en-US" err="1"/>
              <a:t>permasalahan</a:t>
            </a:r>
            <a:r>
              <a:rPr lang="en-US"/>
              <a:t> </a:t>
            </a:r>
            <a:r>
              <a:rPr lang="en-US" err="1"/>
              <a:t>alokasi</a:t>
            </a:r>
            <a:r>
              <a:rPr lang="en-US"/>
              <a:t> </a:t>
            </a:r>
            <a:r>
              <a:rPr lang="en-US" err="1"/>
              <a:t>pekerjaan</a:t>
            </a:r>
            <a:r>
              <a:rPr lang="en-US"/>
              <a:t> dan </a:t>
            </a:r>
            <a:r>
              <a:rPr lang="en-US" err="1"/>
              <a:t>sumber</a:t>
            </a:r>
            <a:r>
              <a:rPr lang="en-US"/>
              <a:t> daya.</a:t>
            </a:r>
          </a:p>
          <a:p>
            <a:pPr lvl="1"/>
            <a:r>
              <a:rPr lang="en-US" b="1"/>
              <a:t>Bagi </a:t>
            </a:r>
            <a:r>
              <a:rPr lang="en-US" b="1" err="1"/>
              <a:t>Pengembang</a:t>
            </a:r>
            <a:r>
              <a:rPr lang="en-US" b="1"/>
              <a:t> </a:t>
            </a:r>
            <a:r>
              <a:rPr lang="en-US" b="1" err="1"/>
              <a:t>Aplikasi</a:t>
            </a:r>
            <a:r>
              <a:rPr lang="en-US" b="1"/>
              <a:t>:</a:t>
            </a:r>
            <a:r>
              <a:rPr lang="en-US"/>
              <a:t> </a:t>
            </a:r>
            <a:r>
              <a:rPr lang="en-US" err="1"/>
              <a:t>mendapatkan</a:t>
            </a:r>
            <a:r>
              <a:rPr lang="en-US"/>
              <a:t> </a:t>
            </a:r>
            <a:r>
              <a:rPr lang="en-US" err="1"/>
              <a:t>landasan</a:t>
            </a:r>
            <a:r>
              <a:rPr lang="en-US"/>
              <a:t> </a:t>
            </a:r>
            <a:r>
              <a:rPr lang="en-US" err="1"/>
              <a:t>dalam</a:t>
            </a:r>
            <a:r>
              <a:rPr lang="en-US"/>
              <a:t> </a:t>
            </a:r>
            <a:r>
              <a:rPr lang="en-US" err="1"/>
              <a:t>melakukan</a:t>
            </a:r>
            <a:r>
              <a:rPr lang="en-US"/>
              <a:t> </a:t>
            </a:r>
            <a:r>
              <a:rPr lang="en-US" err="1"/>
              <a:t>pembangunan</a:t>
            </a:r>
            <a:r>
              <a:rPr lang="en-US"/>
              <a:t> SIMP yang </a:t>
            </a:r>
            <a:r>
              <a:rPr lang="en-US" err="1"/>
              <a:t>dapat</a:t>
            </a:r>
            <a:r>
              <a:rPr lang="en-US"/>
              <a:t> </a:t>
            </a:r>
            <a:r>
              <a:rPr lang="en-US" err="1"/>
              <a:t>menyelesaikan</a:t>
            </a:r>
            <a:r>
              <a:rPr lang="en-US"/>
              <a:t> </a:t>
            </a:r>
            <a:r>
              <a:rPr lang="en-US" err="1"/>
              <a:t>permasalahan</a:t>
            </a:r>
            <a:r>
              <a:rPr lang="en-US"/>
              <a:t> </a:t>
            </a:r>
            <a:r>
              <a:rPr lang="en-US" err="1"/>
              <a:t>alokasi</a:t>
            </a:r>
            <a:r>
              <a:rPr lang="en-US"/>
              <a:t> </a:t>
            </a:r>
            <a:r>
              <a:rPr lang="en-US" err="1"/>
              <a:t>pekerjaan</a:t>
            </a:r>
            <a:r>
              <a:rPr lang="en-US"/>
              <a:t> dan </a:t>
            </a:r>
            <a:r>
              <a:rPr lang="en-US" err="1"/>
              <a:t>sumber</a:t>
            </a:r>
            <a:r>
              <a:rPr lang="en-US"/>
              <a:t> </a:t>
            </a:r>
            <a:r>
              <a:rPr lang="en-US" err="1"/>
              <a:t>daya</a:t>
            </a:r>
            <a:r>
              <a:rPr lang="en-US"/>
              <a:t>.</a:t>
            </a:r>
          </a:p>
          <a:p>
            <a:pPr lvl="1"/>
            <a:r>
              <a:rPr lang="en-US" b="1"/>
              <a:t>Bagi </a:t>
            </a:r>
            <a:r>
              <a:rPr lang="en-US" b="1" err="1"/>
              <a:t>Peneliti</a:t>
            </a:r>
            <a:r>
              <a:rPr lang="en-US" b="1"/>
              <a:t>: </a:t>
            </a:r>
            <a:r>
              <a:rPr lang="en-US" err="1"/>
              <a:t>dapat</a:t>
            </a:r>
            <a:r>
              <a:rPr lang="en-US"/>
              <a:t> </a:t>
            </a:r>
            <a:r>
              <a:rPr lang="en-US" err="1"/>
              <a:t>digunakan</a:t>
            </a:r>
            <a:r>
              <a:rPr lang="en-US"/>
              <a:t> </a:t>
            </a:r>
            <a:r>
              <a:rPr lang="en-US" err="1"/>
              <a:t>sebagai</a:t>
            </a:r>
            <a:r>
              <a:rPr lang="en-US"/>
              <a:t> </a:t>
            </a:r>
            <a:r>
              <a:rPr lang="en-US" err="1"/>
              <a:t>acuan</a:t>
            </a:r>
            <a:r>
              <a:rPr lang="en-US"/>
              <a:t> dan </a:t>
            </a:r>
            <a:r>
              <a:rPr lang="en-US" err="1"/>
              <a:t>referensi</a:t>
            </a:r>
            <a:r>
              <a:rPr lang="en-US"/>
              <a:t> </a:t>
            </a:r>
            <a:r>
              <a:rPr lang="en-US" err="1"/>
              <a:t>untuk</a:t>
            </a:r>
            <a:r>
              <a:rPr lang="en-US"/>
              <a:t> </a:t>
            </a:r>
            <a:r>
              <a:rPr lang="en-US" err="1"/>
              <a:t>mengembangkan</a:t>
            </a:r>
            <a:r>
              <a:rPr lang="en-US"/>
              <a:t> SIMP </a:t>
            </a:r>
            <a:r>
              <a:rPr lang="en-US" err="1"/>
              <a:t>untuk</a:t>
            </a:r>
            <a:r>
              <a:rPr lang="en-US"/>
              <a:t> </a:t>
            </a:r>
            <a:r>
              <a:rPr lang="en-US" err="1"/>
              <a:t>dapat</a:t>
            </a:r>
            <a:r>
              <a:rPr lang="en-US"/>
              <a:t> </a:t>
            </a:r>
            <a:r>
              <a:rPr lang="en-US" err="1"/>
              <a:t>menyelesaikan</a:t>
            </a:r>
            <a:r>
              <a:rPr lang="en-US"/>
              <a:t> </a:t>
            </a:r>
            <a:r>
              <a:rPr lang="en-US" err="1"/>
              <a:t>lebih</a:t>
            </a:r>
            <a:r>
              <a:rPr lang="en-US"/>
              <a:t> </a:t>
            </a:r>
            <a:r>
              <a:rPr lang="en-US" err="1"/>
              <a:t>banyak</a:t>
            </a:r>
            <a:r>
              <a:rPr lang="en-US"/>
              <a:t> </a:t>
            </a:r>
            <a:r>
              <a:rPr lang="en-US" err="1"/>
              <a:t>pemasalahan</a:t>
            </a:r>
            <a:r>
              <a:rPr lang="en-US"/>
              <a:t> </a:t>
            </a:r>
            <a:r>
              <a:rPr lang="en-US" err="1"/>
              <a:t>manajemen</a:t>
            </a:r>
            <a:r>
              <a:rPr lang="en-US"/>
              <a:t> </a:t>
            </a:r>
            <a:r>
              <a:rPr lang="en-US" err="1"/>
              <a:t>proyek</a:t>
            </a:r>
            <a:r>
              <a:rPr lang="en-US"/>
              <a:t>.</a:t>
            </a:r>
            <a:endParaRPr lang="en-US" b="1"/>
          </a:p>
        </p:txBody>
      </p:sp>
      <p:sp>
        <p:nvSpPr>
          <p:cNvPr id="4" name="Slide Number Placeholder 3">
            <a:extLst>
              <a:ext uri="{FF2B5EF4-FFF2-40B4-BE49-F238E27FC236}">
                <a16:creationId xmlns:a16="http://schemas.microsoft.com/office/drawing/2014/main" id="{0299EE7A-5122-A208-B3E4-0220588A214F}"/>
              </a:ext>
            </a:extLst>
          </p:cNvPr>
          <p:cNvSpPr>
            <a:spLocks noGrp="1"/>
          </p:cNvSpPr>
          <p:nvPr>
            <p:ph type="sldNum" sz="quarter" idx="12"/>
          </p:nvPr>
        </p:nvSpPr>
        <p:spPr/>
        <p:txBody>
          <a:bodyPr/>
          <a:lstStyle/>
          <a:p>
            <a:fld id="{16BDE863-94E8-4228-BC4C-083ADA1A746D}" type="slidenum">
              <a:rPr lang="en-US" smtClean="0"/>
              <a:t>21</a:t>
            </a:fld>
            <a:endParaRPr lang="en-US"/>
          </a:p>
        </p:txBody>
      </p:sp>
    </p:spTree>
    <p:extLst>
      <p:ext uri="{BB962C8B-B14F-4D97-AF65-F5344CB8AC3E}">
        <p14:creationId xmlns:p14="http://schemas.microsoft.com/office/powerpoint/2010/main" val="833991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8D31-74E0-65D0-A412-A76D4716561B}"/>
              </a:ext>
            </a:extLst>
          </p:cNvPr>
          <p:cNvSpPr>
            <a:spLocks noGrp="1"/>
          </p:cNvSpPr>
          <p:nvPr>
            <p:ph type="title"/>
          </p:nvPr>
        </p:nvSpPr>
        <p:spPr/>
        <p:txBody>
          <a:bodyPr/>
          <a:lstStyle/>
          <a:p>
            <a:r>
              <a:rPr lang="en-US"/>
              <a:t>Batasan </a:t>
            </a:r>
            <a:r>
              <a:rPr lang="en-US" err="1"/>
              <a:t>Penelitian</a:t>
            </a:r>
            <a:endParaRPr lang="en-US"/>
          </a:p>
        </p:txBody>
      </p:sp>
      <p:sp>
        <p:nvSpPr>
          <p:cNvPr id="3" name="Content Placeholder 2">
            <a:extLst>
              <a:ext uri="{FF2B5EF4-FFF2-40B4-BE49-F238E27FC236}">
                <a16:creationId xmlns:a16="http://schemas.microsoft.com/office/drawing/2014/main" id="{37175B77-53D6-2C49-5ABE-E555F54BFA7F}"/>
              </a:ext>
            </a:extLst>
          </p:cNvPr>
          <p:cNvSpPr>
            <a:spLocks noGrp="1"/>
          </p:cNvSpPr>
          <p:nvPr>
            <p:ph idx="1"/>
          </p:nvPr>
        </p:nvSpPr>
        <p:spPr/>
        <p:txBody>
          <a:bodyPr vert="horz" lIns="91440" tIns="45720" rIns="91440" bIns="45720" rtlCol="0" anchor="t">
            <a:normAutofit/>
          </a:bodyPr>
          <a:lstStyle/>
          <a:p>
            <a:r>
              <a:rPr lang="en-US" b="1" err="1"/>
              <a:t>Proyek</a:t>
            </a:r>
            <a:r>
              <a:rPr lang="en-US" b="1"/>
              <a:t> yang </a:t>
            </a:r>
            <a:r>
              <a:rPr lang="en-US" b="1" err="1"/>
              <a:t>dijadikan</a:t>
            </a:r>
            <a:r>
              <a:rPr lang="en-US" b="1"/>
              <a:t> </a:t>
            </a:r>
            <a:r>
              <a:rPr lang="en-US" b="1" err="1"/>
              <a:t>acuan</a:t>
            </a:r>
            <a:r>
              <a:rPr lang="en-US" b="1"/>
              <a:t> </a:t>
            </a:r>
            <a:r>
              <a:rPr lang="en-US" err="1"/>
              <a:t>dalam</a:t>
            </a:r>
            <a:r>
              <a:rPr lang="en-US"/>
              <a:t> </a:t>
            </a:r>
            <a:r>
              <a:rPr lang="en-US" err="1"/>
              <a:t>penelitian</a:t>
            </a:r>
            <a:r>
              <a:rPr lang="en-US"/>
              <a:t> </a:t>
            </a:r>
            <a:r>
              <a:rPr lang="en-US" err="1"/>
              <a:t>ini</a:t>
            </a:r>
            <a:r>
              <a:rPr lang="en-US"/>
              <a:t> </a:t>
            </a:r>
            <a:r>
              <a:rPr lang="en-US" err="1"/>
              <a:t>terbatas</a:t>
            </a:r>
            <a:r>
              <a:rPr lang="en-US"/>
              <a:t> pada </a:t>
            </a:r>
            <a:r>
              <a:rPr lang="en-US" err="1"/>
              <a:t>perusahaan</a:t>
            </a:r>
            <a:r>
              <a:rPr lang="en-US"/>
              <a:t> </a:t>
            </a:r>
            <a:r>
              <a:rPr lang="en-US" err="1"/>
              <a:t>teknologi</a:t>
            </a:r>
            <a:r>
              <a:rPr lang="en-US"/>
              <a:t> </a:t>
            </a:r>
            <a:r>
              <a:rPr lang="en-US" err="1"/>
              <a:t>informasi</a:t>
            </a:r>
            <a:r>
              <a:rPr lang="en-US"/>
              <a:t> </a:t>
            </a:r>
            <a:r>
              <a:rPr lang="en-US" err="1"/>
              <a:t>berkhusus</a:t>
            </a:r>
            <a:r>
              <a:rPr lang="en-US"/>
              <a:t> pada </a:t>
            </a:r>
            <a:r>
              <a:rPr lang="en-US" b="1" err="1"/>
              <a:t>pengembangan</a:t>
            </a:r>
            <a:r>
              <a:rPr lang="en-US" b="1"/>
              <a:t> </a:t>
            </a:r>
            <a:r>
              <a:rPr lang="en-US" b="1" err="1"/>
              <a:t>perangkat</a:t>
            </a:r>
            <a:r>
              <a:rPr lang="en-US" b="1"/>
              <a:t> </a:t>
            </a:r>
            <a:r>
              <a:rPr lang="en-US" b="1" err="1"/>
              <a:t>lunak</a:t>
            </a:r>
            <a:r>
              <a:rPr lang="en-US"/>
              <a:t>.</a:t>
            </a:r>
          </a:p>
          <a:p>
            <a:r>
              <a:rPr lang="en-US" b="1"/>
              <a:t>Lokasi </a:t>
            </a:r>
            <a:r>
              <a:rPr lang="en-US" b="1" err="1"/>
              <a:t>penelitian</a:t>
            </a:r>
            <a:r>
              <a:rPr lang="en-US" b="1"/>
              <a:t> </a:t>
            </a:r>
            <a:r>
              <a:rPr lang="en-US" err="1"/>
              <a:t>dilakukan</a:t>
            </a:r>
            <a:r>
              <a:rPr lang="en-US"/>
              <a:t> di salah </a:t>
            </a:r>
            <a:r>
              <a:rPr lang="en-US" err="1"/>
              <a:t>satu</a:t>
            </a:r>
            <a:r>
              <a:rPr lang="en-US"/>
              <a:t> </a:t>
            </a:r>
            <a:r>
              <a:rPr lang="en-US" b="1" err="1"/>
              <a:t>anak</a:t>
            </a:r>
            <a:r>
              <a:rPr lang="en-US" b="1"/>
              <a:t> </a:t>
            </a:r>
            <a:r>
              <a:rPr lang="en-US" b="1" err="1"/>
              <a:t>usaha</a:t>
            </a:r>
            <a:r>
              <a:rPr lang="en-US" b="1"/>
              <a:t> BUMN </a:t>
            </a:r>
            <a:r>
              <a:rPr lang="en-US"/>
              <a:t>yang </a:t>
            </a:r>
            <a:r>
              <a:rPr lang="en-US" err="1"/>
              <a:t>bergerak</a:t>
            </a:r>
            <a:r>
              <a:rPr lang="en-US"/>
              <a:t> di </a:t>
            </a:r>
            <a:r>
              <a:rPr lang="en-US" err="1"/>
              <a:t>bidang</a:t>
            </a:r>
            <a:r>
              <a:rPr lang="en-US"/>
              <a:t> </a:t>
            </a:r>
            <a:r>
              <a:rPr lang="en-US" b="1" err="1"/>
              <a:t>penyedia</a:t>
            </a:r>
            <a:r>
              <a:rPr lang="en-US" b="1"/>
              <a:t> </a:t>
            </a:r>
            <a:r>
              <a:rPr lang="en-US" b="1" err="1"/>
              <a:t>solusi</a:t>
            </a:r>
            <a:r>
              <a:rPr lang="en-US" b="1"/>
              <a:t> </a:t>
            </a:r>
            <a:r>
              <a:rPr lang="en-US" b="1" err="1"/>
              <a:t>keuangan</a:t>
            </a:r>
            <a:r>
              <a:rPr lang="en-US"/>
              <a:t>.</a:t>
            </a:r>
          </a:p>
          <a:p>
            <a:r>
              <a:rPr lang="en-US" err="1"/>
              <a:t>Penelitian</a:t>
            </a:r>
            <a:r>
              <a:rPr lang="en-US"/>
              <a:t> yang </a:t>
            </a:r>
            <a:r>
              <a:rPr lang="en-US" err="1"/>
              <a:t>dilakukan</a:t>
            </a:r>
            <a:r>
              <a:rPr lang="en-US"/>
              <a:t> </a:t>
            </a:r>
            <a:r>
              <a:rPr lang="en-US" b="1" err="1"/>
              <a:t>bersifat</a:t>
            </a:r>
            <a:r>
              <a:rPr lang="en-US" b="1"/>
              <a:t> </a:t>
            </a:r>
            <a:r>
              <a:rPr lang="en-US" b="1" err="1"/>
              <a:t>desain</a:t>
            </a:r>
            <a:r>
              <a:rPr lang="en-US" b="1"/>
              <a:t>, </a:t>
            </a:r>
            <a:r>
              <a:rPr lang="en-US" err="1"/>
              <a:t>sehingga</a:t>
            </a:r>
            <a:r>
              <a:rPr lang="en-US"/>
              <a:t> </a:t>
            </a:r>
            <a:r>
              <a:rPr lang="en-US" b="1" err="1"/>
              <a:t>hasil</a:t>
            </a:r>
            <a:r>
              <a:rPr lang="en-US"/>
              <a:t> yang </a:t>
            </a:r>
            <a:r>
              <a:rPr lang="en-US" err="1"/>
              <a:t>dikeluarkan</a:t>
            </a:r>
            <a:r>
              <a:rPr lang="en-US"/>
              <a:t> </a:t>
            </a:r>
            <a:r>
              <a:rPr lang="en-US" err="1"/>
              <a:t>dari</a:t>
            </a:r>
            <a:r>
              <a:rPr lang="en-US"/>
              <a:t> </a:t>
            </a:r>
            <a:r>
              <a:rPr lang="en-US" err="1"/>
              <a:t>penelitian</a:t>
            </a:r>
            <a:r>
              <a:rPr lang="en-US"/>
              <a:t> </a:t>
            </a:r>
            <a:r>
              <a:rPr lang="en-US" err="1"/>
              <a:t>ini</a:t>
            </a:r>
            <a:r>
              <a:rPr lang="en-US"/>
              <a:t> </a:t>
            </a:r>
            <a:r>
              <a:rPr lang="en-US" err="1"/>
              <a:t>merupakan</a:t>
            </a:r>
            <a:r>
              <a:rPr lang="en-US"/>
              <a:t> </a:t>
            </a:r>
            <a:r>
              <a:rPr lang="en-US" b="1" err="1"/>
              <a:t>simulasi</a:t>
            </a:r>
            <a:r>
              <a:rPr lang="en-US" b="1"/>
              <a:t> </a:t>
            </a:r>
            <a:r>
              <a:rPr lang="en-US" b="1" err="1"/>
              <a:t>dari</a:t>
            </a:r>
            <a:r>
              <a:rPr lang="en-US" b="1"/>
              <a:t> </a:t>
            </a:r>
            <a:r>
              <a:rPr lang="en-US" b="1" err="1"/>
              <a:t>sistem</a:t>
            </a:r>
            <a:r>
              <a:rPr lang="en-US" b="1"/>
              <a:t> </a:t>
            </a:r>
            <a:r>
              <a:rPr lang="en-US"/>
              <a:t>yang </a:t>
            </a:r>
            <a:r>
              <a:rPr lang="en-US" err="1"/>
              <a:t>telah</a:t>
            </a:r>
            <a:r>
              <a:rPr lang="en-US"/>
              <a:t> di </a:t>
            </a:r>
            <a:r>
              <a:rPr lang="en-US" err="1"/>
              <a:t>rancang</a:t>
            </a:r>
            <a:r>
              <a:rPr lang="en-US"/>
              <a:t>.</a:t>
            </a:r>
          </a:p>
          <a:p>
            <a:r>
              <a:rPr lang="en-US" b="1"/>
              <a:t>Data </a:t>
            </a:r>
            <a:r>
              <a:rPr lang="en-US" b="1" err="1"/>
              <a:t>latih</a:t>
            </a:r>
            <a:r>
              <a:rPr lang="en-US" b="1"/>
              <a:t> </a:t>
            </a:r>
            <a:r>
              <a:rPr lang="en-US"/>
              <a:t>yang </a:t>
            </a:r>
            <a:r>
              <a:rPr lang="en-US" err="1"/>
              <a:t>digunakan</a:t>
            </a:r>
            <a:r>
              <a:rPr lang="en-US"/>
              <a:t> </a:t>
            </a:r>
            <a:r>
              <a:rPr lang="en-US" err="1"/>
              <a:t>untuk</a:t>
            </a:r>
            <a:r>
              <a:rPr lang="en-US"/>
              <a:t> </a:t>
            </a:r>
            <a:r>
              <a:rPr lang="en-US" err="1"/>
              <a:t>membuat</a:t>
            </a:r>
            <a:r>
              <a:rPr lang="en-US"/>
              <a:t> model </a:t>
            </a:r>
            <a:r>
              <a:rPr lang="en-US" err="1"/>
              <a:t>dari</a:t>
            </a:r>
            <a:r>
              <a:rPr lang="en-US"/>
              <a:t> </a:t>
            </a:r>
            <a:r>
              <a:rPr lang="en-US" i="1"/>
              <a:t>machine learning</a:t>
            </a:r>
            <a:r>
              <a:rPr lang="en-US"/>
              <a:t> </a:t>
            </a:r>
            <a:r>
              <a:rPr lang="en-US" err="1"/>
              <a:t>didapatkan</a:t>
            </a:r>
            <a:r>
              <a:rPr lang="en-US"/>
              <a:t> </a:t>
            </a:r>
            <a:r>
              <a:rPr lang="en-US" err="1"/>
              <a:t>dari</a:t>
            </a:r>
            <a:r>
              <a:rPr lang="en-US"/>
              <a:t> </a:t>
            </a:r>
            <a:r>
              <a:rPr lang="en-US" b="1" err="1"/>
              <a:t>praktisi</a:t>
            </a:r>
            <a:r>
              <a:rPr lang="en-US" b="1"/>
              <a:t> </a:t>
            </a:r>
            <a:r>
              <a:rPr lang="en-US" b="1" err="1"/>
              <a:t>proyek</a:t>
            </a:r>
            <a:r>
              <a:rPr lang="en-US" b="1"/>
              <a:t> </a:t>
            </a:r>
            <a:r>
              <a:rPr lang="en-US"/>
              <a:t>yang </a:t>
            </a:r>
            <a:r>
              <a:rPr lang="en-US" err="1"/>
              <a:t>berkecimbung</a:t>
            </a:r>
            <a:r>
              <a:rPr lang="en-US"/>
              <a:t> di </a:t>
            </a:r>
            <a:r>
              <a:rPr lang="en-US" err="1"/>
              <a:t>perusahaan</a:t>
            </a:r>
            <a:r>
              <a:rPr lang="en-US" b="1"/>
              <a:t> </a:t>
            </a:r>
            <a:r>
              <a:rPr lang="en-US" b="1" err="1"/>
              <a:t>teknologi</a:t>
            </a:r>
            <a:r>
              <a:rPr lang="en-US" b="1"/>
              <a:t> </a:t>
            </a:r>
            <a:r>
              <a:rPr lang="en-US" b="1" err="1"/>
              <a:t>informasi</a:t>
            </a:r>
            <a:r>
              <a:rPr lang="en-US" b="1"/>
              <a:t> </a:t>
            </a:r>
            <a:r>
              <a:rPr lang="en-US" err="1"/>
              <a:t>dalam</a:t>
            </a:r>
            <a:r>
              <a:rPr lang="en-US"/>
              <a:t> </a:t>
            </a:r>
            <a:r>
              <a:rPr lang="en-US" err="1"/>
              <a:t>rentang</a:t>
            </a:r>
            <a:r>
              <a:rPr lang="en-US"/>
              <a:t> </a:t>
            </a:r>
            <a:r>
              <a:rPr lang="en-US" b="1" err="1"/>
              <a:t>tahun</a:t>
            </a:r>
            <a:r>
              <a:rPr lang="en-US" b="1"/>
              <a:t> 2021-2022</a:t>
            </a:r>
          </a:p>
          <a:p>
            <a:endParaRPr lang="en-US"/>
          </a:p>
        </p:txBody>
      </p:sp>
      <p:sp>
        <p:nvSpPr>
          <p:cNvPr id="4" name="Slide Number Placeholder 3">
            <a:extLst>
              <a:ext uri="{FF2B5EF4-FFF2-40B4-BE49-F238E27FC236}">
                <a16:creationId xmlns:a16="http://schemas.microsoft.com/office/drawing/2014/main" id="{37B8F3B3-9057-3B51-34E4-3E989F18CD2E}"/>
              </a:ext>
            </a:extLst>
          </p:cNvPr>
          <p:cNvSpPr>
            <a:spLocks noGrp="1"/>
          </p:cNvSpPr>
          <p:nvPr>
            <p:ph type="sldNum" sz="quarter" idx="12"/>
          </p:nvPr>
        </p:nvSpPr>
        <p:spPr/>
        <p:txBody>
          <a:bodyPr/>
          <a:lstStyle/>
          <a:p>
            <a:fld id="{16BDE863-94E8-4228-BC4C-083ADA1A746D}" type="slidenum">
              <a:rPr lang="en-US" smtClean="0"/>
              <a:t>22</a:t>
            </a:fld>
            <a:endParaRPr lang="en-US"/>
          </a:p>
        </p:txBody>
      </p:sp>
    </p:spTree>
    <p:extLst>
      <p:ext uri="{BB962C8B-B14F-4D97-AF65-F5344CB8AC3E}">
        <p14:creationId xmlns:p14="http://schemas.microsoft.com/office/powerpoint/2010/main" val="894368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973B-C85D-44F1-DFCA-2090C6A79861}"/>
              </a:ext>
            </a:extLst>
          </p:cNvPr>
          <p:cNvSpPr>
            <a:spLocks noGrp="1"/>
          </p:cNvSpPr>
          <p:nvPr>
            <p:ph type="title"/>
          </p:nvPr>
        </p:nvSpPr>
        <p:spPr>
          <a:xfrm>
            <a:off x="491880" y="974793"/>
            <a:ext cx="3174686" cy="1079073"/>
          </a:xfrm>
        </p:spPr>
        <p:txBody>
          <a:bodyPr>
            <a:normAutofit fontScale="90000"/>
          </a:bodyPr>
          <a:lstStyle/>
          <a:p>
            <a:r>
              <a:rPr lang="en-US" err="1"/>
              <a:t>Ringkasan</a:t>
            </a:r>
            <a:r>
              <a:rPr lang="en-US"/>
              <a:t> </a:t>
            </a:r>
            <a:r>
              <a:rPr lang="en-US" err="1"/>
              <a:t>Metodologi</a:t>
            </a:r>
            <a:r>
              <a:rPr lang="en-US"/>
              <a:t> </a:t>
            </a:r>
            <a:r>
              <a:rPr lang="en-US" err="1"/>
              <a:t>Penelitian</a:t>
            </a:r>
            <a:endParaRPr lang="en-US"/>
          </a:p>
        </p:txBody>
      </p:sp>
      <p:sp>
        <p:nvSpPr>
          <p:cNvPr id="4" name="Slide Number Placeholder 3">
            <a:extLst>
              <a:ext uri="{FF2B5EF4-FFF2-40B4-BE49-F238E27FC236}">
                <a16:creationId xmlns:a16="http://schemas.microsoft.com/office/drawing/2014/main" id="{AF9B07F7-F86F-C7D6-2195-798AD8801B62}"/>
              </a:ext>
            </a:extLst>
          </p:cNvPr>
          <p:cNvSpPr>
            <a:spLocks noGrp="1"/>
          </p:cNvSpPr>
          <p:nvPr>
            <p:ph type="sldNum" sz="quarter" idx="12"/>
          </p:nvPr>
        </p:nvSpPr>
        <p:spPr/>
        <p:txBody>
          <a:bodyPr/>
          <a:lstStyle/>
          <a:p>
            <a:fld id="{16BDE863-94E8-4228-BC4C-083ADA1A746D}" type="slidenum">
              <a:rPr lang="en-US" smtClean="0"/>
              <a:t>23</a:t>
            </a:fld>
            <a:endParaRPr lang="en-US"/>
          </a:p>
        </p:txBody>
      </p:sp>
      <p:pic>
        <p:nvPicPr>
          <p:cNvPr id="6" name="Picture 5">
            <a:extLst>
              <a:ext uri="{FF2B5EF4-FFF2-40B4-BE49-F238E27FC236}">
                <a16:creationId xmlns:a16="http://schemas.microsoft.com/office/drawing/2014/main" id="{FEDCCE83-22D9-B7EA-ECC2-2B7607651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220" y="245194"/>
            <a:ext cx="5225439" cy="6367612"/>
          </a:xfrm>
          <a:prstGeom prst="rect">
            <a:avLst/>
          </a:prstGeom>
        </p:spPr>
      </p:pic>
    </p:spTree>
    <p:extLst>
      <p:ext uri="{BB962C8B-B14F-4D97-AF65-F5344CB8AC3E}">
        <p14:creationId xmlns:p14="http://schemas.microsoft.com/office/powerpoint/2010/main" val="3840931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DB92-1048-EC9A-CA5E-F852E08F23F7}"/>
              </a:ext>
            </a:extLst>
          </p:cNvPr>
          <p:cNvSpPr>
            <a:spLocks noGrp="1"/>
          </p:cNvSpPr>
          <p:nvPr>
            <p:ph type="title"/>
          </p:nvPr>
        </p:nvSpPr>
        <p:spPr/>
        <p:txBody>
          <a:bodyPr/>
          <a:lstStyle/>
          <a:p>
            <a:r>
              <a:rPr lang="en-US" err="1"/>
              <a:t>Metode</a:t>
            </a:r>
            <a:r>
              <a:rPr lang="en-US"/>
              <a:t> </a:t>
            </a:r>
            <a:r>
              <a:rPr lang="en-US" err="1"/>
              <a:t>Penelitian</a:t>
            </a:r>
            <a:endParaRPr lang="en-ID"/>
          </a:p>
        </p:txBody>
      </p:sp>
      <p:graphicFrame>
        <p:nvGraphicFramePr>
          <p:cNvPr id="5" name="Content Placeholder 4">
            <a:extLst>
              <a:ext uri="{FF2B5EF4-FFF2-40B4-BE49-F238E27FC236}">
                <a16:creationId xmlns:a16="http://schemas.microsoft.com/office/drawing/2014/main" id="{0037A7B8-D117-1206-D29A-29B8EB64D666}"/>
              </a:ext>
            </a:extLst>
          </p:cNvPr>
          <p:cNvGraphicFramePr>
            <a:graphicFrameLocks noGrp="1"/>
          </p:cNvGraphicFramePr>
          <p:nvPr>
            <p:ph idx="1"/>
            <p:extLst>
              <p:ext uri="{D42A27DB-BD31-4B8C-83A1-F6EECF244321}">
                <p14:modId xmlns:p14="http://schemas.microsoft.com/office/powerpoint/2010/main" val="820384591"/>
              </p:ext>
            </p:extLst>
          </p:nvPr>
        </p:nvGraphicFramePr>
        <p:xfrm>
          <a:off x="1143000" y="2057400"/>
          <a:ext cx="9872871"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8284A0A6-8D13-F450-B5F7-2AEED6B62814}"/>
              </a:ext>
            </a:extLst>
          </p:cNvPr>
          <p:cNvSpPr>
            <a:spLocks noGrp="1"/>
          </p:cNvSpPr>
          <p:nvPr>
            <p:ph type="sldNum" sz="quarter" idx="12"/>
          </p:nvPr>
        </p:nvSpPr>
        <p:spPr/>
        <p:txBody>
          <a:bodyPr/>
          <a:lstStyle/>
          <a:p>
            <a:fld id="{16BDE863-94E8-4228-BC4C-083ADA1A746D}" type="slidenum">
              <a:rPr lang="en-US" smtClean="0"/>
              <a:t>24</a:t>
            </a:fld>
            <a:endParaRPr lang="en-US"/>
          </a:p>
        </p:txBody>
      </p:sp>
    </p:spTree>
    <p:extLst>
      <p:ext uri="{BB962C8B-B14F-4D97-AF65-F5344CB8AC3E}">
        <p14:creationId xmlns:p14="http://schemas.microsoft.com/office/powerpoint/2010/main" val="237111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3FDCE-F6C8-1E99-D609-1B6DCA84D0A3}"/>
              </a:ext>
            </a:extLst>
          </p:cNvPr>
          <p:cNvSpPr>
            <a:spLocks noGrp="1"/>
          </p:cNvSpPr>
          <p:nvPr>
            <p:ph type="title"/>
          </p:nvPr>
        </p:nvSpPr>
        <p:spPr/>
        <p:txBody>
          <a:bodyPr/>
          <a:lstStyle/>
          <a:p>
            <a:r>
              <a:rPr lang="en-GB"/>
              <a:t>Enterprise Architecture</a:t>
            </a:r>
          </a:p>
        </p:txBody>
      </p:sp>
      <p:sp>
        <p:nvSpPr>
          <p:cNvPr id="3" name="Content Placeholder 2">
            <a:extLst>
              <a:ext uri="{FF2B5EF4-FFF2-40B4-BE49-F238E27FC236}">
                <a16:creationId xmlns:a16="http://schemas.microsoft.com/office/drawing/2014/main" id="{F9397CA7-6BB0-76DF-0A23-4878E8E652B1}"/>
              </a:ext>
            </a:extLst>
          </p:cNvPr>
          <p:cNvSpPr>
            <a:spLocks noGrp="1"/>
          </p:cNvSpPr>
          <p:nvPr>
            <p:ph idx="1"/>
          </p:nvPr>
        </p:nvSpPr>
        <p:spPr/>
        <p:txBody>
          <a:bodyPr vert="horz" lIns="91440" tIns="45720" rIns="91440" bIns="45720" rtlCol="0" anchor="t">
            <a:normAutofit/>
          </a:bodyPr>
          <a:lstStyle/>
          <a:p>
            <a:r>
              <a:rPr lang="en-GB">
                <a:ea typeface="+mn-lt"/>
                <a:cs typeface="+mn-lt"/>
              </a:rPr>
              <a:t>EA </a:t>
            </a:r>
            <a:r>
              <a:rPr lang="en-GB" err="1">
                <a:ea typeface="+mn-lt"/>
                <a:cs typeface="+mn-lt"/>
              </a:rPr>
              <a:t>merupakan</a:t>
            </a:r>
            <a:r>
              <a:rPr lang="en-GB">
                <a:ea typeface="+mn-lt"/>
                <a:cs typeface="+mn-lt"/>
              </a:rPr>
              <a:t> </a:t>
            </a:r>
            <a:r>
              <a:rPr lang="en-GB" err="1">
                <a:ea typeface="+mn-lt"/>
                <a:cs typeface="+mn-lt"/>
              </a:rPr>
              <a:t>sebuah</a:t>
            </a:r>
            <a:r>
              <a:rPr lang="en-GB">
                <a:ea typeface="+mn-lt"/>
                <a:cs typeface="+mn-lt"/>
              </a:rPr>
              <a:t> </a:t>
            </a:r>
            <a:r>
              <a:rPr lang="en-GB" err="1">
                <a:ea typeface="+mn-lt"/>
                <a:cs typeface="+mn-lt"/>
              </a:rPr>
              <a:t>metode</a:t>
            </a:r>
            <a:r>
              <a:rPr lang="en-GB">
                <a:ea typeface="+mn-lt"/>
                <a:cs typeface="+mn-lt"/>
              </a:rPr>
              <a:t> dan </a:t>
            </a:r>
            <a:r>
              <a:rPr lang="en-GB" err="1">
                <a:ea typeface="+mn-lt"/>
                <a:cs typeface="+mn-lt"/>
              </a:rPr>
              <a:t>sebuah</a:t>
            </a:r>
            <a:r>
              <a:rPr lang="en-GB">
                <a:ea typeface="+mn-lt"/>
                <a:cs typeface="+mn-lt"/>
              </a:rPr>
              <a:t> </a:t>
            </a:r>
            <a:r>
              <a:rPr lang="en-GB" err="1">
                <a:ea typeface="+mn-lt"/>
                <a:cs typeface="+mn-lt"/>
              </a:rPr>
              <a:t>prinsip</a:t>
            </a:r>
            <a:r>
              <a:rPr lang="en-GB">
                <a:ea typeface="+mn-lt"/>
                <a:cs typeface="+mn-lt"/>
              </a:rPr>
              <a:t> yang </a:t>
            </a:r>
            <a:r>
              <a:rPr lang="en-GB" err="1">
                <a:ea typeface="+mn-lt"/>
                <a:cs typeface="+mn-lt"/>
              </a:rPr>
              <a:t>menghubungkan</a:t>
            </a:r>
            <a:r>
              <a:rPr lang="en-GB">
                <a:ea typeface="+mn-lt"/>
                <a:cs typeface="+mn-lt"/>
              </a:rPr>
              <a:t> </a:t>
            </a:r>
            <a:r>
              <a:rPr lang="en-GB" err="1">
                <a:ea typeface="+mn-lt"/>
                <a:cs typeface="+mn-lt"/>
              </a:rPr>
              <a:t>antara</a:t>
            </a:r>
            <a:r>
              <a:rPr lang="en-GB">
                <a:ea typeface="+mn-lt"/>
                <a:cs typeface="+mn-lt"/>
              </a:rPr>
              <a:t> </a:t>
            </a:r>
            <a:r>
              <a:rPr lang="en-GB" err="1">
                <a:ea typeface="+mn-lt"/>
                <a:cs typeface="+mn-lt"/>
              </a:rPr>
              <a:t>tujuan</a:t>
            </a:r>
            <a:r>
              <a:rPr lang="en-GB">
                <a:ea typeface="+mn-lt"/>
                <a:cs typeface="+mn-lt"/>
              </a:rPr>
              <a:t> </a:t>
            </a:r>
            <a:r>
              <a:rPr lang="en-GB" err="1">
                <a:ea typeface="+mn-lt"/>
                <a:cs typeface="+mn-lt"/>
              </a:rPr>
              <a:t>fungsional</a:t>
            </a:r>
            <a:r>
              <a:rPr lang="en-GB">
                <a:ea typeface="+mn-lt"/>
                <a:cs typeface="+mn-lt"/>
              </a:rPr>
              <a:t> </a:t>
            </a:r>
            <a:r>
              <a:rPr lang="en-GB" err="1">
                <a:ea typeface="+mn-lt"/>
                <a:cs typeface="+mn-lt"/>
              </a:rPr>
              <a:t>dari</a:t>
            </a:r>
            <a:r>
              <a:rPr lang="en-GB">
                <a:ea typeface="+mn-lt"/>
                <a:cs typeface="+mn-lt"/>
              </a:rPr>
              <a:t> </a:t>
            </a:r>
            <a:r>
              <a:rPr lang="en-GB" err="1">
                <a:ea typeface="+mn-lt"/>
                <a:cs typeface="+mn-lt"/>
              </a:rPr>
              <a:t>suatu</a:t>
            </a:r>
            <a:r>
              <a:rPr lang="en-GB">
                <a:ea typeface="+mn-lt"/>
                <a:cs typeface="+mn-lt"/>
              </a:rPr>
              <a:t> </a:t>
            </a:r>
            <a:r>
              <a:rPr lang="en-GB" err="1">
                <a:ea typeface="+mn-lt"/>
                <a:cs typeface="+mn-lt"/>
              </a:rPr>
              <a:t>bisnis</a:t>
            </a:r>
            <a:r>
              <a:rPr lang="en-GB">
                <a:ea typeface="+mn-lt"/>
                <a:cs typeface="+mn-lt"/>
              </a:rPr>
              <a:t> </a:t>
            </a:r>
            <a:r>
              <a:rPr lang="en-GB" err="1">
                <a:ea typeface="+mn-lt"/>
                <a:cs typeface="+mn-lt"/>
              </a:rPr>
              <a:t>dengan</a:t>
            </a:r>
            <a:r>
              <a:rPr lang="en-GB">
                <a:ea typeface="+mn-lt"/>
                <a:cs typeface="+mn-lt"/>
              </a:rPr>
              <a:t> </a:t>
            </a:r>
            <a:r>
              <a:rPr lang="en-GB" err="1">
                <a:ea typeface="+mn-lt"/>
                <a:cs typeface="+mn-lt"/>
              </a:rPr>
              <a:t>pemanfaatan</a:t>
            </a:r>
            <a:r>
              <a:rPr lang="en-GB">
                <a:ea typeface="+mn-lt"/>
                <a:cs typeface="+mn-lt"/>
              </a:rPr>
              <a:t> </a:t>
            </a:r>
            <a:r>
              <a:rPr lang="en-GB" err="1">
                <a:ea typeface="+mn-lt"/>
                <a:cs typeface="+mn-lt"/>
              </a:rPr>
              <a:t>teknologi</a:t>
            </a:r>
            <a:r>
              <a:rPr lang="en-GB">
                <a:ea typeface="+mn-lt"/>
                <a:cs typeface="+mn-lt"/>
              </a:rPr>
              <a:t> </a:t>
            </a:r>
            <a:r>
              <a:rPr lang="en-GB" err="1">
                <a:ea typeface="+mn-lt"/>
                <a:cs typeface="+mn-lt"/>
              </a:rPr>
              <a:t>informasi</a:t>
            </a:r>
            <a:r>
              <a:rPr lang="en-GB">
                <a:ea typeface="+mn-lt"/>
                <a:cs typeface="+mn-lt"/>
              </a:rPr>
              <a:t> dan strategi </a:t>
            </a:r>
            <a:r>
              <a:rPr lang="en-GB" err="1">
                <a:ea typeface="+mn-lt"/>
                <a:cs typeface="+mn-lt"/>
              </a:rPr>
              <a:t>sistem</a:t>
            </a:r>
            <a:r>
              <a:rPr lang="en-GB">
                <a:ea typeface="+mn-lt"/>
                <a:cs typeface="+mn-lt"/>
              </a:rPr>
              <a:t> </a:t>
            </a:r>
            <a:r>
              <a:rPr lang="en-GB" err="1">
                <a:ea typeface="+mn-lt"/>
                <a:cs typeface="+mn-lt"/>
              </a:rPr>
              <a:t>informasi</a:t>
            </a:r>
            <a:r>
              <a:rPr lang="en-GB">
                <a:ea typeface="+mn-lt"/>
                <a:cs typeface="+mn-lt"/>
              </a:rPr>
              <a:t> yang </a:t>
            </a:r>
            <a:r>
              <a:rPr lang="en-GB" err="1">
                <a:ea typeface="+mn-lt"/>
                <a:cs typeface="+mn-lt"/>
              </a:rPr>
              <a:t>akan</a:t>
            </a:r>
            <a:r>
              <a:rPr lang="en-GB">
                <a:ea typeface="+mn-lt"/>
                <a:cs typeface="+mn-lt"/>
              </a:rPr>
              <a:t> </a:t>
            </a:r>
            <a:r>
              <a:rPr lang="en-GB" err="1">
                <a:ea typeface="+mn-lt"/>
                <a:cs typeface="+mn-lt"/>
              </a:rPr>
              <a:t>dijalankan</a:t>
            </a:r>
            <a:r>
              <a:rPr lang="en-GB">
                <a:ea typeface="+mn-lt"/>
                <a:cs typeface="+mn-lt"/>
              </a:rPr>
              <a:t> </a:t>
            </a:r>
            <a:r>
              <a:rPr lang="en-GB" err="1">
                <a:ea typeface="+mn-lt"/>
                <a:cs typeface="+mn-lt"/>
              </a:rPr>
              <a:t>untuk</a:t>
            </a:r>
            <a:r>
              <a:rPr lang="en-GB">
                <a:ea typeface="+mn-lt"/>
                <a:cs typeface="+mn-lt"/>
              </a:rPr>
              <a:t> </a:t>
            </a:r>
            <a:r>
              <a:rPr lang="en-GB" err="1">
                <a:ea typeface="+mn-lt"/>
                <a:cs typeface="+mn-lt"/>
              </a:rPr>
              <a:t>mendapatkan</a:t>
            </a:r>
            <a:r>
              <a:rPr lang="en-GB">
                <a:ea typeface="+mn-lt"/>
                <a:cs typeface="+mn-lt"/>
              </a:rPr>
              <a:t> </a:t>
            </a:r>
            <a:r>
              <a:rPr lang="en-GB" i="1">
                <a:ea typeface="+mn-lt"/>
                <a:cs typeface="+mn-lt"/>
              </a:rPr>
              <a:t>business value </a:t>
            </a:r>
            <a:r>
              <a:rPr lang="en-GB">
                <a:ea typeface="+mn-lt"/>
                <a:cs typeface="+mn-lt"/>
              </a:rPr>
              <a:t>(Hannemann et al., 2022)</a:t>
            </a:r>
          </a:p>
          <a:p>
            <a:r>
              <a:rPr lang="en-GB">
                <a:ea typeface="+mn-lt"/>
                <a:cs typeface="+mn-lt"/>
              </a:rPr>
              <a:t>EA </a:t>
            </a:r>
            <a:r>
              <a:rPr lang="en-GB" err="1">
                <a:ea typeface="+mn-lt"/>
                <a:cs typeface="+mn-lt"/>
              </a:rPr>
              <a:t>menujukan</a:t>
            </a:r>
            <a:r>
              <a:rPr lang="en-GB">
                <a:ea typeface="+mn-lt"/>
                <a:cs typeface="+mn-lt"/>
              </a:rPr>
              <a:t> </a:t>
            </a:r>
            <a:r>
              <a:rPr lang="en-GB" err="1">
                <a:ea typeface="+mn-lt"/>
                <a:cs typeface="+mn-lt"/>
              </a:rPr>
              <a:t>struktur</a:t>
            </a:r>
            <a:r>
              <a:rPr lang="en-GB">
                <a:ea typeface="+mn-lt"/>
                <a:cs typeface="+mn-lt"/>
              </a:rPr>
              <a:t> </a:t>
            </a:r>
            <a:r>
              <a:rPr lang="en-GB" err="1">
                <a:ea typeface="+mn-lt"/>
                <a:cs typeface="+mn-lt"/>
              </a:rPr>
              <a:t>sebuah</a:t>
            </a:r>
            <a:r>
              <a:rPr lang="en-GB">
                <a:ea typeface="+mn-lt"/>
                <a:cs typeface="+mn-lt"/>
              </a:rPr>
              <a:t> </a:t>
            </a:r>
            <a:r>
              <a:rPr lang="en-GB" err="1">
                <a:ea typeface="+mn-lt"/>
                <a:cs typeface="+mn-lt"/>
              </a:rPr>
              <a:t>perusahaan</a:t>
            </a:r>
            <a:r>
              <a:rPr lang="en-GB">
                <a:ea typeface="+mn-lt"/>
                <a:cs typeface="+mn-lt"/>
              </a:rPr>
              <a:t> dan </a:t>
            </a:r>
            <a:r>
              <a:rPr lang="en-GB" err="1">
                <a:ea typeface="+mn-lt"/>
                <a:cs typeface="+mn-lt"/>
              </a:rPr>
              <a:t>sistem</a:t>
            </a:r>
            <a:r>
              <a:rPr lang="en-GB">
                <a:ea typeface="+mn-lt"/>
                <a:cs typeface="+mn-lt"/>
              </a:rPr>
              <a:t> di </a:t>
            </a:r>
            <a:r>
              <a:rPr lang="en-GB" err="1">
                <a:ea typeface="+mn-lt"/>
                <a:cs typeface="+mn-lt"/>
              </a:rPr>
              <a:t>dalamnya</a:t>
            </a:r>
            <a:r>
              <a:rPr lang="en-GB">
                <a:ea typeface="+mn-lt"/>
                <a:cs typeface="+mn-lt"/>
              </a:rPr>
              <a:t> yang </a:t>
            </a:r>
            <a:r>
              <a:rPr lang="en-GB" err="1">
                <a:ea typeface="+mn-lt"/>
                <a:cs typeface="+mn-lt"/>
              </a:rPr>
              <a:t>terdiri</a:t>
            </a:r>
            <a:r>
              <a:rPr lang="en-GB">
                <a:ea typeface="+mn-lt"/>
                <a:cs typeface="+mn-lt"/>
              </a:rPr>
              <a:t> </a:t>
            </a:r>
            <a:r>
              <a:rPr lang="en-GB" err="1">
                <a:ea typeface="+mn-lt"/>
                <a:cs typeface="+mn-lt"/>
              </a:rPr>
              <a:t>dari</a:t>
            </a:r>
            <a:r>
              <a:rPr lang="en-GB">
                <a:ea typeface="+mn-lt"/>
                <a:cs typeface="+mn-lt"/>
              </a:rPr>
              <a:t> : </a:t>
            </a:r>
            <a:endParaRPr lang="en-GB"/>
          </a:p>
          <a:p>
            <a:pPr lvl="1"/>
            <a:r>
              <a:rPr lang="en-GB">
                <a:ea typeface="+mn-lt"/>
                <a:cs typeface="+mn-lt"/>
              </a:rPr>
              <a:t>Tujuan </a:t>
            </a:r>
            <a:r>
              <a:rPr lang="en-GB" err="1">
                <a:ea typeface="+mn-lt"/>
                <a:cs typeface="+mn-lt"/>
              </a:rPr>
              <a:t>perusahaan</a:t>
            </a:r>
            <a:r>
              <a:rPr lang="en-GB">
                <a:ea typeface="+mn-lt"/>
                <a:cs typeface="+mn-lt"/>
              </a:rPr>
              <a:t>,</a:t>
            </a:r>
            <a:endParaRPr lang="en-GB"/>
          </a:p>
          <a:p>
            <a:pPr lvl="1"/>
            <a:r>
              <a:rPr lang="en-GB">
                <a:ea typeface="+mn-lt"/>
                <a:cs typeface="+mn-lt"/>
              </a:rPr>
              <a:t>Struktur </a:t>
            </a:r>
            <a:r>
              <a:rPr lang="en-GB" err="1">
                <a:ea typeface="+mn-lt"/>
                <a:cs typeface="+mn-lt"/>
              </a:rPr>
              <a:t>organisasi</a:t>
            </a:r>
            <a:r>
              <a:rPr lang="en-GB">
                <a:ea typeface="+mn-lt"/>
                <a:cs typeface="+mn-lt"/>
              </a:rPr>
              <a:t>,</a:t>
            </a:r>
            <a:endParaRPr lang="en-GB"/>
          </a:p>
          <a:p>
            <a:pPr lvl="1"/>
            <a:r>
              <a:rPr lang="en-GB">
                <a:ea typeface="+mn-lt"/>
                <a:cs typeface="+mn-lt"/>
              </a:rPr>
              <a:t>Struktur dan </a:t>
            </a:r>
            <a:r>
              <a:rPr lang="en-GB" err="1">
                <a:ea typeface="+mn-lt"/>
                <a:cs typeface="+mn-lt"/>
              </a:rPr>
              <a:t>hirarki</a:t>
            </a:r>
            <a:r>
              <a:rPr lang="en-GB">
                <a:ea typeface="+mn-lt"/>
                <a:cs typeface="+mn-lt"/>
              </a:rPr>
              <a:t> </a:t>
            </a:r>
            <a:r>
              <a:rPr lang="en-GB" err="1">
                <a:ea typeface="+mn-lt"/>
                <a:cs typeface="+mn-lt"/>
              </a:rPr>
              <a:t>informasi</a:t>
            </a:r>
            <a:endParaRPr lang="en-GB" err="1"/>
          </a:p>
          <a:p>
            <a:pPr lvl="1"/>
            <a:r>
              <a:rPr lang="en-GB">
                <a:ea typeface="+mn-lt"/>
                <a:cs typeface="+mn-lt"/>
              </a:rPr>
              <a:t>Proses </a:t>
            </a:r>
            <a:r>
              <a:rPr lang="en-GB" err="1">
                <a:ea typeface="+mn-lt"/>
                <a:cs typeface="+mn-lt"/>
              </a:rPr>
              <a:t>bisnis</a:t>
            </a:r>
            <a:r>
              <a:rPr lang="en-GB">
                <a:ea typeface="+mn-lt"/>
                <a:cs typeface="+mn-lt"/>
              </a:rPr>
              <a:t> yang </a:t>
            </a:r>
            <a:r>
              <a:rPr lang="en-GB" err="1">
                <a:ea typeface="+mn-lt"/>
                <a:cs typeface="+mn-lt"/>
              </a:rPr>
              <a:t>berjalan</a:t>
            </a:r>
            <a:r>
              <a:rPr lang="en-GB">
                <a:ea typeface="+mn-lt"/>
                <a:cs typeface="+mn-lt"/>
              </a:rPr>
              <a:t>.</a:t>
            </a:r>
            <a:endParaRPr lang="en-GB"/>
          </a:p>
          <a:p>
            <a:endParaRPr lang="en-GB"/>
          </a:p>
        </p:txBody>
      </p:sp>
      <p:sp>
        <p:nvSpPr>
          <p:cNvPr id="4" name="Slide Number Placeholder 3">
            <a:extLst>
              <a:ext uri="{FF2B5EF4-FFF2-40B4-BE49-F238E27FC236}">
                <a16:creationId xmlns:a16="http://schemas.microsoft.com/office/drawing/2014/main" id="{3F517BD7-E8E2-4F45-48EE-08BD11A81B1C}"/>
              </a:ext>
            </a:extLst>
          </p:cNvPr>
          <p:cNvSpPr>
            <a:spLocks noGrp="1"/>
          </p:cNvSpPr>
          <p:nvPr>
            <p:ph type="sldNum" sz="quarter" idx="12"/>
          </p:nvPr>
        </p:nvSpPr>
        <p:spPr/>
        <p:txBody>
          <a:bodyPr/>
          <a:lstStyle/>
          <a:p>
            <a:fld id="{16BDE863-94E8-4228-BC4C-083ADA1A746D}" type="slidenum">
              <a:rPr lang="en-US" smtClean="0"/>
              <a:t>25</a:t>
            </a:fld>
            <a:endParaRPr lang="en-US"/>
          </a:p>
        </p:txBody>
      </p:sp>
    </p:spTree>
    <p:extLst>
      <p:ext uri="{BB962C8B-B14F-4D97-AF65-F5344CB8AC3E}">
        <p14:creationId xmlns:p14="http://schemas.microsoft.com/office/powerpoint/2010/main" val="2254836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4FA5-117C-CA73-1845-F167C7EAB8B0}"/>
              </a:ext>
            </a:extLst>
          </p:cNvPr>
          <p:cNvSpPr>
            <a:spLocks noGrp="1"/>
          </p:cNvSpPr>
          <p:nvPr>
            <p:ph type="title"/>
          </p:nvPr>
        </p:nvSpPr>
        <p:spPr/>
        <p:txBody>
          <a:bodyPr/>
          <a:lstStyle/>
          <a:p>
            <a:r>
              <a:rPr lang="en-GB"/>
              <a:t>The Open Group Architecture Framework (TOGAF)</a:t>
            </a:r>
          </a:p>
        </p:txBody>
      </p:sp>
      <p:sp>
        <p:nvSpPr>
          <p:cNvPr id="3" name="Content Placeholder 2">
            <a:extLst>
              <a:ext uri="{FF2B5EF4-FFF2-40B4-BE49-F238E27FC236}">
                <a16:creationId xmlns:a16="http://schemas.microsoft.com/office/drawing/2014/main" id="{479A4F8F-3E16-B5C4-A902-8B541E639537}"/>
              </a:ext>
            </a:extLst>
          </p:cNvPr>
          <p:cNvSpPr>
            <a:spLocks noGrp="1"/>
          </p:cNvSpPr>
          <p:nvPr>
            <p:ph idx="1"/>
          </p:nvPr>
        </p:nvSpPr>
        <p:spPr/>
        <p:txBody>
          <a:bodyPr vert="horz" lIns="91440" tIns="45720" rIns="91440" bIns="45720" rtlCol="0" anchor="t">
            <a:normAutofit lnSpcReduction="10000"/>
          </a:bodyPr>
          <a:lstStyle/>
          <a:p>
            <a:r>
              <a:rPr lang="en-GB" i="1">
                <a:ea typeface="+mn-lt"/>
                <a:cs typeface="+mn-lt"/>
              </a:rPr>
              <a:t>The Open Group Architecture Framework </a:t>
            </a:r>
            <a:r>
              <a:rPr lang="en-GB">
                <a:ea typeface="+mn-lt"/>
                <a:cs typeface="+mn-lt"/>
              </a:rPr>
              <a:t>(TOGAF) </a:t>
            </a:r>
            <a:r>
              <a:rPr lang="en-GB" err="1">
                <a:ea typeface="+mn-lt"/>
                <a:cs typeface="+mn-lt"/>
              </a:rPr>
              <a:t>merupakan</a:t>
            </a:r>
            <a:r>
              <a:rPr lang="en-GB">
                <a:ea typeface="+mn-lt"/>
                <a:cs typeface="+mn-lt"/>
              </a:rPr>
              <a:t> </a:t>
            </a:r>
            <a:r>
              <a:rPr lang="en-GB" i="1">
                <a:ea typeface="+mn-lt"/>
                <a:cs typeface="+mn-lt"/>
              </a:rPr>
              <a:t>framework </a:t>
            </a:r>
            <a:r>
              <a:rPr lang="en-GB" err="1">
                <a:ea typeface="+mn-lt"/>
                <a:cs typeface="+mn-lt"/>
              </a:rPr>
              <a:t>standar</a:t>
            </a:r>
            <a:r>
              <a:rPr lang="en-GB">
                <a:ea typeface="+mn-lt"/>
                <a:cs typeface="+mn-lt"/>
              </a:rPr>
              <a:t> </a:t>
            </a:r>
            <a:r>
              <a:rPr lang="en-GB" err="1">
                <a:ea typeface="+mn-lt"/>
                <a:cs typeface="+mn-lt"/>
              </a:rPr>
              <a:t>sistem</a:t>
            </a:r>
            <a:r>
              <a:rPr lang="en-GB">
                <a:ea typeface="+mn-lt"/>
                <a:cs typeface="+mn-lt"/>
              </a:rPr>
              <a:t> </a:t>
            </a:r>
            <a:r>
              <a:rPr lang="en-GB" err="1">
                <a:ea typeface="+mn-lt"/>
                <a:cs typeface="+mn-lt"/>
              </a:rPr>
              <a:t>informasi</a:t>
            </a:r>
            <a:r>
              <a:rPr lang="en-GB">
                <a:ea typeface="+mn-lt"/>
                <a:cs typeface="+mn-lt"/>
              </a:rPr>
              <a:t> </a:t>
            </a:r>
            <a:r>
              <a:rPr lang="en-GB" i="1">
                <a:ea typeface="+mn-lt"/>
                <a:cs typeface="+mn-lt"/>
              </a:rPr>
              <a:t>enterprise</a:t>
            </a:r>
            <a:r>
              <a:rPr lang="en-GB">
                <a:ea typeface="+mn-lt"/>
                <a:cs typeface="+mn-lt"/>
              </a:rPr>
              <a:t> yang </a:t>
            </a:r>
            <a:r>
              <a:rPr lang="en-GB" err="1">
                <a:ea typeface="+mn-lt"/>
                <a:cs typeface="+mn-lt"/>
              </a:rPr>
              <a:t>memiliki</a:t>
            </a:r>
            <a:r>
              <a:rPr lang="en-GB">
                <a:ea typeface="+mn-lt"/>
                <a:cs typeface="+mn-lt"/>
              </a:rPr>
              <a:t> </a:t>
            </a:r>
            <a:r>
              <a:rPr lang="en-GB" err="1">
                <a:ea typeface="+mn-lt"/>
                <a:cs typeface="+mn-lt"/>
              </a:rPr>
              <a:t>hampir</a:t>
            </a:r>
            <a:r>
              <a:rPr lang="en-GB">
                <a:ea typeface="+mn-lt"/>
                <a:cs typeface="+mn-lt"/>
              </a:rPr>
              <a:t> </a:t>
            </a:r>
            <a:r>
              <a:rPr lang="en-GB" err="1">
                <a:ea typeface="+mn-lt"/>
                <a:cs typeface="+mn-lt"/>
              </a:rPr>
              <a:t>seluruh</a:t>
            </a:r>
            <a:r>
              <a:rPr lang="en-GB">
                <a:ea typeface="+mn-lt"/>
                <a:cs typeface="+mn-lt"/>
              </a:rPr>
              <a:t> </a:t>
            </a:r>
            <a:r>
              <a:rPr lang="en-GB" err="1">
                <a:ea typeface="+mn-lt"/>
                <a:cs typeface="+mn-lt"/>
              </a:rPr>
              <a:t>komponen</a:t>
            </a:r>
            <a:r>
              <a:rPr lang="en-GB">
                <a:ea typeface="+mn-lt"/>
                <a:cs typeface="+mn-lt"/>
              </a:rPr>
              <a:t> yang </a:t>
            </a:r>
            <a:r>
              <a:rPr lang="en-GB" err="1">
                <a:ea typeface="+mn-lt"/>
                <a:cs typeface="+mn-lt"/>
              </a:rPr>
              <a:t>dimiliki</a:t>
            </a:r>
            <a:r>
              <a:rPr lang="en-GB">
                <a:ea typeface="+mn-lt"/>
                <a:cs typeface="+mn-lt"/>
              </a:rPr>
              <a:t> oleh </a:t>
            </a:r>
            <a:r>
              <a:rPr lang="en-GB" err="1">
                <a:ea typeface="+mn-lt"/>
                <a:cs typeface="+mn-lt"/>
              </a:rPr>
              <a:t>metode</a:t>
            </a:r>
            <a:r>
              <a:rPr lang="en-GB">
                <a:ea typeface="+mn-lt"/>
                <a:cs typeface="+mn-lt"/>
              </a:rPr>
              <a:t> </a:t>
            </a:r>
            <a:r>
              <a:rPr lang="en-GB" err="1">
                <a:ea typeface="+mn-lt"/>
                <a:cs typeface="+mn-lt"/>
              </a:rPr>
              <a:t>pengembangan</a:t>
            </a:r>
            <a:r>
              <a:rPr lang="en-GB">
                <a:ea typeface="+mn-lt"/>
                <a:cs typeface="+mn-lt"/>
              </a:rPr>
              <a:t> </a:t>
            </a:r>
            <a:r>
              <a:rPr lang="en-GB" err="1">
                <a:ea typeface="+mn-lt"/>
                <a:cs typeface="+mn-lt"/>
              </a:rPr>
              <a:t>arsitektur</a:t>
            </a:r>
            <a:r>
              <a:rPr lang="en-GB">
                <a:ea typeface="+mn-lt"/>
                <a:cs typeface="+mn-lt"/>
              </a:rPr>
              <a:t> yang </a:t>
            </a:r>
            <a:r>
              <a:rPr lang="en-GB" err="1">
                <a:ea typeface="+mn-lt"/>
                <a:cs typeface="+mn-lt"/>
              </a:rPr>
              <a:t>lainya</a:t>
            </a:r>
            <a:r>
              <a:rPr lang="en-GB">
                <a:ea typeface="+mn-lt"/>
                <a:cs typeface="+mn-lt"/>
              </a:rPr>
              <a:t> (Hannemann et al., 2022).</a:t>
            </a:r>
          </a:p>
          <a:p>
            <a:r>
              <a:rPr lang="en-GB">
                <a:ea typeface="+mn-lt"/>
                <a:cs typeface="+mn-lt"/>
              </a:rPr>
              <a:t>TOGAF </a:t>
            </a:r>
            <a:r>
              <a:rPr lang="en-GB" err="1">
                <a:ea typeface="+mn-lt"/>
                <a:cs typeface="+mn-lt"/>
              </a:rPr>
              <a:t>memiliki</a:t>
            </a:r>
            <a:r>
              <a:rPr lang="en-GB">
                <a:ea typeface="+mn-lt"/>
                <a:cs typeface="+mn-lt"/>
              </a:rPr>
              <a:t> </a:t>
            </a:r>
            <a:r>
              <a:rPr lang="en-GB" err="1">
                <a:ea typeface="+mn-lt"/>
                <a:cs typeface="+mn-lt"/>
              </a:rPr>
              <a:t>empat</a:t>
            </a:r>
            <a:r>
              <a:rPr lang="en-GB">
                <a:ea typeface="+mn-lt"/>
                <a:cs typeface="+mn-lt"/>
              </a:rPr>
              <a:t> domain </a:t>
            </a:r>
            <a:r>
              <a:rPr lang="en-GB" err="1">
                <a:ea typeface="+mn-lt"/>
                <a:cs typeface="+mn-lt"/>
              </a:rPr>
              <a:t>arsitektur</a:t>
            </a:r>
            <a:r>
              <a:rPr lang="en-GB">
                <a:ea typeface="+mn-lt"/>
                <a:cs typeface="+mn-lt"/>
              </a:rPr>
              <a:t> </a:t>
            </a:r>
            <a:r>
              <a:rPr lang="en-GB" err="1">
                <a:ea typeface="+mn-lt"/>
                <a:cs typeface="+mn-lt"/>
              </a:rPr>
              <a:t>sistem</a:t>
            </a:r>
            <a:r>
              <a:rPr lang="en-GB">
                <a:ea typeface="+mn-lt"/>
                <a:cs typeface="+mn-lt"/>
              </a:rPr>
              <a:t> </a:t>
            </a:r>
            <a:r>
              <a:rPr lang="en-GB" err="1">
                <a:ea typeface="+mn-lt"/>
                <a:cs typeface="+mn-lt"/>
              </a:rPr>
              <a:t>informasi</a:t>
            </a:r>
            <a:r>
              <a:rPr lang="en-GB">
                <a:ea typeface="+mn-lt"/>
                <a:cs typeface="+mn-lt"/>
              </a:rPr>
              <a:t> (Hannemann et al., 2022), </a:t>
            </a:r>
            <a:r>
              <a:rPr lang="en-GB" err="1">
                <a:ea typeface="+mn-lt"/>
                <a:cs typeface="+mn-lt"/>
              </a:rPr>
              <a:t>yaitu</a:t>
            </a:r>
            <a:r>
              <a:rPr lang="en-GB">
                <a:ea typeface="+mn-lt"/>
                <a:cs typeface="+mn-lt"/>
              </a:rPr>
              <a:t> : </a:t>
            </a:r>
            <a:endParaRPr lang="en-GB"/>
          </a:p>
          <a:p>
            <a:pPr lvl="1"/>
            <a:r>
              <a:rPr lang="en-GB" err="1">
                <a:ea typeface="+mn-lt"/>
                <a:cs typeface="+mn-lt"/>
              </a:rPr>
              <a:t>Arsitektur</a:t>
            </a:r>
            <a:r>
              <a:rPr lang="en-GB">
                <a:ea typeface="+mn-lt"/>
                <a:cs typeface="+mn-lt"/>
              </a:rPr>
              <a:t> </a:t>
            </a:r>
            <a:r>
              <a:rPr lang="en-GB" err="1">
                <a:ea typeface="+mn-lt"/>
                <a:cs typeface="+mn-lt"/>
              </a:rPr>
              <a:t>bisnis</a:t>
            </a:r>
            <a:endParaRPr lang="en-GB" err="1"/>
          </a:p>
          <a:p>
            <a:pPr lvl="1"/>
            <a:r>
              <a:rPr lang="en-GB" err="1">
                <a:ea typeface="+mn-lt"/>
                <a:cs typeface="+mn-lt"/>
              </a:rPr>
              <a:t>Arsitektur</a:t>
            </a:r>
            <a:r>
              <a:rPr lang="en-GB">
                <a:ea typeface="+mn-lt"/>
                <a:cs typeface="+mn-lt"/>
              </a:rPr>
              <a:t> data</a:t>
            </a:r>
            <a:endParaRPr lang="en-GB"/>
          </a:p>
          <a:p>
            <a:pPr lvl="1"/>
            <a:r>
              <a:rPr lang="en-GB" err="1">
                <a:ea typeface="+mn-lt"/>
                <a:cs typeface="+mn-lt"/>
              </a:rPr>
              <a:t>Arsitektur</a:t>
            </a:r>
            <a:r>
              <a:rPr lang="en-GB">
                <a:ea typeface="+mn-lt"/>
                <a:cs typeface="+mn-lt"/>
              </a:rPr>
              <a:t> </a:t>
            </a:r>
            <a:r>
              <a:rPr lang="en-GB" err="1">
                <a:ea typeface="+mn-lt"/>
                <a:cs typeface="+mn-lt"/>
              </a:rPr>
              <a:t>aplikasi</a:t>
            </a:r>
            <a:endParaRPr lang="en-GB" err="1"/>
          </a:p>
          <a:p>
            <a:pPr lvl="1"/>
            <a:r>
              <a:rPr lang="en-GB" err="1">
                <a:ea typeface="+mn-lt"/>
                <a:cs typeface="+mn-lt"/>
              </a:rPr>
              <a:t>Arsitektur</a:t>
            </a:r>
            <a:r>
              <a:rPr lang="en-GB">
                <a:ea typeface="+mn-lt"/>
                <a:cs typeface="+mn-lt"/>
              </a:rPr>
              <a:t> </a:t>
            </a:r>
            <a:r>
              <a:rPr lang="en-GB" err="1">
                <a:ea typeface="+mn-lt"/>
                <a:cs typeface="+mn-lt"/>
              </a:rPr>
              <a:t>teknologi</a:t>
            </a:r>
            <a:endParaRPr lang="en-GB" err="1"/>
          </a:p>
          <a:p>
            <a:r>
              <a:rPr lang="en-GB"/>
              <a:t>TOGAF </a:t>
            </a:r>
            <a:r>
              <a:rPr lang="en-GB" err="1"/>
              <a:t>mengatur</a:t>
            </a:r>
            <a:r>
              <a:rPr lang="en-GB"/>
              <a:t> </a:t>
            </a:r>
            <a:r>
              <a:rPr lang="en-GB" err="1"/>
              <a:t>seluruh</a:t>
            </a:r>
            <a:r>
              <a:rPr lang="en-GB"/>
              <a:t> </a:t>
            </a:r>
            <a:r>
              <a:rPr lang="en-GB" err="1"/>
              <a:t>fase</a:t>
            </a:r>
            <a:r>
              <a:rPr lang="en-GB"/>
              <a:t> </a:t>
            </a:r>
            <a:r>
              <a:rPr lang="en-GB" err="1"/>
              <a:t>implementasi</a:t>
            </a:r>
            <a:r>
              <a:rPr lang="en-GB"/>
              <a:t> </a:t>
            </a:r>
            <a:r>
              <a:rPr lang="en-GB" err="1"/>
              <a:t>sistem</a:t>
            </a:r>
            <a:r>
              <a:rPr lang="en-GB"/>
              <a:t> </a:t>
            </a:r>
            <a:r>
              <a:rPr lang="en-GB" err="1"/>
              <a:t>informasi</a:t>
            </a:r>
            <a:r>
              <a:rPr lang="en-GB"/>
              <a:t> </a:t>
            </a:r>
            <a:r>
              <a:rPr lang="en-GB" err="1"/>
              <a:t>perusahaan</a:t>
            </a:r>
            <a:r>
              <a:rPr lang="en-GB"/>
              <a:t> </a:t>
            </a:r>
            <a:r>
              <a:rPr lang="en-GB" err="1"/>
              <a:t>untuk</a:t>
            </a:r>
            <a:r>
              <a:rPr lang="en-GB"/>
              <a:t> </a:t>
            </a:r>
            <a:r>
              <a:rPr lang="en-GB" err="1"/>
              <a:t>memastikan</a:t>
            </a:r>
            <a:r>
              <a:rPr lang="en-GB"/>
              <a:t> </a:t>
            </a:r>
            <a:r>
              <a:rPr lang="en-GB" err="1"/>
              <a:t>bahwa</a:t>
            </a:r>
            <a:r>
              <a:rPr lang="en-GB"/>
              <a:t> </a:t>
            </a:r>
            <a:r>
              <a:rPr lang="en-GB" err="1"/>
              <a:t>perusahaan</a:t>
            </a:r>
            <a:r>
              <a:rPr lang="en-GB"/>
              <a:t> </a:t>
            </a:r>
            <a:r>
              <a:rPr lang="en-GB" err="1"/>
              <a:t>dapat</a:t>
            </a:r>
            <a:r>
              <a:rPr lang="en-GB"/>
              <a:t> </a:t>
            </a:r>
            <a:r>
              <a:rPr lang="en-GB" err="1"/>
              <a:t>mendapatkan</a:t>
            </a:r>
            <a:r>
              <a:rPr lang="en-GB"/>
              <a:t> </a:t>
            </a:r>
            <a:r>
              <a:rPr lang="en-GB" i="1"/>
              <a:t>business value </a:t>
            </a:r>
            <a:r>
              <a:rPr lang="en-GB" err="1"/>
              <a:t>dari</a:t>
            </a:r>
            <a:r>
              <a:rPr lang="en-GB"/>
              <a:t> </a:t>
            </a:r>
            <a:r>
              <a:rPr lang="en-GB" err="1"/>
              <a:t>teknologi</a:t>
            </a:r>
            <a:r>
              <a:rPr lang="en-GB"/>
              <a:t> yang </a:t>
            </a:r>
            <a:r>
              <a:rPr lang="en-GB" err="1"/>
              <a:t>tersedia</a:t>
            </a:r>
            <a:r>
              <a:rPr lang="en-GB"/>
              <a:t>.</a:t>
            </a:r>
          </a:p>
          <a:p>
            <a:endParaRPr lang="en-GB"/>
          </a:p>
        </p:txBody>
      </p:sp>
      <p:sp>
        <p:nvSpPr>
          <p:cNvPr id="4" name="Slide Number Placeholder 3">
            <a:extLst>
              <a:ext uri="{FF2B5EF4-FFF2-40B4-BE49-F238E27FC236}">
                <a16:creationId xmlns:a16="http://schemas.microsoft.com/office/drawing/2014/main" id="{0144E6EB-331F-DE68-2668-59740A0C4D07}"/>
              </a:ext>
            </a:extLst>
          </p:cNvPr>
          <p:cNvSpPr>
            <a:spLocks noGrp="1"/>
          </p:cNvSpPr>
          <p:nvPr>
            <p:ph type="sldNum" sz="quarter" idx="12"/>
          </p:nvPr>
        </p:nvSpPr>
        <p:spPr/>
        <p:txBody>
          <a:bodyPr/>
          <a:lstStyle/>
          <a:p>
            <a:fld id="{16BDE863-94E8-4228-BC4C-083ADA1A746D}" type="slidenum">
              <a:rPr lang="en-US" smtClean="0"/>
              <a:t>26</a:t>
            </a:fld>
            <a:endParaRPr lang="en-US"/>
          </a:p>
        </p:txBody>
      </p:sp>
    </p:spTree>
    <p:extLst>
      <p:ext uri="{BB962C8B-B14F-4D97-AF65-F5344CB8AC3E}">
        <p14:creationId xmlns:p14="http://schemas.microsoft.com/office/powerpoint/2010/main" val="685599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86532B-5A3E-44A5-A0C2-22A0DB316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88F5DB-1368-6F50-B45C-2E90B3AC076A}"/>
              </a:ext>
            </a:extLst>
          </p:cNvPr>
          <p:cNvSpPr>
            <a:spLocks noGrp="1"/>
          </p:cNvSpPr>
          <p:nvPr>
            <p:ph type="title"/>
          </p:nvPr>
        </p:nvSpPr>
        <p:spPr>
          <a:xfrm>
            <a:off x="707064" y="609600"/>
            <a:ext cx="6993914" cy="1356360"/>
          </a:xfrm>
        </p:spPr>
        <p:txBody>
          <a:bodyPr>
            <a:normAutofit/>
          </a:bodyPr>
          <a:lstStyle/>
          <a:p>
            <a:r>
              <a:rPr lang="en-GB"/>
              <a:t>Decision Tree</a:t>
            </a:r>
          </a:p>
        </p:txBody>
      </p:sp>
      <p:sp>
        <p:nvSpPr>
          <p:cNvPr id="3" name="Content Placeholder 2">
            <a:extLst>
              <a:ext uri="{FF2B5EF4-FFF2-40B4-BE49-F238E27FC236}">
                <a16:creationId xmlns:a16="http://schemas.microsoft.com/office/drawing/2014/main" id="{68B411DD-BBC7-7558-96C3-71AF332DCF2F}"/>
              </a:ext>
            </a:extLst>
          </p:cNvPr>
          <p:cNvSpPr>
            <a:spLocks noGrp="1"/>
          </p:cNvSpPr>
          <p:nvPr>
            <p:ph idx="1"/>
          </p:nvPr>
        </p:nvSpPr>
        <p:spPr>
          <a:xfrm>
            <a:off x="707064" y="2057400"/>
            <a:ext cx="6993914" cy="4038600"/>
          </a:xfrm>
        </p:spPr>
        <p:txBody>
          <a:bodyPr vert="horz" lIns="91440" tIns="45720" rIns="91440" bIns="45720" rtlCol="0" anchor="t">
            <a:normAutofit/>
          </a:bodyPr>
          <a:lstStyle/>
          <a:p>
            <a:r>
              <a:rPr lang="en-GB" i="1">
                <a:ea typeface="+mn-lt"/>
                <a:cs typeface="+mn-lt"/>
              </a:rPr>
              <a:t>Decision Tree </a:t>
            </a:r>
            <a:r>
              <a:rPr lang="en-GB" err="1">
                <a:ea typeface="+mn-lt"/>
                <a:cs typeface="+mn-lt"/>
              </a:rPr>
              <a:t>merupakan</a:t>
            </a:r>
            <a:r>
              <a:rPr lang="en-GB">
                <a:ea typeface="+mn-lt"/>
                <a:cs typeface="+mn-lt"/>
              </a:rPr>
              <a:t> </a:t>
            </a:r>
            <a:r>
              <a:rPr lang="en-GB" err="1">
                <a:ea typeface="+mn-lt"/>
                <a:cs typeface="+mn-lt"/>
              </a:rPr>
              <a:t>jenis</a:t>
            </a:r>
            <a:r>
              <a:rPr lang="en-GB">
                <a:ea typeface="+mn-lt"/>
                <a:cs typeface="+mn-lt"/>
              </a:rPr>
              <a:t> ML </a:t>
            </a:r>
            <a:r>
              <a:rPr lang="en-GB" err="1">
                <a:ea typeface="+mn-lt"/>
                <a:cs typeface="+mn-lt"/>
              </a:rPr>
              <a:t>klasifikasi</a:t>
            </a:r>
            <a:r>
              <a:rPr lang="en-GB">
                <a:ea typeface="+mn-lt"/>
                <a:cs typeface="+mn-lt"/>
              </a:rPr>
              <a:t> yang </a:t>
            </a:r>
            <a:r>
              <a:rPr lang="en-GB" err="1">
                <a:ea typeface="+mn-lt"/>
                <a:cs typeface="+mn-lt"/>
              </a:rPr>
              <a:t>berbentuk</a:t>
            </a:r>
            <a:r>
              <a:rPr lang="en-GB">
                <a:ea typeface="+mn-lt"/>
                <a:cs typeface="+mn-lt"/>
              </a:rPr>
              <a:t> </a:t>
            </a:r>
            <a:r>
              <a:rPr lang="en-GB" err="1">
                <a:ea typeface="+mn-lt"/>
                <a:cs typeface="+mn-lt"/>
              </a:rPr>
              <a:t>seperti</a:t>
            </a:r>
            <a:r>
              <a:rPr lang="en-GB">
                <a:ea typeface="+mn-lt"/>
                <a:cs typeface="+mn-lt"/>
              </a:rPr>
              <a:t> </a:t>
            </a:r>
            <a:r>
              <a:rPr lang="en-GB" err="1">
                <a:ea typeface="+mn-lt"/>
                <a:cs typeface="+mn-lt"/>
              </a:rPr>
              <a:t>pohon</a:t>
            </a:r>
            <a:r>
              <a:rPr lang="en-GB">
                <a:ea typeface="+mn-lt"/>
                <a:cs typeface="+mn-lt"/>
              </a:rPr>
              <a:t>. </a:t>
            </a:r>
          </a:p>
          <a:p>
            <a:r>
              <a:rPr lang="en-GB" err="1">
                <a:ea typeface="+mn-lt"/>
                <a:cs typeface="+mn-lt"/>
              </a:rPr>
              <a:t>Merupakan</a:t>
            </a:r>
            <a:r>
              <a:rPr lang="en-GB">
                <a:ea typeface="+mn-lt"/>
                <a:cs typeface="+mn-lt"/>
              </a:rPr>
              <a:t> </a:t>
            </a:r>
            <a:r>
              <a:rPr lang="en-GB" err="1">
                <a:ea typeface="+mn-lt"/>
                <a:cs typeface="+mn-lt"/>
              </a:rPr>
              <a:t>sebuah</a:t>
            </a:r>
            <a:r>
              <a:rPr lang="en-GB">
                <a:ea typeface="+mn-lt"/>
                <a:cs typeface="+mn-lt"/>
              </a:rPr>
              <a:t> </a:t>
            </a:r>
            <a:r>
              <a:rPr lang="en-GB" err="1">
                <a:ea typeface="+mn-lt"/>
                <a:cs typeface="+mn-lt"/>
              </a:rPr>
              <a:t>metode</a:t>
            </a:r>
            <a:r>
              <a:rPr lang="en-GB">
                <a:ea typeface="+mn-lt"/>
                <a:cs typeface="+mn-lt"/>
              </a:rPr>
              <a:t> </a:t>
            </a:r>
            <a:r>
              <a:rPr lang="en-GB" err="1">
                <a:ea typeface="+mn-lt"/>
                <a:cs typeface="+mn-lt"/>
              </a:rPr>
              <a:t>dalam</a:t>
            </a:r>
            <a:r>
              <a:rPr lang="en-GB">
                <a:ea typeface="+mn-lt"/>
                <a:cs typeface="+mn-lt"/>
              </a:rPr>
              <a:t> </a:t>
            </a:r>
            <a:r>
              <a:rPr lang="en-GB" err="1">
                <a:ea typeface="+mn-lt"/>
                <a:cs typeface="+mn-lt"/>
              </a:rPr>
              <a:t>ilmu</a:t>
            </a:r>
            <a:r>
              <a:rPr lang="en-GB">
                <a:ea typeface="+mn-lt"/>
                <a:cs typeface="+mn-lt"/>
              </a:rPr>
              <a:t> </a:t>
            </a:r>
            <a:r>
              <a:rPr lang="en-GB" i="1">
                <a:ea typeface="+mn-lt"/>
                <a:cs typeface="+mn-lt"/>
              </a:rPr>
              <a:t>decision analysis, </a:t>
            </a:r>
            <a:r>
              <a:rPr lang="en-GB">
                <a:ea typeface="+mn-lt"/>
                <a:cs typeface="+mn-lt"/>
              </a:rPr>
              <a:t>yang </a:t>
            </a:r>
            <a:r>
              <a:rPr lang="en-GB" err="1">
                <a:ea typeface="+mn-lt"/>
                <a:cs typeface="+mn-lt"/>
              </a:rPr>
              <a:t>digunakan</a:t>
            </a:r>
            <a:r>
              <a:rPr lang="en-GB">
                <a:ea typeface="+mn-lt"/>
                <a:cs typeface="+mn-lt"/>
              </a:rPr>
              <a:t> </a:t>
            </a:r>
            <a:r>
              <a:rPr lang="en-GB" err="1">
                <a:ea typeface="+mn-lt"/>
                <a:cs typeface="+mn-lt"/>
              </a:rPr>
              <a:t>untuk</a:t>
            </a:r>
            <a:r>
              <a:rPr lang="en-GB">
                <a:ea typeface="+mn-lt"/>
                <a:cs typeface="+mn-lt"/>
              </a:rPr>
              <a:t> </a:t>
            </a:r>
            <a:r>
              <a:rPr lang="en-GB" err="1">
                <a:ea typeface="+mn-lt"/>
                <a:cs typeface="+mn-lt"/>
              </a:rPr>
              <a:t>membantu</a:t>
            </a:r>
            <a:r>
              <a:rPr lang="en-GB">
                <a:ea typeface="+mn-lt"/>
                <a:cs typeface="+mn-lt"/>
              </a:rPr>
              <a:t> </a:t>
            </a:r>
            <a:r>
              <a:rPr lang="en-GB" err="1">
                <a:ea typeface="+mn-lt"/>
                <a:cs typeface="+mn-lt"/>
              </a:rPr>
              <a:t>menentukan</a:t>
            </a:r>
            <a:r>
              <a:rPr lang="en-GB">
                <a:ea typeface="+mn-lt"/>
                <a:cs typeface="+mn-lt"/>
              </a:rPr>
              <a:t> </a:t>
            </a:r>
            <a:r>
              <a:rPr lang="en-GB" err="1">
                <a:ea typeface="+mn-lt"/>
                <a:cs typeface="+mn-lt"/>
              </a:rPr>
              <a:t>keputusan</a:t>
            </a:r>
            <a:r>
              <a:rPr lang="en-GB">
                <a:ea typeface="+mn-lt"/>
                <a:cs typeface="+mn-lt"/>
              </a:rPr>
              <a:t> yang </a:t>
            </a:r>
            <a:r>
              <a:rPr lang="en-GB" err="1">
                <a:ea typeface="+mn-lt"/>
                <a:cs typeface="+mn-lt"/>
              </a:rPr>
              <a:t>diambil</a:t>
            </a:r>
            <a:r>
              <a:rPr lang="en-GB">
                <a:ea typeface="+mn-lt"/>
                <a:cs typeface="+mn-lt"/>
              </a:rPr>
              <a:t> </a:t>
            </a:r>
            <a:r>
              <a:rPr lang="en-GB" err="1">
                <a:ea typeface="+mn-lt"/>
                <a:cs typeface="+mn-lt"/>
              </a:rPr>
              <a:t>dari</a:t>
            </a:r>
            <a:r>
              <a:rPr lang="en-GB">
                <a:ea typeface="+mn-lt"/>
                <a:cs typeface="+mn-lt"/>
              </a:rPr>
              <a:t> </a:t>
            </a:r>
            <a:r>
              <a:rPr lang="en-GB" err="1">
                <a:ea typeface="+mn-lt"/>
                <a:cs typeface="+mn-lt"/>
              </a:rPr>
              <a:t>berbagai</a:t>
            </a:r>
            <a:r>
              <a:rPr lang="en-GB">
                <a:ea typeface="+mn-lt"/>
                <a:cs typeface="+mn-lt"/>
              </a:rPr>
              <a:t> </a:t>
            </a:r>
            <a:r>
              <a:rPr lang="en-GB" err="1">
                <a:ea typeface="+mn-lt"/>
                <a:cs typeface="+mn-lt"/>
              </a:rPr>
              <a:t>pilihan</a:t>
            </a:r>
            <a:r>
              <a:rPr lang="en-GB">
                <a:ea typeface="+mn-lt"/>
                <a:cs typeface="+mn-lt"/>
              </a:rPr>
              <a:t> </a:t>
            </a:r>
            <a:r>
              <a:rPr lang="en-GB" err="1">
                <a:ea typeface="+mn-lt"/>
                <a:cs typeface="+mn-lt"/>
              </a:rPr>
              <a:t>keputusan</a:t>
            </a:r>
            <a:r>
              <a:rPr lang="en-GB">
                <a:ea typeface="+mn-lt"/>
                <a:cs typeface="+mn-lt"/>
              </a:rPr>
              <a:t> (Hillier S.,2005).</a:t>
            </a:r>
          </a:p>
          <a:p>
            <a:r>
              <a:rPr lang="en-GB">
                <a:ea typeface="+mn-lt"/>
                <a:cs typeface="+mn-lt"/>
              </a:rPr>
              <a:t>Pada </a:t>
            </a:r>
            <a:r>
              <a:rPr lang="en-GB" i="1">
                <a:ea typeface="+mn-lt"/>
                <a:cs typeface="+mn-lt"/>
              </a:rPr>
              <a:t>decision tree </a:t>
            </a:r>
            <a:r>
              <a:rPr lang="en-GB" err="1">
                <a:ea typeface="+mn-lt"/>
                <a:cs typeface="+mn-lt"/>
              </a:rPr>
              <a:t>terdapat</a:t>
            </a:r>
            <a:r>
              <a:rPr lang="en-GB">
                <a:ea typeface="+mn-lt"/>
                <a:cs typeface="+mn-lt"/>
              </a:rPr>
              <a:t> </a:t>
            </a:r>
            <a:r>
              <a:rPr lang="en-GB" err="1">
                <a:ea typeface="+mn-lt"/>
                <a:cs typeface="+mn-lt"/>
              </a:rPr>
              <a:t>tiga</a:t>
            </a:r>
            <a:r>
              <a:rPr lang="en-GB">
                <a:ea typeface="+mn-lt"/>
                <a:cs typeface="+mn-lt"/>
              </a:rPr>
              <a:t> </a:t>
            </a:r>
            <a:r>
              <a:rPr lang="en-GB" err="1">
                <a:ea typeface="+mn-lt"/>
                <a:cs typeface="+mn-lt"/>
              </a:rPr>
              <a:t>komponen</a:t>
            </a:r>
            <a:r>
              <a:rPr lang="en-GB">
                <a:ea typeface="+mn-lt"/>
                <a:cs typeface="+mn-lt"/>
              </a:rPr>
              <a:t> </a:t>
            </a:r>
            <a:r>
              <a:rPr lang="en-GB" err="1">
                <a:ea typeface="+mn-lt"/>
                <a:cs typeface="+mn-lt"/>
              </a:rPr>
              <a:t>penyusun</a:t>
            </a:r>
            <a:r>
              <a:rPr lang="en-GB">
                <a:ea typeface="+mn-lt"/>
                <a:cs typeface="+mn-lt"/>
              </a:rPr>
              <a:t> </a:t>
            </a:r>
            <a:r>
              <a:rPr lang="en-GB" err="1">
                <a:ea typeface="+mn-lt"/>
                <a:cs typeface="+mn-lt"/>
              </a:rPr>
              <a:t>yaitu</a:t>
            </a:r>
            <a:r>
              <a:rPr lang="en-GB">
                <a:ea typeface="+mn-lt"/>
                <a:cs typeface="+mn-lt"/>
              </a:rPr>
              <a:t> </a:t>
            </a:r>
            <a:r>
              <a:rPr lang="en-GB" i="1">
                <a:ea typeface="+mn-lt"/>
                <a:cs typeface="+mn-lt"/>
              </a:rPr>
              <a:t>node, branch, </a:t>
            </a:r>
            <a:r>
              <a:rPr lang="en-GB">
                <a:ea typeface="+mn-lt"/>
                <a:cs typeface="+mn-lt"/>
              </a:rPr>
              <a:t>dan </a:t>
            </a:r>
            <a:r>
              <a:rPr lang="en-GB" i="1">
                <a:ea typeface="+mn-lt"/>
                <a:cs typeface="+mn-lt"/>
              </a:rPr>
              <a:t>leaf </a:t>
            </a:r>
            <a:r>
              <a:rPr lang="en-GB">
                <a:ea typeface="+mn-lt"/>
                <a:cs typeface="+mn-lt"/>
              </a:rPr>
              <a:t>(Shetty, 2019)</a:t>
            </a:r>
            <a:r>
              <a:rPr lang="en-GB" i="1">
                <a:ea typeface="+mn-lt"/>
                <a:cs typeface="+mn-lt"/>
              </a:rPr>
              <a:t>. </a:t>
            </a:r>
          </a:p>
          <a:p>
            <a:pPr lvl="1" indent="-285750"/>
            <a:r>
              <a:rPr lang="en-GB" b="1">
                <a:ea typeface="+mn-lt"/>
                <a:cs typeface="+mn-lt"/>
              </a:rPr>
              <a:t>Node </a:t>
            </a:r>
            <a:r>
              <a:rPr lang="en-GB">
                <a:ea typeface="+mn-lt"/>
                <a:cs typeface="+mn-lt"/>
              </a:rPr>
              <a:t>: </a:t>
            </a:r>
            <a:r>
              <a:rPr lang="en-GB" err="1">
                <a:ea typeface="+mn-lt"/>
                <a:cs typeface="+mn-lt"/>
              </a:rPr>
              <a:t>Titik</a:t>
            </a:r>
            <a:r>
              <a:rPr lang="en-GB">
                <a:ea typeface="+mn-lt"/>
                <a:cs typeface="+mn-lt"/>
              </a:rPr>
              <a:t> </a:t>
            </a:r>
            <a:r>
              <a:rPr lang="en-GB" err="1">
                <a:ea typeface="+mn-lt"/>
                <a:cs typeface="+mn-lt"/>
              </a:rPr>
              <a:t>terjadinya</a:t>
            </a:r>
            <a:r>
              <a:rPr lang="en-GB">
                <a:ea typeface="+mn-lt"/>
                <a:cs typeface="+mn-lt"/>
              </a:rPr>
              <a:t> </a:t>
            </a:r>
            <a:r>
              <a:rPr lang="en-GB" i="1">
                <a:ea typeface="+mn-lt"/>
                <a:cs typeface="+mn-lt"/>
              </a:rPr>
              <a:t>event </a:t>
            </a:r>
            <a:r>
              <a:rPr lang="en-GB" err="1">
                <a:ea typeface="+mn-lt"/>
                <a:cs typeface="+mn-lt"/>
              </a:rPr>
              <a:t>atau</a:t>
            </a:r>
            <a:r>
              <a:rPr lang="en-GB">
                <a:ea typeface="+mn-lt"/>
                <a:cs typeface="+mn-lt"/>
              </a:rPr>
              <a:t> </a:t>
            </a:r>
            <a:r>
              <a:rPr lang="en-GB" i="1">
                <a:ea typeface="+mn-lt"/>
                <a:cs typeface="+mn-lt"/>
              </a:rPr>
              <a:t>decision</a:t>
            </a:r>
            <a:endParaRPr lang="en-GB" i="1"/>
          </a:p>
          <a:p>
            <a:pPr lvl="1" indent="-285750"/>
            <a:r>
              <a:rPr lang="en-GB" b="1">
                <a:ea typeface="+mn-lt"/>
                <a:cs typeface="+mn-lt"/>
              </a:rPr>
              <a:t>Branch </a:t>
            </a:r>
            <a:r>
              <a:rPr lang="en-GB">
                <a:ea typeface="+mn-lt"/>
                <a:cs typeface="+mn-lt"/>
              </a:rPr>
              <a:t>: Cabang </a:t>
            </a:r>
            <a:r>
              <a:rPr lang="en-GB" err="1">
                <a:ea typeface="+mn-lt"/>
                <a:cs typeface="+mn-lt"/>
              </a:rPr>
              <a:t>dari</a:t>
            </a:r>
            <a:r>
              <a:rPr lang="en-GB">
                <a:ea typeface="+mn-lt"/>
                <a:cs typeface="+mn-lt"/>
              </a:rPr>
              <a:t> </a:t>
            </a:r>
            <a:r>
              <a:rPr lang="en-GB" i="1">
                <a:ea typeface="+mn-lt"/>
                <a:cs typeface="+mn-lt"/>
              </a:rPr>
              <a:t>event </a:t>
            </a:r>
            <a:r>
              <a:rPr lang="en-GB" err="1">
                <a:ea typeface="+mn-lt"/>
                <a:cs typeface="+mn-lt"/>
              </a:rPr>
              <a:t>atau</a:t>
            </a:r>
            <a:r>
              <a:rPr lang="en-GB">
                <a:ea typeface="+mn-lt"/>
                <a:cs typeface="+mn-lt"/>
              </a:rPr>
              <a:t> </a:t>
            </a:r>
            <a:r>
              <a:rPr lang="en-GB" i="1">
                <a:ea typeface="+mn-lt"/>
                <a:cs typeface="+mn-lt"/>
              </a:rPr>
              <a:t>decision, </a:t>
            </a:r>
            <a:r>
              <a:rPr lang="en-GB" err="1">
                <a:ea typeface="+mn-lt"/>
                <a:cs typeface="+mn-lt"/>
              </a:rPr>
              <a:t>terdapat</a:t>
            </a:r>
            <a:endParaRPr lang="en-GB"/>
          </a:p>
          <a:p>
            <a:pPr lvl="1" indent="-285750"/>
            <a:r>
              <a:rPr lang="en-GB" b="1">
                <a:ea typeface="+mn-lt"/>
                <a:cs typeface="+mn-lt"/>
              </a:rPr>
              <a:t>Leaf : </a:t>
            </a:r>
            <a:r>
              <a:rPr lang="en-GB">
                <a:ea typeface="+mn-lt"/>
                <a:cs typeface="+mn-lt"/>
              </a:rPr>
              <a:t>Hasil </a:t>
            </a:r>
            <a:r>
              <a:rPr lang="en-GB" err="1">
                <a:ea typeface="+mn-lt"/>
                <a:cs typeface="+mn-lt"/>
              </a:rPr>
              <a:t>akhir</a:t>
            </a:r>
            <a:r>
              <a:rPr lang="en-GB">
                <a:ea typeface="+mn-lt"/>
                <a:cs typeface="+mn-lt"/>
              </a:rPr>
              <a:t> </a:t>
            </a:r>
            <a:r>
              <a:rPr lang="en-GB" err="1">
                <a:ea typeface="+mn-lt"/>
                <a:cs typeface="+mn-lt"/>
              </a:rPr>
              <a:t>dari</a:t>
            </a:r>
            <a:r>
              <a:rPr lang="en-GB">
                <a:ea typeface="+mn-lt"/>
                <a:cs typeface="+mn-lt"/>
              </a:rPr>
              <a:t> </a:t>
            </a:r>
            <a:r>
              <a:rPr lang="en-GB" err="1">
                <a:ea typeface="+mn-lt"/>
                <a:cs typeface="+mn-lt"/>
              </a:rPr>
              <a:t>sebuah</a:t>
            </a:r>
            <a:r>
              <a:rPr lang="en-GB">
                <a:ea typeface="+mn-lt"/>
                <a:cs typeface="+mn-lt"/>
              </a:rPr>
              <a:t> </a:t>
            </a:r>
            <a:r>
              <a:rPr lang="en-GB" err="1">
                <a:ea typeface="+mn-lt"/>
                <a:cs typeface="+mn-lt"/>
              </a:rPr>
              <a:t>cabang</a:t>
            </a:r>
            <a:r>
              <a:rPr lang="en-GB">
                <a:ea typeface="+mn-lt"/>
                <a:cs typeface="+mn-lt"/>
              </a:rPr>
              <a:t> </a:t>
            </a:r>
            <a:r>
              <a:rPr lang="en-GB" err="1">
                <a:ea typeface="+mn-lt"/>
                <a:cs typeface="+mn-lt"/>
              </a:rPr>
              <a:t>keputusan</a:t>
            </a:r>
            <a:endParaRPr lang="en-GB"/>
          </a:p>
          <a:p>
            <a:endParaRPr lang="en-GB" i="1"/>
          </a:p>
        </p:txBody>
      </p:sp>
      <p:pic>
        <p:nvPicPr>
          <p:cNvPr id="5" name="Picture 5" descr="A picture containing shape&#10;&#10;Description automatically generated">
            <a:extLst>
              <a:ext uri="{FF2B5EF4-FFF2-40B4-BE49-F238E27FC236}">
                <a16:creationId xmlns:a16="http://schemas.microsoft.com/office/drawing/2014/main" id="{25FE78B9-510A-4AA0-F88B-0EC147BF47E4}"/>
              </a:ext>
            </a:extLst>
          </p:cNvPr>
          <p:cNvPicPr>
            <a:picLocks noChangeAspect="1"/>
          </p:cNvPicPr>
          <p:nvPr/>
        </p:nvPicPr>
        <p:blipFill>
          <a:blip r:embed="rId2"/>
          <a:stretch>
            <a:fillRect/>
          </a:stretch>
        </p:blipFill>
        <p:spPr>
          <a:xfrm>
            <a:off x="8185610" y="2532177"/>
            <a:ext cx="3135414" cy="1791664"/>
          </a:xfrm>
          <a:prstGeom prst="rect">
            <a:avLst/>
          </a:prstGeom>
        </p:spPr>
      </p:pic>
      <p:sp>
        <p:nvSpPr>
          <p:cNvPr id="4" name="Slide Number Placeholder 3">
            <a:extLst>
              <a:ext uri="{FF2B5EF4-FFF2-40B4-BE49-F238E27FC236}">
                <a16:creationId xmlns:a16="http://schemas.microsoft.com/office/drawing/2014/main" id="{5EA8AB84-07BE-3101-C1B3-20C87B459E78}"/>
              </a:ext>
            </a:extLst>
          </p:cNvPr>
          <p:cNvSpPr>
            <a:spLocks noGrp="1"/>
          </p:cNvSpPr>
          <p:nvPr>
            <p:ph type="sldNum" sz="quarter" idx="12"/>
          </p:nvPr>
        </p:nvSpPr>
        <p:spPr>
          <a:xfrm>
            <a:off x="9329530" y="6223828"/>
            <a:ext cx="1706217" cy="365125"/>
          </a:xfrm>
        </p:spPr>
        <p:txBody>
          <a:bodyPr>
            <a:normAutofit/>
          </a:bodyPr>
          <a:lstStyle/>
          <a:p>
            <a:pPr>
              <a:spcAft>
                <a:spcPts val="600"/>
              </a:spcAft>
            </a:pPr>
            <a:fld id="{16BDE863-94E8-4228-BC4C-083ADA1A746D}" type="slidenum">
              <a:rPr lang="en-US" smtClean="0"/>
              <a:pPr>
                <a:spcAft>
                  <a:spcPts val="600"/>
                </a:spcAft>
              </a:pPr>
              <a:t>27</a:t>
            </a:fld>
            <a:endParaRPr lang="en-US"/>
          </a:p>
        </p:txBody>
      </p:sp>
    </p:spTree>
    <p:extLst>
      <p:ext uri="{BB962C8B-B14F-4D97-AF65-F5344CB8AC3E}">
        <p14:creationId xmlns:p14="http://schemas.microsoft.com/office/powerpoint/2010/main" val="395689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271C28-7496-4447-8541-7B39F5E94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8F54A48-E557-4D9C-A2E3-2165CE28E427}"/>
              </a:ext>
            </a:extLst>
          </p:cNvPr>
          <p:cNvSpPr>
            <a:spLocks noGrp="1"/>
          </p:cNvSpPr>
          <p:nvPr>
            <p:ph type="title"/>
          </p:nvPr>
        </p:nvSpPr>
        <p:spPr>
          <a:xfrm>
            <a:off x="6106704" y="609600"/>
            <a:ext cx="5364444" cy="1356360"/>
          </a:xfrm>
        </p:spPr>
        <p:txBody>
          <a:bodyPr>
            <a:normAutofit/>
          </a:bodyPr>
          <a:lstStyle/>
          <a:p>
            <a:r>
              <a:rPr lang="en-GB"/>
              <a:t>Random Forest</a:t>
            </a:r>
          </a:p>
        </p:txBody>
      </p:sp>
      <p:pic>
        <p:nvPicPr>
          <p:cNvPr id="5" name="Picture 5" descr="Diagram&#10;&#10;Description automatically generated">
            <a:extLst>
              <a:ext uri="{FF2B5EF4-FFF2-40B4-BE49-F238E27FC236}">
                <a16:creationId xmlns:a16="http://schemas.microsoft.com/office/drawing/2014/main" id="{F8B95073-B552-0971-CEB9-B17ECC43B7A3}"/>
              </a:ext>
            </a:extLst>
          </p:cNvPr>
          <p:cNvPicPr>
            <a:picLocks noChangeAspect="1"/>
          </p:cNvPicPr>
          <p:nvPr/>
        </p:nvPicPr>
        <p:blipFill>
          <a:blip r:embed="rId2"/>
          <a:stretch>
            <a:fillRect/>
          </a:stretch>
        </p:blipFill>
        <p:spPr>
          <a:xfrm>
            <a:off x="872064" y="1906341"/>
            <a:ext cx="4593715" cy="3043336"/>
          </a:xfrm>
          <a:prstGeom prst="rect">
            <a:avLst/>
          </a:prstGeom>
        </p:spPr>
      </p:pic>
      <p:sp>
        <p:nvSpPr>
          <p:cNvPr id="3" name="Content Placeholder 2">
            <a:extLst>
              <a:ext uri="{FF2B5EF4-FFF2-40B4-BE49-F238E27FC236}">
                <a16:creationId xmlns:a16="http://schemas.microsoft.com/office/drawing/2014/main" id="{25101FEE-217F-3771-6A81-25A5F7B2B35F}"/>
              </a:ext>
            </a:extLst>
          </p:cNvPr>
          <p:cNvSpPr>
            <a:spLocks noGrp="1"/>
          </p:cNvSpPr>
          <p:nvPr>
            <p:ph idx="1"/>
          </p:nvPr>
        </p:nvSpPr>
        <p:spPr>
          <a:xfrm>
            <a:off x="6106703" y="2057400"/>
            <a:ext cx="5364444" cy="4038600"/>
          </a:xfrm>
        </p:spPr>
        <p:txBody>
          <a:bodyPr vert="horz" lIns="91440" tIns="45720" rIns="91440" bIns="45720" rtlCol="0">
            <a:normAutofit/>
          </a:bodyPr>
          <a:lstStyle/>
          <a:p>
            <a:r>
              <a:rPr lang="en-GB" i="1">
                <a:ea typeface="+mn-lt"/>
                <a:cs typeface="+mn-lt"/>
              </a:rPr>
              <a:t>Random Forest </a:t>
            </a:r>
            <a:r>
              <a:rPr lang="en-GB" err="1">
                <a:ea typeface="+mn-lt"/>
                <a:cs typeface="+mn-lt"/>
              </a:rPr>
              <a:t>merupakan</a:t>
            </a:r>
            <a:r>
              <a:rPr lang="en-GB">
                <a:ea typeface="+mn-lt"/>
                <a:cs typeface="+mn-lt"/>
              </a:rPr>
              <a:t> </a:t>
            </a:r>
            <a:r>
              <a:rPr lang="en-GB" err="1">
                <a:ea typeface="+mn-lt"/>
                <a:cs typeface="+mn-lt"/>
              </a:rPr>
              <a:t>sebuah</a:t>
            </a:r>
            <a:r>
              <a:rPr lang="en-GB">
                <a:ea typeface="+mn-lt"/>
                <a:cs typeface="+mn-lt"/>
              </a:rPr>
              <a:t> </a:t>
            </a:r>
            <a:r>
              <a:rPr lang="en-GB" err="1">
                <a:ea typeface="+mn-lt"/>
                <a:cs typeface="+mn-lt"/>
              </a:rPr>
              <a:t>teknik</a:t>
            </a:r>
            <a:r>
              <a:rPr lang="en-GB">
                <a:ea typeface="+mn-lt"/>
                <a:cs typeface="+mn-lt"/>
              </a:rPr>
              <a:t> ML yang </a:t>
            </a:r>
            <a:r>
              <a:rPr lang="en-GB" err="1">
                <a:ea typeface="+mn-lt"/>
                <a:cs typeface="+mn-lt"/>
              </a:rPr>
              <a:t>dapat</a:t>
            </a:r>
            <a:r>
              <a:rPr lang="en-GB">
                <a:ea typeface="+mn-lt"/>
                <a:cs typeface="+mn-lt"/>
              </a:rPr>
              <a:t> </a:t>
            </a:r>
            <a:r>
              <a:rPr lang="en-GB" err="1">
                <a:ea typeface="+mn-lt"/>
                <a:cs typeface="+mn-lt"/>
              </a:rPr>
              <a:t>menyelesaikan</a:t>
            </a:r>
            <a:r>
              <a:rPr lang="en-GB">
                <a:ea typeface="+mn-lt"/>
                <a:cs typeface="+mn-lt"/>
              </a:rPr>
              <a:t> </a:t>
            </a:r>
            <a:r>
              <a:rPr lang="en-GB" err="1">
                <a:ea typeface="+mn-lt"/>
                <a:cs typeface="+mn-lt"/>
              </a:rPr>
              <a:t>permasalahan</a:t>
            </a:r>
            <a:r>
              <a:rPr lang="en-GB">
                <a:ea typeface="+mn-lt"/>
                <a:cs typeface="+mn-lt"/>
              </a:rPr>
              <a:t> </a:t>
            </a:r>
            <a:r>
              <a:rPr lang="en-GB" err="1">
                <a:ea typeface="+mn-lt"/>
                <a:cs typeface="+mn-lt"/>
              </a:rPr>
              <a:t>regresi</a:t>
            </a:r>
            <a:r>
              <a:rPr lang="en-GB">
                <a:ea typeface="+mn-lt"/>
                <a:cs typeface="+mn-lt"/>
              </a:rPr>
              <a:t> dan </a:t>
            </a:r>
            <a:r>
              <a:rPr lang="en-GB" err="1">
                <a:ea typeface="+mn-lt"/>
                <a:cs typeface="+mn-lt"/>
              </a:rPr>
              <a:t>klasifikasi</a:t>
            </a:r>
            <a:r>
              <a:rPr lang="en-GB">
                <a:ea typeface="+mn-lt"/>
                <a:cs typeface="+mn-lt"/>
              </a:rPr>
              <a:t>, </a:t>
            </a:r>
            <a:r>
              <a:rPr lang="en-GB" err="1">
                <a:ea typeface="+mn-lt"/>
                <a:cs typeface="+mn-lt"/>
              </a:rPr>
              <a:t>dengan</a:t>
            </a:r>
            <a:r>
              <a:rPr lang="en-GB">
                <a:ea typeface="+mn-lt"/>
                <a:cs typeface="+mn-lt"/>
              </a:rPr>
              <a:t> </a:t>
            </a:r>
            <a:r>
              <a:rPr lang="en-GB" err="1">
                <a:ea typeface="+mn-lt"/>
                <a:cs typeface="+mn-lt"/>
              </a:rPr>
              <a:t>menggunakan</a:t>
            </a:r>
            <a:r>
              <a:rPr lang="en-GB">
                <a:ea typeface="+mn-lt"/>
                <a:cs typeface="+mn-lt"/>
              </a:rPr>
              <a:t> </a:t>
            </a:r>
            <a:r>
              <a:rPr lang="en-GB" err="1">
                <a:ea typeface="+mn-lt"/>
                <a:cs typeface="+mn-lt"/>
              </a:rPr>
              <a:t>gabungan</a:t>
            </a:r>
            <a:r>
              <a:rPr lang="en-GB">
                <a:ea typeface="+mn-lt"/>
                <a:cs typeface="+mn-lt"/>
              </a:rPr>
              <a:t> </a:t>
            </a:r>
            <a:r>
              <a:rPr lang="en-GB" err="1">
                <a:ea typeface="+mn-lt"/>
                <a:cs typeface="+mn-lt"/>
              </a:rPr>
              <a:t>dari</a:t>
            </a:r>
            <a:r>
              <a:rPr lang="en-GB">
                <a:ea typeface="+mn-lt"/>
                <a:cs typeface="+mn-lt"/>
              </a:rPr>
              <a:t> </a:t>
            </a:r>
            <a:r>
              <a:rPr lang="en-GB" err="1">
                <a:ea typeface="+mn-lt"/>
                <a:cs typeface="+mn-lt"/>
              </a:rPr>
              <a:t>beberapa</a:t>
            </a:r>
            <a:r>
              <a:rPr lang="en-GB">
                <a:ea typeface="+mn-lt"/>
                <a:cs typeface="+mn-lt"/>
              </a:rPr>
              <a:t> </a:t>
            </a:r>
            <a:r>
              <a:rPr lang="en-GB" err="1">
                <a:ea typeface="+mn-lt"/>
                <a:cs typeface="+mn-lt"/>
              </a:rPr>
              <a:t>sistem</a:t>
            </a:r>
            <a:r>
              <a:rPr lang="en-GB">
                <a:ea typeface="+mn-lt"/>
                <a:cs typeface="+mn-lt"/>
              </a:rPr>
              <a:t> </a:t>
            </a:r>
            <a:r>
              <a:rPr lang="en-GB" i="1">
                <a:ea typeface="+mn-lt"/>
                <a:cs typeface="+mn-lt"/>
              </a:rPr>
              <a:t>Decision Tree </a:t>
            </a:r>
            <a:r>
              <a:rPr lang="en-GB" err="1">
                <a:ea typeface="+mn-lt"/>
                <a:cs typeface="+mn-lt"/>
              </a:rPr>
              <a:t>untuk</a:t>
            </a:r>
            <a:r>
              <a:rPr lang="en-GB">
                <a:ea typeface="+mn-lt"/>
                <a:cs typeface="+mn-lt"/>
              </a:rPr>
              <a:t> </a:t>
            </a:r>
            <a:r>
              <a:rPr lang="en-GB" err="1">
                <a:ea typeface="+mn-lt"/>
                <a:cs typeface="+mn-lt"/>
              </a:rPr>
              <a:t>dapat</a:t>
            </a:r>
            <a:r>
              <a:rPr lang="en-GB">
                <a:ea typeface="+mn-lt"/>
                <a:cs typeface="+mn-lt"/>
              </a:rPr>
              <a:t> </a:t>
            </a:r>
            <a:r>
              <a:rPr lang="en-GB" err="1">
                <a:ea typeface="+mn-lt"/>
                <a:cs typeface="+mn-lt"/>
              </a:rPr>
              <a:t>mengambil</a:t>
            </a:r>
            <a:r>
              <a:rPr lang="en-GB">
                <a:ea typeface="+mn-lt"/>
                <a:cs typeface="+mn-lt"/>
              </a:rPr>
              <a:t> </a:t>
            </a:r>
            <a:r>
              <a:rPr lang="en-GB" err="1">
                <a:ea typeface="+mn-lt"/>
                <a:cs typeface="+mn-lt"/>
              </a:rPr>
              <a:t>keputusan</a:t>
            </a:r>
            <a:r>
              <a:rPr lang="en-GB">
                <a:ea typeface="+mn-lt"/>
                <a:cs typeface="+mn-lt"/>
              </a:rPr>
              <a:t> yang </a:t>
            </a:r>
            <a:r>
              <a:rPr lang="en-GB" err="1">
                <a:ea typeface="+mn-lt"/>
                <a:cs typeface="+mn-lt"/>
              </a:rPr>
              <a:t>lebih</a:t>
            </a:r>
            <a:r>
              <a:rPr lang="en-GB">
                <a:ea typeface="+mn-lt"/>
                <a:cs typeface="+mn-lt"/>
              </a:rPr>
              <a:t> </a:t>
            </a:r>
            <a:r>
              <a:rPr lang="en-GB" err="1">
                <a:ea typeface="+mn-lt"/>
                <a:cs typeface="+mn-lt"/>
              </a:rPr>
              <a:t>presisi</a:t>
            </a:r>
            <a:r>
              <a:rPr lang="en-GB">
                <a:ea typeface="+mn-lt"/>
                <a:cs typeface="+mn-lt"/>
              </a:rPr>
              <a:t> (</a:t>
            </a:r>
            <a:r>
              <a:rPr lang="en-GB" err="1">
                <a:ea typeface="+mn-lt"/>
                <a:cs typeface="+mn-lt"/>
              </a:rPr>
              <a:t>Onesmus</a:t>
            </a:r>
            <a:r>
              <a:rPr lang="en-GB">
                <a:ea typeface="+mn-lt"/>
                <a:cs typeface="+mn-lt"/>
              </a:rPr>
              <a:t>, 2020a). </a:t>
            </a:r>
          </a:p>
          <a:p>
            <a:endParaRPr lang="en-GB"/>
          </a:p>
        </p:txBody>
      </p:sp>
      <p:sp>
        <p:nvSpPr>
          <p:cNvPr id="4" name="Slide Number Placeholder 3">
            <a:extLst>
              <a:ext uri="{FF2B5EF4-FFF2-40B4-BE49-F238E27FC236}">
                <a16:creationId xmlns:a16="http://schemas.microsoft.com/office/drawing/2014/main" id="{1126A6B7-F5B5-5BDD-7ABC-31D5C6F1AB28}"/>
              </a:ext>
            </a:extLst>
          </p:cNvPr>
          <p:cNvSpPr>
            <a:spLocks noGrp="1"/>
          </p:cNvSpPr>
          <p:nvPr>
            <p:ph type="sldNum" sz="quarter" idx="12"/>
          </p:nvPr>
        </p:nvSpPr>
        <p:spPr>
          <a:xfrm>
            <a:off x="9329530" y="6223828"/>
            <a:ext cx="1706217" cy="365125"/>
          </a:xfrm>
        </p:spPr>
        <p:txBody>
          <a:bodyPr>
            <a:normAutofit/>
          </a:bodyPr>
          <a:lstStyle/>
          <a:p>
            <a:pPr>
              <a:spcAft>
                <a:spcPts val="600"/>
              </a:spcAft>
            </a:pPr>
            <a:fld id="{16BDE863-94E8-4228-BC4C-083ADA1A746D}" type="slidenum">
              <a:rPr lang="en-US" smtClean="0"/>
              <a:pPr>
                <a:spcAft>
                  <a:spcPts val="600"/>
                </a:spcAft>
              </a:pPr>
              <a:t>28</a:t>
            </a:fld>
            <a:endParaRPr lang="en-US"/>
          </a:p>
        </p:txBody>
      </p:sp>
      <p:sp>
        <p:nvSpPr>
          <p:cNvPr id="7" name="TextBox 6">
            <a:extLst>
              <a:ext uri="{FF2B5EF4-FFF2-40B4-BE49-F238E27FC236}">
                <a16:creationId xmlns:a16="http://schemas.microsoft.com/office/drawing/2014/main" id="{A8A67908-2853-B669-C730-48A1760241CE}"/>
              </a:ext>
            </a:extLst>
          </p:cNvPr>
          <p:cNvSpPr txBox="1"/>
          <p:nvPr/>
        </p:nvSpPr>
        <p:spPr>
          <a:xfrm>
            <a:off x="1214338" y="4949100"/>
            <a:ext cx="3486150" cy="230832"/>
          </a:xfrm>
          <a:prstGeom prst="rect">
            <a:avLst/>
          </a:prstGeom>
          <a:noFill/>
        </p:spPr>
        <p:txBody>
          <a:bodyPr wrap="square" lIns="91440" tIns="45720" rIns="91440" bIns="45720" rtlCol="0" anchor="t">
            <a:spAutoFit/>
          </a:bodyPr>
          <a:lstStyle/>
          <a:p>
            <a:r>
              <a:rPr lang="en-US" sz="900" err="1"/>
              <a:t>Sumber</a:t>
            </a:r>
            <a:r>
              <a:rPr lang="en-US" sz="900"/>
              <a:t> : Onesmus,2020</a:t>
            </a:r>
          </a:p>
        </p:txBody>
      </p:sp>
    </p:spTree>
    <p:extLst>
      <p:ext uri="{BB962C8B-B14F-4D97-AF65-F5344CB8AC3E}">
        <p14:creationId xmlns:p14="http://schemas.microsoft.com/office/powerpoint/2010/main" val="1982500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66A8-465D-369B-A843-81F9238C3B02}"/>
              </a:ext>
            </a:extLst>
          </p:cNvPr>
          <p:cNvSpPr>
            <a:spLocks noGrp="1"/>
          </p:cNvSpPr>
          <p:nvPr>
            <p:ph type="title"/>
          </p:nvPr>
        </p:nvSpPr>
        <p:spPr/>
        <p:txBody>
          <a:bodyPr/>
          <a:lstStyle/>
          <a:p>
            <a:r>
              <a:rPr lang="en-GB"/>
              <a:t>Business Process Modelling Notation (BPMN)</a:t>
            </a:r>
          </a:p>
        </p:txBody>
      </p:sp>
      <p:sp>
        <p:nvSpPr>
          <p:cNvPr id="3" name="Content Placeholder 2">
            <a:extLst>
              <a:ext uri="{FF2B5EF4-FFF2-40B4-BE49-F238E27FC236}">
                <a16:creationId xmlns:a16="http://schemas.microsoft.com/office/drawing/2014/main" id="{226647E9-E1BA-C2DC-A4C3-F3607D001411}"/>
              </a:ext>
            </a:extLst>
          </p:cNvPr>
          <p:cNvSpPr>
            <a:spLocks noGrp="1"/>
          </p:cNvSpPr>
          <p:nvPr>
            <p:ph idx="1"/>
          </p:nvPr>
        </p:nvSpPr>
        <p:spPr/>
        <p:txBody>
          <a:bodyPr vert="horz" lIns="91440" tIns="45720" rIns="91440" bIns="45720" rtlCol="0" anchor="t">
            <a:normAutofit/>
          </a:bodyPr>
          <a:lstStyle/>
          <a:p>
            <a:r>
              <a:rPr lang="en-GB" i="1">
                <a:ea typeface="+mn-lt"/>
                <a:cs typeface="+mn-lt"/>
              </a:rPr>
              <a:t>Business Process Modelling Notation </a:t>
            </a:r>
            <a:r>
              <a:rPr lang="en-GB">
                <a:ea typeface="+mn-lt"/>
                <a:cs typeface="+mn-lt"/>
              </a:rPr>
              <a:t>(BPMN) </a:t>
            </a:r>
            <a:r>
              <a:rPr lang="en-GB" err="1">
                <a:ea typeface="+mn-lt"/>
                <a:cs typeface="+mn-lt"/>
              </a:rPr>
              <a:t>merupakan</a:t>
            </a:r>
            <a:r>
              <a:rPr lang="en-GB">
                <a:ea typeface="+mn-lt"/>
                <a:cs typeface="+mn-lt"/>
              </a:rPr>
              <a:t> </a:t>
            </a:r>
            <a:r>
              <a:rPr lang="en-GB" err="1">
                <a:ea typeface="+mn-lt"/>
                <a:cs typeface="+mn-lt"/>
              </a:rPr>
              <a:t>sebuah</a:t>
            </a:r>
            <a:r>
              <a:rPr lang="en-GB">
                <a:ea typeface="+mn-lt"/>
                <a:cs typeface="+mn-lt"/>
              </a:rPr>
              <a:t> </a:t>
            </a:r>
            <a:r>
              <a:rPr lang="en-GB" err="1">
                <a:ea typeface="+mn-lt"/>
                <a:cs typeface="+mn-lt"/>
              </a:rPr>
              <a:t>alat</a:t>
            </a:r>
            <a:r>
              <a:rPr lang="en-GB">
                <a:ea typeface="+mn-lt"/>
                <a:cs typeface="+mn-lt"/>
              </a:rPr>
              <a:t> yang </a:t>
            </a:r>
            <a:r>
              <a:rPr lang="en-GB" err="1">
                <a:ea typeface="+mn-lt"/>
                <a:cs typeface="+mn-lt"/>
              </a:rPr>
              <a:t>digunakan</a:t>
            </a:r>
            <a:r>
              <a:rPr lang="en-GB">
                <a:ea typeface="+mn-lt"/>
                <a:cs typeface="+mn-lt"/>
              </a:rPr>
              <a:t> </a:t>
            </a:r>
            <a:r>
              <a:rPr lang="en-GB" err="1">
                <a:ea typeface="+mn-lt"/>
                <a:cs typeface="+mn-lt"/>
              </a:rPr>
              <a:t>untuk</a:t>
            </a:r>
            <a:r>
              <a:rPr lang="en-GB">
                <a:ea typeface="+mn-lt"/>
                <a:cs typeface="+mn-lt"/>
              </a:rPr>
              <a:t> </a:t>
            </a:r>
            <a:r>
              <a:rPr lang="en-GB" err="1">
                <a:ea typeface="+mn-lt"/>
                <a:cs typeface="+mn-lt"/>
              </a:rPr>
              <a:t>menggambarkan</a:t>
            </a:r>
            <a:r>
              <a:rPr lang="en-GB">
                <a:ea typeface="+mn-lt"/>
                <a:cs typeface="+mn-lt"/>
              </a:rPr>
              <a:t> </a:t>
            </a:r>
            <a:r>
              <a:rPr lang="en-GB" err="1">
                <a:ea typeface="+mn-lt"/>
                <a:cs typeface="+mn-lt"/>
              </a:rPr>
              <a:t>sebuah</a:t>
            </a:r>
            <a:r>
              <a:rPr lang="en-GB">
                <a:ea typeface="+mn-lt"/>
                <a:cs typeface="+mn-lt"/>
              </a:rPr>
              <a:t> proses </a:t>
            </a:r>
            <a:r>
              <a:rPr lang="en-GB" err="1">
                <a:ea typeface="+mn-lt"/>
                <a:cs typeface="+mn-lt"/>
              </a:rPr>
              <a:t>bisnis</a:t>
            </a:r>
            <a:r>
              <a:rPr lang="en-GB">
                <a:ea typeface="+mn-lt"/>
                <a:cs typeface="+mn-lt"/>
              </a:rPr>
              <a:t> yang </a:t>
            </a:r>
            <a:r>
              <a:rPr lang="en-GB" err="1">
                <a:ea typeface="+mn-lt"/>
                <a:cs typeface="+mn-lt"/>
              </a:rPr>
              <a:t>ada</a:t>
            </a:r>
            <a:r>
              <a:rPr lang="en-GB">
                <a:ea typeface="+mn-lt"/>
                <a:cs typeface="+mn-lt"/>
              </a:rPr>
              <a:t> di </a:t>
            </a:r>
            <a:r>
              <a:rPr lang="en-GB" err="1">
                <a:ea typeface="+mn-lt"/>
                <a:cs typeface="+mn-lt"/>
              </a:rPr>
              <a:t>dalam</a:t>
            </a:r>
            <a:r>
              <a:rPr lang="en-GB">
                <a:ea typeface="+mn-lt"/>
                <a:cs typeface="+mn-lt"/>
              </a:rPr>
              <a:t> </a:t>
            </a:r>
            <a:r>
              <a:rPr lang="en-GB" err="1">
                <a:ea typeface="+mn-lt"/>
                <a:cs typeface="+mn-lt"/>
              </a:rPr>
              <a:t>suatu</a:t>
            </a:r>
            <a:r>
              <a:rPr lang="en-GB">
                <a:ea typeface="+mn-lt"/>
                <a:cs typeface="+mn-lt"/>
              </a:rPr>
              <a:t> proses (González Moyano et al., 2022).</a:t>
            </a:r>
          </a:p>
          <a:p>
            <a:r>
              <a:rPr lang="en-GB"/>
              <a:t>BPMN </a:t>
            </a:r>
            <a:r>
              <a:rPr lang="en-GB" err="1"/>
              <a:t>terdiri</a:t>
            </a:r>
            <a:r>
              <a:rPr lang="en-GB"/>
              <a:t> </a:t>
            </a:r>
            <a:r>
              <a:rPr lang="en-GB" err="1"/>
              <a:t>dari</a:t>
            </a:r>
            <a:r>
              <a:rPr lang="en-GB"/>
              <a:t> </a:t>
            </a:r>
            <a:r>
              <a:rPr lang="en-GB" err="1"/>
              <a:t>beberapa</a:t>
            </a:r>
            <a:r>
              <a:rPr lang="en-GB"/>
              <a:t> </a:t>
            </a:r>
            <a:r>
              <a:rPr lang="en-GB" err="1"/>
              <a:t>komponen</a:t>
            </a:r>
            <a:r>
              <a:rPr lang="en-GB"/>
              <a:t> </a:t>
            </a:r>
            <a:r>
              <a:rPr lang="en-GB" err="1"/>
              <a:t>yaitu</a:t>
            </a:r>
            <a:r>
              <a:rPr lang="en-GB"/>
              <a:t>:</a:t>
            </a:r>
          </a:p>
          <a:p>
            <a:pPr lvl="1"/>
            <a:r>
              <a:rPr lang="en-GB"/>
              <a:t>Event</a:t>
            </a:r>
          </a:p>
          <a:p>
            <a:pPr lvl="2"/>
            <a:r>
              <a:rPr lang="en-GB"/>
              <a:t>Start</a:t>
            </a:r>
          </a:p>
          <a:p>
            <a:pPr lvl="2"/>
            <a:r>
              <a:rPr lang="en-GB"/>
              <a:t>End</a:t>
            </a:r>
          </a:p>
          <a:p>
            <a:pPr lvl="1"/>
            <a:r>
              <a:rPr lang="en-GB"/>
              <a:t>Activity</a:t>
            </a:r>
          </a:p>
          <a:p>
            <a:pPr lvl="2"/>
            <a:r>
              <a:rPr lang="en-GB"/>
              <a:t>User Activity</a:t>
            </a:r>
          </a:p>
          <a:p>
            <a:pPr lvl="2"/>
            <a:r>
              <a:rPr lang="en-GB"/>
              <a:t>System Activity</a:t>
            </a:r>
          </a:p>
          <a:p>
            <a:pPr lvl="1"/>
            <a:r>
              <a:rPr lang="en-GB"/>
              <a:t>Gateway</a:t>
            </a:r>
          </a:p>
          <a:p>
            <a:pPr lvl="1"/>
            <a:endParaRPr lang="en-GB"/>
          </a:p>
        </p:txBody>
      </p:sp>
      <p:sp>
        <p:nvSpPr>
          <p:cNvPr id="4" name="Slide Number Placeholder 3">
            <a:extLst>
              <a:ext uri="{FF2B5EF4-FFF2-40B4-BE49-F238E27FC236}">
                <a16:creationId xmlns:a16="http://schemas.microsoft.com/office/drawing/2014/main" id="{6C9AF0EE-CF0B-3BE1-1658-A30B1238A998}"/>
              </a:ext>
            </a:extLst>
          </p:cNvPr>
          <p:cNvSpPr>
            <a:spLocks noGrp="1"/>
          </p:cNvSpPr>
          <p:nvPr>
            <p:ph type="sldNum" sz="quarter" idx="12"/>
          </p:nvPr>
        </p:nvSpPr>
        <p:spPr/>
        <p:txBody>
          <a:bodyPr/>
          <a:lstStyle/>
          <a:p>
            <a:fld id="{16BDE863-94E8-4228-BC4C-083ADA1A746D}" type="slidenum">
              <a:rPr lang="en-US" smtClean="0"/>
              <a:t>29</a:t>
            </a:fld>
            <a:endParaRPr lang="en-US"/>
          </a:p>
        </p:txBody>
      </p:sp>
    </p:spTree>
    <p:extLst>
      <p:ext uri="{BB962C8B-B14F-4D97-AF65-F5344CB8AC3E}">
        <p14:creationId xmlns:p14="http://schemas.microsoft.com/office/powerpoint/2010/main" val="222048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7A32-2464-05E3-7FFC-46DCDE7777B3}"/>
              </a:ext>
            </a:extLst>
          </p:cNvPr>
          <p:cNvSpPr>
            <a:spLocks noGrp="1"/>
          </p:cNvSpPr>
          <p:nvPr>
            <p:ph type="title"/>
          </p:nvPr>
        </p:nvSpPr>
        <p:spPr>
          <a:xfrm>
            <a:off x="292768" y="263340"/>
            <a:ext cx="9875520" cy="1356360"/>
          </a:xfrm>
        </p:spPr>
        <p:txBody>
          <a:bodyPr>
            <a:normAutofit/>
          </a:bodyPr>
          <a:lstStyle/>
          <a:p>
            <a:r>
              <a:rPr lang="en-US" sz="3200" err="1"/>
              <a:t>Latar</a:t>
            </a:r>
            <a:r>
              <a:rPr lang="en-US" sz="3200"/>
              <a:t> </a:t>
            </a:r>
            <a:r>
              <a:rPr lang="en-US" sz="3200" err="1"/>
              <a:t>Belakang-Perkembangan</a:t>
            </a:r>
            <a:r>
              <a:rPr lang="en-US" sz="3200"/>
              <a:t>  </a:t>
            </a:r>
            <a:r>
              <a:rPr lang="en-US" sz="3200" err="1"/>
              <a:t>industri</a:t>
            </a:r>
            <a:r>
              <a:rPr lang="en-US" sz="3200"/>
              <a:t> </a:t>
            </a:r>
            <a:r>
              <a:rPr lang="en-US" sz="3200" err="1"/>
              <a:t>jasa</a:t>
            </a:r>
            <a:r>
              <a:rPr lang="en-US" sz="3200"/>
              <a:t> </a:t>
            </a:r>
            <a:r>
              <a:rPr lang="en-US" sz="3200" err="1"/>
              <a:t>berbasis</a:t>
            </a:r>
            <a:r>
              <a:rPr lang="en-US" sz="3200"/>
              <a:t> </a:t>
            </a:r>
            <a:r>
              <a:rPr lang="en-US" sz="3200" err="1"/>
              <a:t>teknologi</a:t>
            </a:r>
            <a:endParaRPr lang="en-US" sz="3200"/>
          </a:p>
        </p:txBody>
      </p:sp>
      <p:pic>
        <p:nvPicPr>
          <p:cNvPr id="5" name="Picture 4">
            <a:extLst>
              <a:ext uri="{FF2B5EF4-FFF2-40B4-BE49-F238E27FC236}">
                <a16:creationId xmlns:a16="http://schemas.microsoft.com/office/drawing/2014/main" id="{4B8F3272-E226-2093-71F5-AD9059AB9EF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518810" y="1674613"/>
            <a:ext cx="3972267" cy="2018846"/>
          </a:xfrm>
          <a:prstGeom prst="rect">
            <a:avLst/>
          </a:prstGeom>
        </p:spPr>
      </p:pic>
      <p:sp>
        <p:nvSpPr>
          <p:cNvPr id="6" name="TextBox 5">
            <a:extLst>
              <a:ext uri="{FF2B5EF4-FFF2-40B4-BE49-F238E27FC236}">
                <a16:creationId xmlns:a16="http://schemas.microsoft.com/office/drawing/2014/main" id="{69DFD208-B9FD-5B4A-AB92-DB281F86560B}"/>
              </a:ext>
            </a:extLst>
          </p:cNvPr>
          <p:cNvSpPr txBox="1"/>
          <p:nvPr/>
        </p:nvSpPr>
        <p:spPr>
          <a:xfrm>
            <a:off x="1778609" y="3693459"/>
            <a:ext cx="3451919" cy="230832"/>
          </a:xfrm>
          <a:prstGeom prst="rect">
            <a:avLst/>
          </a:prstGeom>
          <a:noFill/>
        </p:spPr>
        <p:txBody>
          <a:bodyPr wrap="square" rtlCol="0">
            <a:spAutoFit/>
          </a:bodyPr>
          <a:lstStyle/>
          <a:p>
            <a:r>
              <a:rPr lang="en-US" sz="900" err="1"/>
              <a:t>Sumber</a:t>
            </a:r>
            <a:r>
              <a:rPr lang="en-US" sz="900"/>
              <a:t> : </a:t>
            </a:r>
            <a:r>
              <a:rPr lang="en-US" sz="900">
                <a:solidFill>
                  <a:srgbClr val="F59E00"/>
                </a:solidFill>
                <a:hlinkClick r:id="rId5">
                  <a:extLst>
                    <a:ext uri="{A12FA001-AC4F-418D-AE19-62706E023703}">
                      <ahyp:hlinkClr xmlns:ahyp="http://schemas.microsoft.com/office/drawing/2018/hyperlinkcolor" val="tx"/>
                    </a:ext>
                  </a:extLst>
                </a:hlinkClick>
              </a:rPr>
              <a:t>Creative Commons — Attribution 3.0 </a:t>
            </a:r>
            <a:r>
              <a:rPr lang="en-US" sz="900" err="1">
                <a:solidFill>
                  <a:srgbClr val="F59E00"/>
                </a:solidFill>
                <a:hlinkClick r:id="rId5">
                  <a:extLst>
                    <a:ext uri="{A12FA001-AC4F-418D-AE19-62706E023703}">
                      <ahyp:hlinkClr xmlns:ahyp="http://schemas.microsoft.com/office/drawing/2018/hyperlinkcolor" val="tx"/>
                    </a:ext>
                  </a:extLst>
                </a:hlinkClick>
              </a:rPr>
              <a:t>Unported</a:t>
            </a:r>
            <a:r>
              <a:rPr lang="en-US" sz="900">
                <a:solidFill>
                  <a:srgbClr val="F59E00"/>
                </a:solidFill>
                <a:hlinkClick r:id="rId5">
                  <a:extLst>
                    <a:ext uri="{A12FA001-AC4F-418D-AE19-62706E023703}">
                      <ahyp:hlinkClr xmlns:ahyp="http://schemas.microsoft.com/office/drawing/2018/hyperlinkcolor" val="tx"/>
                    </a:ext>
                  </a:extLst>
                </a:hlinkClick>
              </a:rPr>
              <a:t> — CC BY 3.0</a:t>
            </a:r>
            <a:endParaRPr lang="en-US" sz="900"/>
          </a:p>
        </p:txBody>
      </p:sp>
      <p:sp>
        <p:nvSpPr>
          <p:cNvPr id="7" name="Slide Number Placeholder 6">
            <a:extLst>
              <a:ext uri="{FF2B5EF4-FFF2-40B4-BE49-F238E27FC236}">
                <a16:creationId xmlns:a16="http://schemas.microsoft.com/office/drawing/2014/main" id="{17D4C96C-583B-3CAA-9515-9AA6D6122F5C}"/>
              </a:ext>
            </a:extLst>
          </p:cNvPr>
          <p:cNvSpPr>
            <a:spLocks noGrp="1"/>
          </p:cNvSpPr>
          <p:nvPr>
            <p:ph type="sldNum" sz="quarter" idx="12"/>
          </p:nvPr>
        </p:nvSpPr>
        <p:spPr/>
        <p:txBody>
          <a:bodyPr/>
          <a:lstStyle/>
          <a:p>
            <a:fld id="{16BDE863-94E8-4228-BC4C-083ADA1A746D}" type="slidenum">
              <a:rPr lang="en-US" smtClean="0"/>
              <a:t>3</a:t>
            </a:fld>
            <a:endParaRPr lang="en-US"/>
          </a:p>
        </p:txBody>
      </p:sp>
      <p:sp>
        <p:nvSpPr>
          <p:cNvPr id="8" name="TextBox 7">
            <a:extLst>
              <a:ext uri="{FF2B5EF4-FFF2-40B4-BE49-F238E27FC236}">
                <a16:creationId xmlns:a16="http://schemas.microsoft.com/office/drawing/2014/main" id="{B87743F1-6819-0246-BA9B-8984E9A87E77}"/>
              </a:ext>
            </a:extLst>
          </p:cNvPr>
          <p:cNvSpPr txBox="1"/>
          <p:nvPr/>
        </p:nvSpPr>
        <p:spPr>
          <a:xfrm>
            <a:off x="1518810" y="4034118"/>
            <a:ext cx="3972267" cy="1938992"/>
          </a:xfrm>
          <a:prstGeom prst="rect">
            <a:avLst/>
          </a:prstGeom>
          <a:noFill/>
        </p:spPr>
        <p:txBody>
          <a:bodyPr wrap="square" rtlCol="0">
            <a:spAutoFit/>
          </a:bodyPr>
          <a:lstStyle/>
          <a:p>
            <a:pPr algn="ctr"/>
            <a:r>
              <a:rPr lang="en-US" sz="2000" err="1">
                <a:solidFill>
                  <a:schemeClr val="accent1"/>
                </a:solidFill>
              </a:rPr>
              <a:t>Industri</a:t>
            </a:r>
            <a:r>
              <a:rPr lang="en-US" sz="2000">
                <a:solidFill>
                  <a:schemeClr val="accent1"/>
                </a:solidFill>
              </a:rPr>
              <a:t> </a:t>
            </a:r>
            <a:r>
              <a:rPr lang="en-US" sz="2000" b="1" err="1">
                <a:solidFill>
                  <a:schemeClr val="accent1"/>
                </a:solidFill>
              </a:rPr>
              <a:t>jasa</a:t>
            </a:r>
            <a:r>
              <a:rPr lang="en-US" sz="2000">
                <a:solidFill>
                  <a:schemeClr val="accent1"/>
                </a:solidFill>
              </a:rPr>
              <a:t> yang </a:t>
            </a:r>
            <a:r>
              <a:rPr lang="en-US" sz="2000" err="1">
                <a:solidFill>
                  <a:schemeClr val="accent1"/>
                </a:solidFill>
              </a:rPr>
              <a:t>berbasis</a:t>
            </a:r>
            <a:r>
              <a:rPr lang="en-US" sz="2000">
                <a:solidFill>
                  <a:schemeClr val="accent1"/>
                </a:solidFill>
              </a:rPr>
              <a:t> </a:t>
            </a:r>
            <a:r>
              <a:rPr lang="en-US" sz="2000" b="1" err="1">
                <a:solidFill>
                  <a:schemeClr val="accent1"/>
                </a:solidFill>
              </a:rPr>
              <a:t>Teknologi</a:t>
            </a:r>
            <a:r>
              <a:rPr lang="en-US" sz="2000" b="1">
                <a:solidFill>
                  <a:schemeClr val="accent1"/>
                </a:solidFill>
              </a:rPr>
              <a:t> </a:t>
            </a:r>
            <a:r>
              <a:rPr lang="en-US" sz="2000" b="1" err="1">
                <a:solidFill>
                  <a:schemeClr val="accent1"/>
                </a:solidFill>
              </a:rPr>
              <a:t>Informasi</a:t>
            </a:r>
            <a:r>
              <a:rPr lang="en-US" sz="2000" b="1">
                <a:solidFill>
                  <a:schemeClr val="accent1"/>
                </a:solidFill>
              </a:rPr>
              <a:t> (TI), </a:t>
            </a:r>
            <a:r>
              <a:rPr lang="en-US" sz="2000" err="1">
                <a:solidFill>
                  <a:schemeClr val="accent1"/>
                </a:solidFill>
              </a:rPr>
              <a:t>merupakan</a:t>
            </a:r>
            <a:r>
              <a:rPr lang="en-US" sz="2000">
                <a:solidFill>
                  <a:schemeClr val="accent1"/>
                </a:solidFill>
              </a:rPr>
              <a:t> </a:t>
            </a:r>
            <a:r>
              <a:rPr lang="en-US" sz="2000" err="1">
                <a:solidFill>
                  <a:schemeClr val="accent1"/>
                </a:solidFill>
              </a:rPr>
              <a:t>industri</a:t>
            </a:r>
            <a:r>
              <a:rPr lang="en-US" sz="2000">
                <a:solidFill>
                  <a:schemeClr val="accent1"/>
                </a:solidFill>
              </a:rPr>
              <a:t> yang </a:t>
            </a:r>
            <a:r>
              <a:rPr lang="en-US" sz="2000" err="1">
                <a:solidFill>
                  <a:schemeClr val="accent1"/>
                </a:solidFill>
              </a:rPr>
              <a:t>mengalami</a:t>
            </a:r>
            <a:r>
              <a:rPr lang="en-US" sz="2000">
                <a:solidFill>
                  <a:schemeClr val="accent1"/>
                </a:solidFill>
              </a:rPr>
              <a:t> </a:t>
            </a:r>
            <a:r>
              <a:rPr lang="en-US" sz="2000" b="1" err="1">
                <a:solidFill>
                  <a:schemeClr val="accent1"/>
                </a:solidFill>
              </a:rPr>
              <a:t>pertumbuhan</a:t>
            </a:r>
            <a:r>
              <a:rPr lang="en-US" sz="2000">
                <a:solidFill>
                  <a:schemeClr val="accent1"/>
                </a:solidFill>
              </a:rPr>
              <a:t> </a:t>
            </a:r>
            <a:r>
              <a:rPr lang="en-US" sz="2000" b="1" err="1">
                <a:solidFill>
                  <a:schemeClr val="accent1"/>
                </a:solidFill>
              </a:rPr>
              <a:t>ekonomi</a:t>
            </a:r>
            <a:r>
              <a:rPr lang="en-US" sz="2000">
                <a:solidFill>
                  <a:schemeClr val="accent1"/>
                </a:solidFill>
              </a:rPr>
              <a:t> </a:t>
            </a:r>
            <a:r>
              <a:rPr lang="en-US" sz="2000" err="1">
                <a:solidFill>
                  <a:schemeClr val="accent1"/>
                </a:solidFill>
              </a:rPr>
              <a:t>secara</a:t>
            </a:r>
            <a:r>
              <a:rPr lang="en-US" sz="2000">
                <a:solidFill>
                  <a:schemeClr val="accent1"/>
                </a:solidFill>
              </a:rPr>
              <a:t> </a:t>
            </a:r>
            <a:r>
              <a:rPr lang="en-US" sz="2000" b="1" err="1">
                <a:solidFill>
                  <a:schemeClr val="accent1"/>
                </a:solidFill>
              </a:rPr>
              <a:t>pesat</a:t>
            </a:r>
            <a:r>
              <a:rPr lang="en-US" sz="2000">
                <a:solidFill>
                  <a:schemeClr val="accent1"/>
                </a:solidFill>
              </a:rPr>
              <a:t> (Fink &amp; </a:t>
            </a:r>
            <a:r>
              <a:rPr lang="en-US" sz="2000" err="1">
                <a:solidFill>
                  <a:schemeClr val="accent1"/>
                </a:solidFill>
              </a:rPr>
              <a:t>Pinchovski</a:t>
            </a:r>
            <a:r>
              <a:rPr lang="en-US" sz="2000">
                <a:solidFill>
                  <a:schemeClr val="accent1"/>
                </a:solidFill>
              </a:rPr>
              <a:t>, 2020)</a:t>
            </a:r>
          </a:p>
        </p:txBody>
      </p:sp>
      <p:pic>
        <p:nvPicPr>
          <p:cNvPr id="10" name="Picture 9">
            <a:extLst>
              <a:ext uri="{FF2B5EF4-FFF2-40B4-BE49-F238E27FC236}">
                <a16:creationId xmlns:a16="http://schemas.microsoft.com/office/drawing/2014/main" id="{E8F998DC-9D23-89D5-A00D-16BD54DDEEE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297131" y="1674613"/>
            <a:ext cx="3605082" cy="2018846"/>
          </a:xfrm>
          <a:prstGeom prst="rect">
            <a:avLst/>
          </a:prstGeom>
        </p:spPr>
      </p:pic>
      <p:sp>
        <p:nvSpPr>
          <p:cNvPr id="11" name="TextBox 10">
            <a:extLst>
              <a:ext uri="{FF2B5EF4-FFF2-40B4-BE49-F238E27FC236}">
                <a16:creationId xmlns:a16="http://schemas.microsoft.com/office/drawing/2014/main" id="{D17AF458-9A6C-2CBA-DFE4-CC72EDFEB1AA}"/>
              </a:ext>
            </a:extLst>
          </p:cNvPr>
          <p:cNvSpPr txBox="1"/>
          <p:nvPr/>
        </p:nvSpPr>
        <p:spPr>
          <a:xfrm>
            <a:off x="7297128" y="3834137"/>
            <a:ext cx="3605085" cy="230832"/>
          </a:xfrm>
          <a:prstGeom prst="rect">
            <a:avLst/>
          </a:prstGeom>
          <a:noFill/>
        </p:spPr>
        <p:txBody>
          <a:bodyPr wrap="square" rtlCol="0">
            <a:spAutoFit/>
          </a:bodyPr>
          <a:lstStyle/>
          <a:p>
            <a:r>
              <a:rPr lang="en-US" sz="900" err="1"/>
              <a:t>Sumber</a:t>
            </a:r>
            <a:r>
              <a:rPr lang="en-US" sz="900"/>
              <a:t> : </a:t>
            </a:r>
            <a:r>
              <a:rPr lang="en-US" sz="900">
                <a:hlinkClick r:id="rId5" tooltip="https://creativecommons.org/licenses/by/3.0/"/>
              </a:rPr>
              <a:t>CC BY</a:t>
            </a:r>
            <a:endParaRPr lang="en-US" sz="900"/>
          </a:p>
        </p:txBody>
      </p:sp>
      <p:sp>
        <p:nvSpPr>
          <p:cNvPr id="12" name="TextBox 11">
            <a:extLst>
              <a:ext uri="{FF2B5EF4-FFF2-40B4-BE49-F238E27FC236}">
                <a16:creationId xmlns:a16="http://schemas.microsoft.com/office/drawing/2014/main" id="{FFB93BD5-95C7-CDF4-CB56-06C83F62949B}"/>
              </a:ext>
            </a:extLst>
          </p:cNvPr>
          <p:cNvSpPr txBox="1"/>
          <p:nvPr/>
        </p:nvSpPr>
        <p:spPr>
          <a:xfrm>
            <a:off x="7113536" y="4205647"/>
            <a:ext cx="3972267" cy="1631216"/>
          </a:xfrm>
          <a:prstGeom prst="rect">
            <a:avLst/>
          </a:prstGeom>
          <a:noFill/>
        </p:spPr>
        <p:txBody>
          <a:bodyPr wrap="square" lIns="91440" tIns="45720" rIns="91440" bIns="45720" rtlCol="0" anchor="t">
            <a:spAutoFit/>
          </a:bodyPr>
          <a:lstStyle/>
          <a:p>
            <a:pPr algn="ctr"/>
            <a:r>
              <a:rPr lang="en-US" sz="2000">
                <a:solidFill>
                  <a:schemeClr val="accent1"/>
                </a:solidFill>
              </a:rPr>
              <a:t>Dalam </a:t>
            </a:r>
            <a:r>
              <a:rPr lang="en-US" sz="2000" err="1">
                <a:solidFill>
                  <a:schemeClr val="accent1"/>
                </a:solidFill>
              </a:rPr>
              <a:t>rangka</a:t>
            </a:r>
            <a:r>
              <a:rPr lang="en-US" sz="2000">
                <a:solidFill>
                  <a:schemeClr val="accent1"/>
                </a:solidFill>
              </a:rPr>
              <a:t> </a:t>
            </a:r>
            <a:r>
              <a:rPr lang="en-US" sz="2000" b="1" err="1">
                <a:solidFill>
                  <a:schemeClr val="accent1"/>
                </a:solidFill>
              </a:rPr>
              <a:t>memastikan</a:t>
            </a:r>
            <a:r>
              <a:rPr lang="en-US" sz="2000" b="1">
                <a:solidFill>
                  <a:schemeClr val="accent1"/>
                </a:solidFill>
              </a:rPr>
              <a:t> </a:t>
            </a:r>
            <a:r>
              <a:rPr lang="en-US" sz="2000" err="1">
                <a:solidFill>
                  <a:schemeClr val="accent1"/>
                </a:solidFill>
              </a:rPr>
              <a:t>pemberian</a:t>
            </a:r>
            <a:r>
              <a:rPr lang="en-US" sz="2000">
                <a:solidFill>
                  <a:schemeClr val="accent1"/>
                </a:solidFill>
              </a:rPr>
              <a:t> </a:t>
            </a:r>
            <a:r>
              <a:rPr lang="en-US" sz="2000" err="1">
                <a:solidFill>
                  <a:schemeClr val="accent1"/>
                </a:solidFill>
              </a:rPr>
              <a:t>layanan</a:t>
            </a:r>
            <a:r>
              <a:rPr lang="en-US" sz="2000">
                <a:solidFill>
                  <a:schemeClr val="accent1"/>
                </a:solidFill>
              </a:rPr>
              <a:t> yang </a:t>
            </a:r>
            <a:r>
              <a:rPr lang="en-US" sz="2000" err="1">
                <a:solidFill>
                  <a:schemeClr val="accent1"/>
                </a:solidFill>
              </a:rPr>
              <a:t>terbaik</a:t>
            </a:r>
            <a:r>
              <a:rPr lang="en-US" sz="2000">
                <a:solidFill>
                  <a:schemeClr val="accent1"/>
                </a:solidFill>
              </a:rPr>
              <a:t> pada </a:t>
            </a:r>
            <a:r>
              <a:rPr lang="en-US" sz="2000" err="1">
                <a:solidFill>
                  <a:schemeClr val="accent1"/>
                </a:solidFill>
              </a:rPr>
              <a:t>konsumen</a:t>
            </a:r>
            <a:r>
              <a:rPr lang="en-US" sz="2000">
                <a:solidFill>
                  <a:schemeClr val="accent1"/>
                </a:solidFill>
              </a:rPr>
              <a:t>, </a:t>
            </a:r>
            <a:r>
              <a:rPr lang="en-US" sz="2000" err="1">
                <a:solidFill>
                  <a:schemeClr val="accent1"/>
                </a:solidFill>
              </a:rPr>
              <a:t>pengembangan</a:t>
            </a:r>
            <a:r>
              <a:rPr lang="en-US" sz="2000">
                <a:solidFill>
                  <a:schemeClr val="accent1"/>
                </a:solidFill>
              </a:rPr>
              <a:t> </a:t>
            </a:r>
            <a:r>
              <a:rPr lang="en-US" sz="2000" err="1">
                <a:solidFill>
                  <a:schemeClr val="accent1"/>
                </a:solidFill>
              </a:rPr>
              <a:t>dilakukan</a:t>
            </a:r>
            <a:r>
              <a:rPr lang="en-US" sz="2000">
                <a:solidFill>
                  <a:schemeClr val="accent1"/>
                </a:solidFill>
              </a:rPr>
              <a:t> oleh </a:t>
            </a:r>
            <a:r>
              <a:rPr lang="en-US" sz="2000" err="1">
                <a:solidFill>
                  <a:schemeClr val="accent1"/>
                </a:solidFill>
              </a:rPr>
              <a:t>industri</a:t>
            </a:r>
            <a:r>
              <a:rPr lang="en-US" sz="2000">
                <a:solidFill>
                  <a:schemeClr val="accent1"/>
                </a:solidFill>
              </a:rPr>
              <a:t> </a:t>
            </a:r>
            <a:r>
              <a:rPr lang="en-US" sz="2000" err="1">
                <a:solidFill>
                  <a:schemeClr val="accent1"/>
                </a:solidFill>
              </a:rPr>
              <a:t>jasa</a:t>
            </a:r>
            <a:r>
              <a:rPr lang="en-US" sz="2000">
                <a:solidFill>
                  <a:schemeClr val="accent1"/>
                </a:solidFill>
              </a:rPr>
              <a:t> </a:t>
            </a:r>
            <a:r>
              <a:rPr lang="en-US" sz="2000" err="1">
                <a:solidFill>
                  <a:schemeClr val="accent1"/>
                </a:solidFill>
              </a:rPr>
              <a:t>dalam</a:t>
            </a:r>
            <a:r>
              <a:rPr lang="en-US" sz="2000">
                <a:solidFill>
                  <a:schemeClr val="accent1"/>
                </a:solidFill>
              </a:rPr>
              <a:t> </a:t>
            </a:r>
            <a:r>
              <a:rPr lang="en-US" sz="2000" err="1">
                <a:solidFill>
                  <a:schemeClr val="accent1"/>
                </a:solidFill>
              </a:rPr>
              <a:t>bentuk</a:t>
            </a:r>
            <a:r>
              <a:rPr lang="en-US" sz="2000">
                <a:solidFill>
                  <a:schemeClr val="accent1"/>
                </a:solidFill>
              </a:rPr>
              <a:t> </a:t>
            </a:r>
            <a:r>
              <a:rPr lang="en-US" sz="2000" err="1">
                <a:solidFill>
                  <a:schemeClr val="accent1"/>
                </a:solidFill>
              </a:rPr>
              <a:t>sebuah</a:t>
            </a:r>
            <a:r>
              <a:rPr lang="en-US" sz="2000">
                <a:solidFill>
                  <a:schemeClr val="accent1"/>
                </a:solidFill>
              </a:rPr>
              <a:t> </a:t>
            </a:r>
            <a:r>
              <a:rPr lang="en-US" sz="2000" b="1" err="1">
                <a:solidFill>
                  <a:schemeClr val="accent1"/>
                </a:solidFill>
              </a:rPr>
              <a:t>proyek</a:t>
            </a:r>
            <a:r>
              <a:rPr lang="en-US" sz="2000">
                <a:solidFill>
                  <a:schemeClr val="accent1"/>
                </a:solidFill>
              </a:rPr>
              <a:t>.</a:t>
            </a:r>
          </a:p>
        </p:txBody>
      </p:sp>
    </p:spTree>
    <p:extLst>
      <p:ext uri="{BB962C8B-B14F-4D97-AF65-F5344CB8AC3E}">
        <p14:creationId xmlns:p14="http://schemas.microsoft.com/office/powerpoint/2010/main" val="1357166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4076-CC7C-1759-F8DE-FC8D0FBA7080}"/>
              </a:ext>
            </a:extLst>
          </p:cNvPr>
          <p:cNvSpPr>
            <a:spLocks noGrp="1"/>
          </p:cNvSpPr>
          <p:nvPr>
            <p:ph type="title"/>
          </p:nvPr>
        </p:nvSpPr>
        <p:spPr/>
        <p:txBody>
          <a:bodyPr/>
          <a:lstStyle/>
          <a:p>
            <a:r>
              <a:rPr lang="en-GB"/>
              <a:t>Uji t </a:t>
            </a:r>
            <a:r>
              <a:rPr lang="en-GB" err="1"/>
              <a:t>pasangan</a:t>
            </a:r>
          </a:p>
        </p:txBody>
      </p:sp>
      <p:sp>
        <p:nvSpPr>
          <p:cNvPr id="3" name="Content Placeholder 2">
            <a:extLst>
              <a:ext uri="{FF2B5EF4-FFF2-40B4-BE49-F238E27FC236}">
                <a16:creationId xmlns:a16="http://schemas.microsoft.com/office/drawing/2014/main" id="{11F8CFCD-47C3-740A-70D3-33EBECACE26A}"/>
              </a:ext>
            </a:extLst>
          </p:cNvPr>
          <p:cNvSpPr>
            <a:spLocks noGrp="1"/>
          </p:cNvSpPr>
          <p:nvPr>
            <p:ph idx="1"/>
          </p:nvPr>
        </p:nvSpPr>
        <p:spPr/>
        <p:txBody>
          <a:bodyPr vert="horz" lIns="91440" tIns="45720" rIns="91440" bIns="45720" rtlCol="0" anchor="t">
            <a:normAutofit lnSpcReduction="10000"/>
          </a:bodyPr>
          <a:lstStyle/>
          <a:p>
            <a:r>
              <a:rPr lang="en-GB">
                <a:ea typeface="+mn-lt"/>
                <a:cs typeface="+mn-lt"/>
              </a:rPr>
              <a:t>Uji t-</a:t>
            </a:r>
            <a:r>
              <a:rPr lang="en-GB" err="1">
                <a:ea typeface="+mn-lt"/>
                <a:cs typeface="+mn-lt"/>
              </a:rPr>
              <a:t>pasangan</a:t>
            </a:r>
            <a:r>
              <a:rPr lang="en-GB">
                <a:ea typeface="+mn-lt"/>
                <a:cs typeface="+mn-lt"/>
              </a:rPr>
              <a:t> </a:t>
            </a:r>
            <a:r>
              <a:rPr lang="en-GB" err="1">
                <a:ea typeface="+mn-lt"/>
                <a:cs typeface="+mn-lt"/>
              </a:rPr>
              <a:t>adalah</a:t>
            </a:r>
            <a:r>
              <a:rPr lang="en-GB">
                <a:ea typeface="+mn-lt"/>
                <a:cs typeface="+mn-lt"/>
              </a:rPr>
              <a:t> salah </a:t>
            </a:r>
            <a:r>
              <a:rPr lang="en-GB" err="1">
                <a:ea typeface="+mn-lt"/>
                <a:cs typeface="+mn-lt"/>
              </a:rPr>
              <a:t>satu</a:t>
            </a:r>
            <a:r>
              <a:rPr lang="en-GB">
                <a:ea typeface="+mn-lt"/>
                <a:cs typeface="+mn-lt"/>
              </a:rPr>
              <a:t> </a:t>
            </a:r>
            <a:r>
              <a:rPr lang="en-GB" err="1">
                <a:ea typeface="+mn-lt"/>
                <a:cs typeface="+mn-lt"/>
              </a:rPr>
              <a:t>jenis</a:t>
            </a:r>
            <a:r>
              <a:rPr lang="en-GB">
                <a:ea typeface="+mn-lt"/>
                <a:cs typeface="+mn-lt"/>
              </a:rPr>
              <a:t> </a:t>
            </a:r>
            <a:r>
              <a:rPr lang="en-GB" err="1">
                <a:ea typeface="+mn-lt"/>
                <a:cs typeface="+mn-lt"/>
              </a:rPr>
              <a:t>pengujian</a:t>
            </a:r>
            <a:r>
              <a:rPr lang="en-GB">
                <a:ea typeface="+mn-lt"/>
                <a:cs typeface="+mn-lt"/>
              </a:rPr>
              <a:t> </a:t>
            </a:r>
            <a:r>
              <a:rPr lang="en-GB" err="1">
                <a:ea typeface="+mn-lt"/>
                <a:cs typeface="+mn-lt"/>
              </a:rPr>
              <a:t>untuk</a:t>
            </a:r>
            <a:r>
              <a:rPr lang="en-GB">
                <a:ea typeface="+mn-lt"/>
                <a:cs typeface="+mn-lt"/>
              </a:rPr>
              <a:t> </a:t>
            </a:r>
            <a:r>
              <a:rPr lang="en-GB" err="1">
                <a:ea typeface="+mn-lt"/>
                <a:cs typeface="+mn-lt"/>
              </a:rPr>
              <a:t>menganalisis</a:t>
            </a:r>
            <a:r>
              <a:rPr lang="en-GB">
                <a:ea typeface="+mn-lt"/>
                <a:cs typeface="+mn-lt"/>
              </a:rPr>
              <a:t> </a:t>
            </a:r>
            <a:r>
              <a:rPr lang="en-GB" err="1">
                <a:ea typeface="+mn-lt"/>
                <a:cs typeface="+mn-lt"/>
              </a:rPr>
              <a:t>hubungan</a:t>
            </a:r>
            <a:r>
              <a:rPr lang="en-GB">
                <a:ea typeface="+mn-lt"/>
                <a:cs typeface="+mn-lt"/>
              </a:rPr>
              <a:t> </a:t>
            </a:r>
            <a:r>
              <a:rPr lang="en-GB" err="1">
                <a:ea typeface="+mn-lt"/>
                <a:cs typeface="+mn-lt"/>
              </a:rPr>
              <a:t>sebuah</a:t>
            </a:r>
            <a:r>
              <a:rPr lang="en-GB">
                <a:ea typeface="+mn-lt"/>
                <a:cs typeface="+mn-lt"/>
              </a:rPr>
              <a:t> </a:t>
            </a:r>
            <a:r>
              <a:rPr lang="en-GB" err="1">
                <a:ea typeface="+mn-lt"/>
                <a:cs typeface="+mn-lt"/>
              </a:rPr>
              <a:t>kelompok</a:t>
            </a:r>
            <a:r>
              <a:rPr lang="en-GB">
                <a:ea typeface="+mn-lt"/>
                <a:cs typeface="+mn-lt"/>
              </a:rPr>
              <a:t> yang </a:t>
            </a:r>
            <a:r>
              <a:rPr lang="en-GB" err="1">
                <a:ea typeface="+mn-lt"/>
                <a:cs typeface="+mn-lt"/>
              </a:rPr>
              <a:t>sama</a:t>
            </a:r>
            <a:r>
              <a:rPr lang="en-GB">
                <a:ea typeface="+mn-lt"/>
                <a:cs typeface="+mn-lt"/>
              </a:rPr>
              <a:t> yang </a:t>
            </a:r>
            <a:r>
              <a:rPr lang="en-GB" err="1">
                <a:ea typeface="+mn-lt"/>
                <a:cs typeface="+mn-lt"/>
              </a:rPr>
              <a:t>diberikan</a:t>
            </a:r>
            <a:r>
              <a:rPr lang="en-GB">
                <a:ea typeface="+mn-lt"/>
                <a:cs typeface="+mn-lt"/>
              </a:rPr>
              <a:t> </a:t>
            </a:r>
            <a:r>
              <a:rPr lang="en-GB" err="1">
                <a:ea typeface="+mn-lt"/>
                <a:cs typeface="+mn-lt"/>
              </a:rPr>
              <a:t>perlakukan</a:t>
            </a:r>
            <a:r>
              <a:rPr lang="en-GB">
                <a:ea typeface="+mn-lt"/>
                <a:cs typeface="+mn-lt"/>
              </a:rPr>
              <a:t> </a:t>
            </a:r>
            <a:r>
              <a:rPr lang="en-GB" err="1">
                <a:ea typeface="+mn-lt"/>
                <a:cs typeface="+mn-lt"/>
              </a:rPr>
              <a:t>berbeda</a:t>
            </a:r>
            <a:r>
              <a:rPr lang="en-GB">
                <a:ea typeface="+mn-lt"/>
                <a:cs typeface="+mn-lt"/>
              </a:rPr>
              <a:t> (Harinaldi,2005).</a:t>
            </a:r>
          </a:p>
          <a:p>
            <a:r>
              <a:rPr lang="en-GB"/>
              <a:t>Dalam </a:t>
            </a:r>
            <a:r>
              <a:rPr lang="en-GB" err="1"/>
              <a:t>melakukan</a:t>
            </a:r>
            <a:r>
              <a:rPr lang="en-GB"/>
              <a:t> </a:t>
            </a:r>
            <a:r>
              <a:rPr lang="en-GB" err="1"/>
              <a:t>pengujian</a:t>
            </a:r>
            <a:r>
              <a:rPr lang="en-GB"/>
              <a:t> </a:t>
            </a:r>
            <a:r>
              <a:rPr lang="en-GB" err="1"/>
              <a:t>diperlukan</a:t>
            </a:r>
            <a:r>
              <a:rPr lang="en-GB"/>
              <a:t> </a:t>
            </a:r>
            <a:r>
              <a:rPr lang="en-GB" err="1"/>
              <a:t>dua</a:t>
            </a:r>
            <a:r>
              <a:rPr lang="en-GB"/>
              <a:t> </a:t>
            </a:r>
            <a:r>
              <a:rPr lang="en-GB" err="1"/>
              <a:t>komponen</a:t>
            </a:r>
            <a:r>
              <a:rPr lang="en-GB"/>
              <a:t> </a:t>
            </a:r>
            <a:r>
              <a:rPr lang="en-GB" err="1"/>
              <a:t>yaitu</a:t>
            </a:r>
            <a:r>
              <a:rPr lang="en-GB"/>
              <a:t> </a:t>
            </a:r>
            <a:r>
              <a:rPr lang="en-GB">
                <a:ea typeface="+mn-lt"/>
                <a:cs typeface="+mn-lt"/>
              </a:rPr>
              <a:t>(Harinaldi,2005)</a:t>
            </a:r>
            <a:r>
              <a:rPr lang="en-GB"/>
              <a:t>:</a:t>
            </a:r>
          </a:p>
          <a:p>
            <a:pPr lvl="1"/>
            <a:r>
              <a:rPr lang="en-GB" b="1" err="1"/>
              <a:t>Hipotesis</a:t>
            </a:r>
            <a:r>
              <a:rPr lang="en-GB" b="1"/>
              <a:t> </a:t>
            </a:r>
            <a:r>
              <a:rPr lang="en-GB" b="1" err="1"/>
              <a:t>nol</a:t>
            </a:r>
            <a:r>
              <a:rPr lang="en-GB" b="1"/>
              <a:t> (Ho)</a:t>
            </a:r>
            <a:r>
              <a:rPr lang="en-GB"/>
              <a:t>: </a:t>
            </a:r>
            <a:r>
              <a:rPr lang="en-GB" err="1"/>
              <a:t>Hipotesis</a:t>
            </a:r>
            <a:r>
              <a:rPr lang="en-GB"/>
              <a:t> yang </a:t>
            </a:r>
            <a:r>
              <a:rPr lang="en-GB" err="1"/>
              <a:t>menunjukkan</a:t>
            </a:r>
            <a:r>
              <a:rPr lang="en-GB"/>
              <a:t> </a:t>
            </a:r>
            <a:r>
              <a:rPr lang="en-GB" err="1"/>
              <a:t>tidak</a:t>
            </a:r>
            <a:r>
              <a:rPr lang="en-GB"/>
              <a:t> </a:t>
            </a:r>
            <a:r>
              <a:rPr lang="en-GB" err="1"/>
              <a:t>ada</a:t>
            </a:r>
            <a:r>
              <a:rPr lang="en-GB"/>
              <a:t> </a:t>
            </a:r>
            <a:r>
              <a:rPr lang="en-GB" err="1"/>
              <a:t>perbedaan</a:t>
            </a:r>
            <a:r>
              <a:rPr lang="en-GB"/>
              <a:t> </a:t>
            </a:r>
            <a:r>
              <a:rPr lang="en-GB" err="1"/>
              <a:t>dari</a:t>
            </a:r>
            <a:r>
              <a:rPr lang="en-GB"/>
              <a:t> 2 </a:t>
            </a:r>
            <a:r>
              <a:rPr lang="en-GB" err="1"/>
              <a:t>kelompok</a:t>
            </a:r>
            <a:r>
              <a:rPr lang="en-GB"/>
              <a:t> data</a:t>
            </a:r>
          </a:p>
          <a:p>
            <a:pPr lvl="1"/>
            <a:r>
              <a:rPr lang="en-GB" b="1" err="1"/>
              <a:t>Hipotesis</a:t>
            </a:r>
            <a:r>
              <a:rPr lang="en-GB" b="1"/>
              <a:t> </a:t>
            </a:r>
            <a:r>
              <a:rPr lang="en-GB" b="1" err="1"/>
              <a:t>alternatif</a:t>
            </a:r>
            <a:r>
              <a:rPr lang="en-GB" b="1"/>
              <a:t> (Hi): </a:t>
            </a:r>
            <a:r>
              <a:rPr lang="en-GB" err="1"/>
              <a:t>Hipotesis</a:t>
            </a:r>
            <a:r>
              <a:rPr lang="en-GB"/>
              <a:t> yang </a:t>
            </a:r>
            <a:r>
              <a:rPr lang="en-GB" err="1"/>
              <a:t>menunjukkan</a:t>
            </a:r>
            <a:r>
              <a:rPr lang="en-GB"/>
              <a:t> </a:t>
            </a:r>
            <a:r>
              <a:rPr lang="en-GB" err="1"/>
              <a:t>terdapat</a:t>
            </a:r>
            <a:r>
              <a:rPr lang="en-GB"/>
              <a:t> </a:t>
            </a:r>
            <a:r>
              <a:rPr lang="en-GB" err="1"/>
              <a:t>perbedaan</a:t>
            </a:r>
            <a:r>
              <a:rPr lang="en-GB"/>
              <a:t> </a:t>
            </a:r>
            <a:r>
              <a:rPr lang="en-GB" err="1"/>
              <a:t>dari</a:t>
            </a:r>
            <a:r>
              <a:rPr lang="en-GB"/>
              <a:t> 2 </a:t>
            </a:r>
            <a:r>
              <a:rPr lang="en-GB" err="1"/>
              <a:t>kelompok</a:t>
            </a:r>
            <a:r>
              <a:rPr lang="en-GB"/>
              <a:t> data</a:t>
            </a:r>
          </a:p>
          <a:p>
            <a:r>
              <a:rPr lang="en-GB" err="1"/>
              <a:t>Untuk</a:t>
            </a:r>
            <a:r>
              <a:rPr lang="en-GB"/>
              <a:t> </a:t>
            </a:r>
            <a:r>
              <a:rPr lang="en-GB" err="1"/>
              <a:t>menentukan</a:t>
            </a:r>
            <a:r>
              <a:rPr lang="en-GB"/>
              <a:t> </a:t>
            </a:r>
            <a:r>
              <a:rPr lang="en-GB" err="1"/>
              <a:t>hipotesis</a:t>
            </a:r>
            <a:r>
              <a:rPr lang="en-GB"/>
              <a:t> yang </a:t>
            </a:r>
            <a:r>
              <a:rPr lang="en-GB" err="1"/>
              <a:t>diambil</a:t>
            </a:r>
            <a:r>
              <a:rPr lang="en-GB"/>
              <a:t>, </a:t>
            </a:r>
            <a:r>
              <a:rPr lang="en-GB" err="1"/>
              <a:t>ditentukan</a:t>
            </a:r>
            <a:r>
              <a:rPr lang="en-GB"/>
              <a:t> oleh parameter </a:t>
            </a:r>
            <a:r>
              <a:rPr lang="en-GB" i="1"/>
              <a:t>alpha </a:t>
            </a:r>
            <a:r>
              <a:rPr lang="en-GB"/>
              <a:t>yang </a:t>
            </a:r>
            <a:r>
              <a:rPr lang="en-GB" err="1"/>
              <a:t>merupakan</a:t>
            </a:r>
            <a:r>
              <a:rPr lang="en-GB"/>
              <a:t> </a:t>
            </a:r>
            <a:r>
              <a:rPr lang="en-GB" err="1"/>
              <a:t>persent</a:t>
            </a:r>
            <a:r>
              <a:rPr lang="en-GB"/>
              <a:t> error dan juga </a:t>
            </a:r>
            <a:r>
              <a:rPr lang="en-GB" i="1"/>
              <a:t>significance </a:t>
            </a:r>
            <a:r>
              <a:rPr lang="en-GB" err="1"/>
              <a:t>dari</a:t>
            </a:r>
            <a:r>
              <a:rPr lang="en-GB"/>
              <a:t> </a:t>
            </a:r>
            <a:r>
              <a:rPr lang="en-GB" err="1"/>
              <a:t>hasil</a:t>
            </a:r>
            <a:r>
              <a:rPr lang="en-GB"/>
              <a:t> </a:t>
            </a:r>
            <a:r>
              <a:rPr lang="en-GB" err="1"/>
              <a:t>pengujian</a:t>
            </a:r>
            <a:endParaRPr lang="en-GB"/>
          </a:p>
          <a:p>
            <a:r>
              <a:rPr lang="en-GB" err="1"/>
              <a:t>Apabila</a:t>
            </a:r>
            <a:r>
              <a:rPr lang="en-GB"/>
              <a:t>:</a:t>
            </a:r>
          </a:p>
          <a:p>
            <a:pPr lvl="1"/>
            <a:r>
              <a:rPr lang="en-GB"/>
              <a:t>H&gt;</a:t>
            </a:r>
            <a:r>
              <a:rPr lang="en-GB" i="1"/>
              <a:t>a </a:t>
            </a:r>
            <a:r>
              <a:rPr lang="en-GB"/>
              <a:t>:</a:t>
            </a:r>
            <a:r>
              <a:rPr lang="en-GB" i="1"/>
              <a:t> </a:t>
            </a:r>
            <a:r>
              <a:rPr lang="en-GB"/>
              <a:t>Ho :</a:t>
            </a:r>
            <a:r>
              <a:rPr lang="en-GB" i="1"/>
              <a:t> </a:t>
            </a:r>
            <a:r>
              <a:rPr lang="en-GB"/>
              <a:t>Tidak </a:t>
            </a:r>
            <a:r>
              <a:rPr lang="en-GB" err="1"/>
              <a:t>ada</a:t>
            </a:r>
            <a:r>
              <a:rPr lang="en-GB"/>
              <a:t> </a:t>
            </a:r>
            <a:r>
              <a:rPr lang="en-GB" err="1"/>
              <a:t>perbedaan</a:t>
            </a:r>
            <a:r>
              <a:rPr lang="en-GB"/>
              <a:t> </a:t>
            </a:r>
            <a:r>
              <a:rPr lang="en-GB" err="1"/>
              <a:t>dari</a:t>
            </a:r>
            <a:r>
              <a:rPr lang="en-GB"/>
              <a:t> 2 </a:t>
            </a:r>
            <a:r>
              <a:rPr lang="en-GB" err="1"/>
              <a:t>kelompok</a:t>
            </a:r>
            <a:r>
              <a:rPr lang="en-GB"/>
              <a:t> data</a:t>
            </a:r>
          </a:p>
          <a:p>
            <a:pPr lvl="1"/>
            <a:r>
              <a:rPr lang="en-GB"/>
              <a:t>H&lt;</a:t>
            </a:r>
            <a:r>
              <a:rPr lang="en-GB" i="1"/>
              <a:t>a </a:t>
            </a:r>
            <a:r>
              <a:rPr lang="en-GB">
                <a:ea typeface="+mn-lt"/>
                <a:cs typeface="+mn-lt"/>
              </a:rPr>
              <a:t>:</a:t>
            </a:r>
            <a:r>
              <a:rPr lang="en-GB" i="1">
                <a:ea typeface="+mn-lt"/>
                <a:cs typeface="+mn-lt"/>
              </a:rPr>
              <a:t> </a:t>
            </a:r>
            <a:r>
              <a:rPr lang="en-GB">
                <a:ea typeface="+mn-lt"/>
                <a:cs typeface="+mn-lt"/>
              </a:rPr>
              <a:t>Hi : </a:t>
            </a:r>
            <a:r>
              <a:rPr lang="en-GB" err="1">
                <a:ea typeface="+mn-lt"/>
                <a:cs typeface="+mn-lt"/>
              </a:rPr>
              <a:t>Terdapat</a:t>
            </a:r>
            <a:r>
              <a:rPr lang="en-GB">
                <a:ea typeface="+mn-lt"/>
                <a:cs typeface="+mn-lt"/>
              </a:rPr>
              <a:t> </a:t>
            </a:r>
            <a:r>
              <a:rPr lang="en-GB" err="1">
                <a:ea typeface="+mn-lt"/>
                <a:cs typeface="+mn-lt"/>
              </a:rPr>
              <a:t>perbedaan</a:t>
            </a:r>
            <a:r>
              <a:rPr lang="en-GB">
                <a:ea typeface="+mn-lt"/>
                <a:cs typeface="+mn-lt"/>
              </a:rPr>
              <a:t> </a:t>
            </a:r>
            <a:r>
              <a:rPr lang="en-GB" err="1">
                <a:ea typeface="+mn-lt"/>
                <a:cs typeface="+mn-lt"/>
              </a:rPr>
              <a:t>dari</a:t>
            </a:r>
            <a:r>
              <a:rPr lang="en-GB">
                <a:ea typeface="+mn-lt"/>
                <a:cs typeface="+mn-lt"/>
              </a:rPr>
              <a:t> 2 </a:t>
            </a:r>
            <a:r>
              <a:rPr lang="en-GB" err="1">
                <a:ea typeface="+mn-lt"/>
                <a:cs typeface="+mn-lt"/>
              </a:rPr>
              <a:t>kelompok</a:t>
            </a:r>
            <a:r>
              <a:rPr lang="en-GB">
                <a:ea typeface="+mn-lt"/>
                <a:cs typeface="+mn-lt"/>
              </a:rPr>
              <a:t> data</a:t>
            </a:r>
            <a:endParaRPr lang="en-GB"/>
          </a:p>
        </p:txBody>
      </p:sp>
      <p:sp>
        <p:nvSpPr>
          <p:cNvPr id="4" name="Slide Number Placeholder 3">
            <a:extLst>
              <a:ext uri="{FF2B5EF4-FFF2-40B4-BE49-F238E27FC236}">
                <a16:creationId xmlns:a16="http://schemas.microsoft.com/office/drawing/2014/main" id="{B6605D81-2009-CC6D-C089-FBA3E96F7791}"/>
              </a:ext>
            </a:extLst>
          </p:cNvPr>
          <p:cNvSpPr>
            <a:spLocks noGrp="1"/>
          </p:cNvSpPr>
          <p:nvPr>
            <p:ph type="sldNum" sz="quarter" idx="12"/>
          </p:nvPr>
        </p:nvSpPr>
        <p:spPr/>
        <p:txBody>
          <a:bodyPr/>
          <a:lstStyle/>
          <a:p>
            <a:fld id="{16BDE863-94E8-4228-BC4C-083ADA1A746D}" type="slidenum">
              <a:rPr lang="en-US" smtClean="0"/>
              <a:t>30</a:t>
            </a:fld>
            <a:endParaRPr lang="en-US"/>
          </a:p>
        </p:txBody>
      </p:sp>
    </p:spTree>
    <p:extLst>
      <p:ext uri="{BB962C8B-B14F-4D97-AF65-F5344CB8AC3E}">
        <p14:creationId xmlns:p14="http://schemas.microsoft.com/office/powerpoint/2010/main" val="677573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F705-5983-F01E-5C98-AE7C4AE867DC}"/>
              </a:ext>
            </a:extLst>
          </p:cNvPr>
          <p:cNvSpPr>
            <a:spLocks noGrp="1"/>
          </p:cNvSpPr>
          <p:nvPr>
            <p:ph type="title"/>
          </p:nvPr>
        </p:nvSpPr>
        <p:spPr>
          <a:xfrm>
            <a:off x="372035" y="322729"/>
            <a:ext cx="9875520" cy="546847"/>
          </a:xfrm>
        </p:spPr>
        <p:txBody>
          <a:bodyPr>
            <a:normAutofit fontScale="90000"/>
          </a:bodyPr>
          <a:lstStyle/>
          <a:p>
            <a:r>
              <a:rPr lang="en-US" err="1"/>
              <a:t>Rencana</a:t>
            </a:r>
            <a:r>
              <a:rPr lang="en-US"/>
              <a:t> </a:t>
            </a:r>
            <a:r>
              <a:rPr lang="en-US" err="1"/>
              <a:t>Penelitian</a:t>
            </a:r>
            <a:endParaRPr lang="en-US"/>
          </a:p>
        </p:txBody>
      </p:sp>
      <p:sp>
        <p:nvSpPr>
          <p:cNvPr id="4" name="Slide Number Placeholder 3">
            <a:extLst>
              <a:ext uri="{FF2B5EF4-FFF2-40B4-BE49-F238E27FC236}">
                <a16:creationId xmlns:a16="http://schemas.microsoft.com/office/drawing/2014/main" id="{BA202176-3D55-14D1-070E-632284703B00}"/>
              </a:ext>
            </a:extLst>
          </p:cNvPr>
          <p:cNvSpPr>
            <a:spLocks noGrp="1"/>
          </p:cNvSpPr>
          <p:nvPr>
            <p:ph type="sldNum" sz="quarter" idx="12"/>
          </p:nvPr>
        </p:nvSpPr>
        <p:spPr/>
        <p:txBody>
          <a:bodyPr/>
          <a:lstStyle/>
          <a:p>
            <a:fld id="{16BDE863-94E8-4228-BC4C-083ADA1A746D}" type="slidenum">
              <a:rPr lang="en-US" smtClean="0"/>
              <a:t>31</a:t>
            </a:fld>
            <a:endParaRPr lang="en-US"/>
          </a:p>
        </p:txBody>
      </p:sp>
      <p:sp>
        <p:nvSpPr>
          <p:cNvPr id="5" name="Rectangle 4">
            <a:extLst>
              <a:ext uri="{FF2B5EF4-FFF2-40B4-BE49-F238E27FC236}">
                <a16:creationId xmlns:a16="http://schemas.microsoft.com/office/drawing/2014/main" id="{B0083DAF-E03C-2EEB-61CF-C16056BA3D9D}"/>
              </a:ext>
            </a:extLst>
          </p:cNvPr>
          <p:cNvSpPr/>
          <p:nvPr/>
        </p:nvSpPr>
        <p:spPr>
          <a:xfrm>
            <a:off x="537882" y="1120588"/>
            <a:ext cx="1694329" cy="367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err="1"/>
              <a:t>Tahapan</a:t>
            </a:r>
            <a:r>
              <a:rPr lang="en-US" sz="1200" b="1"/>
              <a:t> </a:t>
            </a:r>
            <a:r>
              <a:rPr lang="en-US" sz="1200" b="1" err="1"/>
              <a:t>awal</a:t>
            </a:r>
            <a:endParaRPr lang="en-US" sz="1200" b="1"/>
          </a:p>
          <a:p>
            <a:pPr algn="ctr"/>
            <a:r>
              <a:rPr lang="en-US" sz="1200"/>
              <a:t>6 </a:t>
            </a:r>
            <a:r>
              <a:rPr lang="en-US" sz="1200" err="1"/>
              <a:t>Okt</a:t>
            </a:r>
            <a:r>
              <a:rPr lang="en-US" sz="1200"/>
              <a:t> – 1 Nov 22</a:t>
            </a:r>
          </a:p>
        </p:txBody>
      </p:sp>
      <p:sp>
        <p:nvSpPr>
          <p:cNvPr id="6" name="Rectangle 5">
            <a:extLst>
              <a:ext uri="{FF2B5EF4-FFF2-40B4-BE49-F238E27FC236}">
                <a16:creationId xmlns:a16="http://schemas.microsoft.com/office/drawing/2014/main" id="{331385B4-24A9-F5A8-B6DA-08D41C434D2A}"/>
              </a:ext>
            </a:extLst>
          </p:cNvPr>
          <p:cNvSpPr/>
          <p:nvPr/>
        </p:nvSpPr>
        <p:spPr>
          <a:xfrm>
            <a:off x="2232211" y="1739045"/>
            <a:ext cx="1694329" cy="367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Proposal </a:t>
            </a:r>
            <a:r>
              <a:rPr lang="en-US" sz="1200" b="1" err="1"/>
              <a:t>Tesis</a:t>
            </a:r>
            <a:endParaRPr lang="en-US" sz="1200" b="1"/>
          </a:p>
          <a:p>
            <a:pPr algn="ctr"/>
            <a:r>
              <a:rPr lang="en-US" sz="1200"/>
              <a:t>2 Nov – 7 Nov 22</a:t>
            </a:r>
          </a:p>
        </p:txBody>
      </p:sp>
      <p:sp>
        <p:nvSpPr>
          <p:cNvPr id="9" name="Rectangle 8">
            <a:extLst>
              <a:ext uri="{FF2B5EF4-FFF2-40B4-BE49-F238E27FC236}">
                <a16:creationId xmlns:a16="http://schemas.microsoft.com/office/drawing/2014/main" id="{FA75A01A-CFB5-59CA-FD27-EBAA0A76D759}"/>
              </a:ext>
            </a:extLst>
          </p:cNvPr>
          <p:cNvSpPr/>
          <p:nvPr/>
        </p:nvSpPr>
        <p:spPr>
          <a:xfrm>
            <a:off x="3926540" y="2357502"/>
            <a:ext cx="1694329" cy="367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err="1"/>
              <a:t>Tahapan</a:t>
            </a:r>
            <a:r>
              <a:rPr lang="en-US" sz="1200" b="1"/>
              <a:t> </a:t>
            </a:r>
            <a:r>
              <a:rPr lang="en-US" sz="1200" b="1" err="1"/>
              <a:t>Perencanaan</a:t>
            </a:r>
            <a:endParaRPr lang="en-US" sz="1200" b="1"/>
          </a:p>
          <a:p>
            <a:pPr algn="ctr"/>
            <a:r>
              <a:rPr lang="en-US" sz="1200"/>
              <a:t>8 Nov – 8 Dec 22</a:t>
            </a:r>
          </a:p>
        </p:txBody>
      </p:sp>
      <p:sp>
        <p:nvSpPr>
          <p:cNvPr id="12" name="Rectangle 11">
            <a:extLst>
              <a:ext uri="{FF2B5EF4-FFF2-40B4-BE49-F238E27FC236}">
                <a16:creationId xmlns:a16="http://schemas.microsoft.com/office/drawing/2014/main" id="{131DE133-6877-57BF-2BE1-08441FB12D1D}"/>
              </a:ext>
            </a:extLst>
          </p:cNvPr>
          <p:cNvSpPr/>
          <p:nvPr/>
        </p:nvSpPr>
        <p:spPr>
          <a:xfrm>
            <a:off x="4912657" y="2984600"/>
            <a:ext cx="1694329" cy="367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err="1"/>
              <a:t>Tahapan</a:t>
            </a:r>
            <a:r>
              <a:rPr lang="en-US" sz="1200" b="1"/>
              <a:t> </a:t>
            </a:r>
            <a:r>
              <a:rPr lang="en-US" sz="1200" b="1" err="1"/>
              <a:t>Simulasi</a:t>
            </a:r>
            <a:endParaRPr lang="en-US" sz="1200" b="1"/>
          </a:p>
          <a:p>
            <a:pPr algn="ctr"/>
            <a:r>
              <a:rPr lang="en-US" sz="1200"/>
              <a:t>29 Nov – 22 Dec 22</a:t>
            </a:r>
          </a:p>
        </p:txBody>
      </p:sp>
      <p:sp>
        <p:nvSpPr>
          <p:cNvPr id="15" name="Rectangle 14">
            <a:extLst>
              <a:ext uri="{FF2B5EF4-FFF2-40B4-BE49-F238E27FC236}">
                <a16:creationId xmlns:a16="http://schemas.microsoft.com/office/drawing/2014/main" id="{CE1F336D-2162-2E5F-69BB-764C4CA1ABCB}"/>
              </a:ext>
            </a:extLst>
          </p:cNvPr>
          <p:cNvSpPr/>
          <p:nvPr/>
        </p:nvSpPr>
        <p:spPr>
          <a:xfrm>
            <a:off x="6606986" y="3611698"/>
            <a:ext cx="1694329" cy="367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err="1"/>
              <a:t>Tahapan</a:t>
            </a:r>
            <a:r>
              <a:rPr lang="en-US" sz="900" b="1"/>
              <a:t> Analisa dan Kesimpulan</a:t>
            </a:r>
          </a:p>
          <a:p>
            <a:pPr algn="ctr"/>
            <a:r>
              <a:rPr lang="en-US" sz="900"/>
              <a:t>23 Dec 22– 10 Jan 23</a:t>
            </a:r>
          </a:p>
        </p:txBody>
      </p:sp>
      <p:sp>
        <p:nvSpPr>
          <p:cNvPr id="16" name="Rectangle 15">
            <a:extLst>
              <a:ext uri="{FF2B5EF4-FFF2-40B4-BE49-F238E27FC236}">
                <a16:creationId xmlns:a16="http://schemas.microsoft.com/office/drawing/2014/main" id="{645905C1-3CA7-7140-A2D2-BEF8A3025AFA}"/>
              </a:ext>
            </a:extLst>
          </p:cNvPr>
          <p:cNvSpPr/>
          <p:nvPr/>
        </p:nvSpPr>
        <p:spPr>
          <a:xfrm>
            <a:off x="8301315" y="4238796"/>
            <a:ext cx="1694329" cy="367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err="1"/>
              <a:t>Ujian</a:t>
            </a:r>
            <a:r>
              <a:rPr lang="en-US" sz="900" b="1"/>
              <a:t> </a:t>
            </a:r>
            <a:r>
              <a:rPr lang="en-US" sz="900" b="1" err="1"/>
              <a:t>Tesis</a:t>
            </a:r>
            <a:endParaRPr lang="en-US" sz="900" b="1"/>
          </a:p>
          <a:p>
            <a:pPr algn="ctr"/>
            <a:r>
              <a:rPr lang="en-US" sz="900"/>
              <a:t>11 Jan – 7 Feb 23</a:t>
            </a:r>
          </a:p>
        </p:txBody>
      </p:sp>
      <p:sp>
        <p:nvSpPr>
          <p:cNvPr id="17" name="Rectangle 16">
            <a:extLst>
              <a:ext uri="{FF2B5EF4-FFF2-40B4-BE49-F238E27FC236}">
                <a16:creationId xmlns:a16="http://schemas.microsoft.com/office/drawing/2014/main" id="{BEA69B1C-7A77-C4E7-BBAF-F4FFA48A1B08}"/>
              </a:ext>
            </a:extLst>
          </p:cNvPr>
          <p:cNvSpPr/>
          <p:nvPr/>
        </p:nvSpPr>
        <p:spPr>
          <a:xfrm>
            <a:off x="9995644" y="4938044"/>
            <a:ext cx="1694329" cy="367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err="1"/>
              <a:t>Publikasi</a:t>
            </a:r>
            <a:r>
              <a:rPr lang="en-US" sz="900" b="1"/>
              <a:t> </a:t>
            </a:r>
            <a:r>
              <a:rPr lang="en-US" sz="900" b="1" err="1"/>
              <a:t>Jurnal</a:t>
            </a:r>
            <a:endParaRPr lang="en-US" sz="900" b="1"/>
          </a:p>
          <a:p>
            <a:pPr algn="ctr"/>
            <a:r>
              <a:rPr lang="en-US" sz="900"/>
              <a:t>8 Feb – 3 Mar 23</a:t>
            </a:r>
          </a:p>
        </p:txBody>
      </p:sp>
      <p:cxnSp>
        <p:nvCxnSpPr>
          <p:cNvPr id="19" name="Straight Connector 18">
            <a:extLst>
              <a:ext uri="{FF2B5EF4-FFF2-40B4-BE49-F238E27FC236}">
                <a16:creationId xmlns:a16="http://schemas.microsoft.com/office/drawing/2014/main" id="{D9560F10-C5A6-FB58-7EEF-3CEBE4CF9675}"/>
              </a:ext>
            </a:extLst>
          </p:cNvPr>
          <p:cNvCxnSpPr/>
          <p:nvPr/>
        </p:nvCxnSpPr>
        <p:spPr>
          <a:xfrm>
            <a:off x="2232211" y="1488033"/>
            <a:ext cx="0" cy="251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A4412D7-705E-9F34-D4DC-C037FD9DAEAA}"/>
              </a:ext>
            </a:extLst>
          </p:cNvPr>
          <p:cNvCxnSpPr/>
          <p:nvPr/>
        </p:nvCxnSpPr>
        <p:spPr>
          <a:xfrm>
            <a:off x="3926540" y="2106490"/>
            <a:ext cx="0" cy="2510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D3939B5-A38A-4C7E-9012-94EFE6232410}"/>
              </a:ext>
            </a:extLst>
          </p:cNvPr>
          <p:cNvCxnSpPr/>
          <p:nvPr/>
        </p:nvCxnSpPr>
        <p:spPr>
          <a:xfrm>
            <a:off x="4912657" y="2724947"/>
            <a:ext cx="0" cy="3154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2D05E4-5F01-82D4-98F7-785778B632A9}"/>
              </a:ext>
            </a:extLst>
          </p:cNvPr>
          <p:cNvCxnSpPr>
            <a:stCxn id="12" idx="3"/>
          </p:cNvCxnSpPr>
          <p:nvPr/>
        </p:nvCxnSpPr>
        <p:spPr>
          <a:xfrm>
            <a:off x="6606986" y="3168323"/>
            <a:ext cx="0" cy="4433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9ABC03-9038-E2AC-572F-67B239025C87}"/>
              </a:ext>
            </a:extLst>
          </p:cNvPr>
          <p:cNvCxnSpPr>
            <a:stCxn id="15" idx="3"/>
            <a:endCxn id="16" idx="1"/>
          </p:cNvCxnSpPr>
          <p:nvPr/>
        </p:nvCxnSpPr>
        <p:spPr>
          <a:xfrm>
            <a:off x="8301315" y="3795421"/>
            <a:ext cx="0" cy="6270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6BFF2EE-24BD-2197-BC16-19820F9515F4}"/>
              </a:ext>
            </a:extLst>
          </p:cNvPr>
          <p:cNvCxnSpPr>
            <a:stCxn id="16" idx="3"/>
          </p:cNvCxnSpPr>
          <p:nvPr/>
        </p:nvCxnSpPr>
        <p:spPr>
          <a:xfrm>
            <a:off x="9995644" y="4422519"/>
            <a:ext cx="0" cy="515525"/>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119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A3E9-450A-2766-75BA-2980EFF57B1B}"/>
              </a:ext>
            </a:extLst>
          </p:cNvPr>
          <p:cNvSpPr>
            <a:spLocks noGrp="1"/>
          </p:cNvSpPr>
          <p:nvPr>
            <p:ph type="title"/>
          </p:nvPr>
        </p:nvSpPr>
        <p:spPr>
          <a:xfrm>
            <a:off x="291353" y="-172065"/>
            <a:ext cx="9875520" cy="1356360"/>
          </a:xfrm>
        </p:spPr>
        <p:txBody>
          <a:bodyPr/>
          <a:lstStyle/>
          <a:p>
            <a:r>
              <a:rPr lang="en-US" sz="2000"/>
              <a:t>Daftar </a:t>
            </a:r>
            <a:r>
              <a:rPr lang="en-US" sz="2000" err="1"/>
              <a:t>Buku</a:t>
            </a:r>
            <a:endParaRPr lang="en-US" sz="2000"/>
          </a:p>
        </p:txBody>
      </p:sp>
      <p:sp>
        <p:nvSpPr>
          <p:cNvPr id="4" name="Slide Number Placeholder 3">
            <a:extLst>
              <a:ext uri="{FF2B5EF4-FFF2-40B4-BE49-F238E27FC236}">
                <a16:creationId xmlns:a16="http://schemas.microsoft.com/office/drawing/2014/main" id="{F0C0DE40-BE97-15C2-466D-DEBA8539E1A2}"/>
              </a:ext>
            </a:extLst>
          </p:cNvPr>
          <p:cNvSpPr>
            <a:spLocks noGrp="1"/>
          </p:cNvSpPr>
          <p:nvPr>
            <p:ph type="sldNum" sz="quarter" idx="12"/>
          </p:nvPr>
        </p:nvSpPr>
        <p:spPr/>
        <p:txBody>
          <a:bodyPr/>
          <a:lstStyle/>
          <a:p>
            <a:fld id="{16BDE863-94E8-4228-BC4C-083ADA1A746D}" type="slidenum">
              <a:rPr lang="en-US" smtClean="0"/>
              <a:t>32</a:t>
            </a:fld>
            <a:endParaRPr lang="en-US"/>
          </a:p>
        </p:txBody>
      </p:sp>
      <p:pic>
        <p:nvPicPr>
          <p:cNvPr id="6" name="Picture 5">
            <a:extLst>
              <a:ext uri="{FF2B5EF4-FFF2-40B4-BE49-F238E27FC236}">
                <a16:creationId xmlns:a16="http://schemas.microsoft.com/office/drawing/2014/main" id="{5D939F92-BE47-4B19-9A30-AD2ED1DE73A6}"/>
              </a:ext>
            </a:extLst>
          </p:cNvPr>
          <p:cNvPicPr>
            <a:picLocks noChangeAspect="1"/>
          </p:cNvPicPr>
          <p:nvPr/>
        </p:nvPicPr>
        <p:blipFill>
          <a:blip r:embed="rId2"/>
          <a:stretch>
            <a:fillRect/>
          </a:stretch>
        </p:blipFill>
        <p:spPr>
          <a:xfrm>
            <a:off x="4734092" y="744301"/>
            <a:ext cx="2056594" cy="2519082"/>
          </a:xfrm>
          <a:prstGeom prst="rect">
            <a:avLst/>
          </a:prstGeom>
        </p:spPr>
      </p:pic>
      <p:pic>
        <p:nvPicPr>
          <p:cNvPr id="8" name="Picture 7">
            <a:extLst>
              <a:ext uri="{FF2B5EF4-FFF2-40B4-BE49-F238E27FC236}">
                <a16:creationId xmlns:a16="http://schemas.microsoft.com/office/drawing/2014/main" id="{304F0B88-7D2B-8B22-C4AD-A7CE504ABAA2}"/>
              </a:ext>
            </a:extLst>
          </p:cNvPr>
          <p:cNvPicPr>
            <a:picLocks noChangeAspect="1"/>
          </p:cNvPicPr>
          <p:nvPr/>
        </p:nvPicPr>
        <p:blipFill>
          <a:blip r:embed="rId3"/>
          <a:stretch>
            <a:fillRect/>
          </a:stretch>
        </p:blipFill>
        <p:spPr>
          <a:xfrm>
            <a:off x="8147150" y="744301"/>
            <a:ext cx="2056594" cy="2521441"/>
          </a:xfrm>
          <a:prstGeom prst="rect">
            <a:avLst/>
          </a:prstGeom>
        </p:spPr>
      </p:pic>
      <p:pic>
        <p:nvPicPr>
          <p:cNvPr id="10" name="Picture 9">
            <a:extLst>
              <a:ext uri="{FF2B5EF4-FFF2-40B4-BE49-F238E27FC236}">
                <a16:creationId xmlns:a16="http://schemas.microsoft.com/office/drawing/2014/main" id="{AB64541E-2153-8F70-E430-9995EF209036}"/>
              </a:ext>
            </a:extLst>
          </p:cNvPr>
          <p:cNvPicPr>
            <a:picLocks noChangeAspect="1"/>
          </p:cNvPicPr>
          <p:nvPr/>
        </p:nvPicPr>
        <p:blipFill>
          <a:blip r:embed="rId4"/>
          <a:stretch>
            <a:fillRect/>
          </a:stretch>
        </p:blipFill>
        <p:spPr>
          <a:xfrm>
            <a:off x="1391718" y="741039"/>
            <a:ext cx="1621109" cy="2522345"/>
          </a:xfrm>
          <a:prstGeom prst="rect">
            <a:avLst/>
          </a:prstGeom>
        </p:spPr>
      </p:pic>
      <p:sp>
        <p:nvSpPr>
          <p:cNvPr id="11" name="TextBox 10">
            <a:extLst>
              <a:ext uri="{FF2B5EF4-FFF2-40B4-BE49-F238E27FC236}">
                <a16:creationId xmlns:a16="http://schemas.microsoft.com/office/drawing/2014/main" id="{F73E2B37-9DA7-6C75-2B55-A4768188AE11}"/>
              </a:ext>
            </a:extLst>
          </p:cNvPr>
          <p:cNvSpPr txBox="1"/>
          <p:nvPr/>
        </p:nvSpPr>
        <p:spPr>
          <a:xfrm>
            <a:off x="4648060" y="3519370"/>
            <a:ext cx="2056594" cy="646331"/>
          </a:xfrm>
          <a:prstGeom prst="rect">
            <a:avLst/>
          </a:prstGeom>
          <a:noFill/>
        </p:spPr>
        <p:txBody>
          <a:bodyPr wrap="square" rtlCol="0">
            <a:spAutoFit/>
          </a:bodyPr>
          <a:lstStyle/>
          <a:p>
            <a:pPr algn="ctr"/>
            <a:r>
              <a:rPr lang="en-US"/>
              <a:t>PMBOK Guide edition 7</a:t>
            </a:r>
            <a:r>
              <a:rPr lang="en-US" baseline="30000"/>
              <a:t>th</a:t>
            </a:r>
            <a:r>
              <a:rPr lang="en-US"/>
              <a:t> - PMI</a:t>
            </a:r>
          </a:p>
        </p:txBody>
      </p:sp>
      <p:sp>
        <p:nvSpPr>
          <p:cNvPr id="12" name="TextBox 11">
            <a:extLst>
              <a:ext uri="{FF2B5EF4-FFF2-40B4-BE49-F238E27FC236}">
                <a16:creationId xmlns:a16="http://schemas.microsoft.com/office/drawing/2014/main" id="{FEAAD8E3-E8C6-8C3A-9F03-14DE6B050218}"/>
              </a:ext>
            </a:extLst>
          </p:cNvPr>
          <p:cNvSpPr txBox="1"/>
          <p:nvPr/>
        </p:nvSpPr>
        <p:spPr>
          <a:xfrm>
            <a:off x="1173975" y="3457917"/>
            <a:ext cx="2056594" cy="923330"/>
          </a:xfrm>
          <a:prstGeom prst="rect">
            <a:avLst/>
          </a:prstGeom>
          <a:noFill/>
        </p:spPr>
        <p:txBody>
          <a:bodyPr wrap="square" rtlCol="0">
            <a:spAutoFit/>
          </a:bodyPr>
          <a:lstStyle/>
          <a:p>
            <a:pPr algn="ctr"/>
            <a:r>
              <a:rPr lang="en-US"/>
              <a:t>Business Process Management Cases – Jon Von </a:t>
            </a:r>
            <a:r>
              <a:rPr lang="en-US" err="1"/>
              <a:t>Brocke</a:t>
            </a:r>
            <a:endParaRPr lang="en-US"/>
          </a:p>
        </p:txBody>
      </p:sp>
      <p:sp>
        <p:nvSpPr>
          <p:cNvPr id="13" name="TextBox 12">
            <a:extLst>
              <a:ext uri="{FF2B5EF4-FFF2-40B4-BE49-F238E27FC236}">
                <a16:creationId xmlns:a16="http://schemas.microsoft.com/office/drawing/2014/main" id="{16478356-3E13-6AAC-557B-58B2B35ABC11}"/>
              </a:ext>
            </a:extLst>
          </p:cNvPr>
          <p:cNvSpPr txBox="1"/>
          <p:nvPr/>
        </p:nvSpPr>
        <p:spPr>
          <a:xfrm>
            <a:off x="7766150" y="3433336"/>
            <a:ext cx="2818593" cy="646331"/>
          </a:xfrm>
          <a:prstGeom prst="rect">
            <a:avLst/>
          </a:prstGeom>
          <a:noFill/>
        </p:spPr>
        <p:txBody>
          <a:bodyPr wrap="square" rtlCol="0">
            <a:spAutoFit/>
          </a:bodyPr>
          <a:lstStyle/>
          <a:p>
            <a:pPr algn="ctr"/>
            <a:r>
              <a:rPr lang="en-US"/>
              <a:t>Project Management 12</a:t>
            </a:r>
            <a:r>
              <a:rPr lang="en-US" baseline="30000"/>
              <a:t>th</a:t>
            </a:r>
            <a:r>
              <a:rPr lang="en-US"/>
              <a:t> edition – Harold Kerzner</a:t>
            </a:r>
          </a:p>
        </p:txBody>
      </p:sp>
      <p:graphicFrame>
        <p:nvGraphicFramePr>
          <p:cNvPr id="14" name="Table 14">
            <a:extLst>
              <a:ext uri="{FF2B5EF4-FFF2-40B4-BE49-F238E27FC236}">
                <a16:creationId xmlns:a16="http://schemas.microsoft.com/office/drawing/2014/main" id="{4F990139-6732-80D0-EB16-B67AC4D8E76D}"/>
              </a:ext>
            </a:extLst>
          </p:cNvPr>
          <p:cNvGraphicFramePr>
            <a:graphicFrameLocks noGrp="1"/>
          </p:cNvGraphicFramePr>
          <p:nvPr>
            <p:extLst>
              <p:ext uri="{D42A27DB-BD31-4B8C-83A1-F6EECF244321}">
                <p14:modId xmlns:p14="http://schemas.microsoft.com/office/powerpoint/2010/main" val="335440427"/>
              </p:ext>
            </p:extLst>
          </p:nvPr>
        </p:nvGraphicFramePr>
        <p:xfrm>
          <a:off x="1877365" y="4416008"/>
          <a:ext cx="8127997" cy="2001519"/>
        </p:xfrm>
        <a:graphic>
          <a:graphicData uri="http://schemas.openxmlformats.org/drawingml/2006/table">
            <a:tbl>
              <a:tblPr firstRow="1" bandRow="1">
                <a:tableStyleId>{5C22544A-7EE6-4342-B048-85BDC9FD1C3A}</a:tableStyleId>
              </a:tblPr>
              <a:tblGrid>
                <a:gridCol w="577645">
                  <a:extLst>
                    <a:ext uri="{9D8B030D-6E8A-4147-A177-3AD203B41FA5}">
                      <a16:colId xmlns:a16="http://schemas.microsoft.com/office/drawing/2014/main" val="1677742203"/>
                    </a:ext>
                  </a:extLst>
                </a:gridCol>
                <a:gridCol w="4841019">
                  <a:extLst>
                    <a:ext uri="{9D8B030D-6E8A-4147-A177-3AD203B41FA5}">
                      <a16:colId xmlns:a16="http://schemas.microsoft.com/office/drawing/2014/main" val="1907590914"/>
                    </a:ext>
                  </a:extLst>
                </a:gridCol>
                <a:gridCol w="2709333">
                  <a:extLst>
                    <a:ext uri="{9D8B030D-6E8A-4147-A177-3AD203B41FA5}">
                      <a16:colId xmlns:a16="http://schemas.microsoft.com/office/drawing/2014/main" val="2961847873"/>
                    </a:ext>
                  </a:extLst>
                </a:gridCol>
              </a:tblGrid>
              <a:tr h="370840">
                <a:tc>
                  <a:txBody>
                    <a:bodyPr/>
                    <a:lstStyle/>
                    <a:p>
                      <a:pPr algn="ctr"/>
                      <a:r>
                        <a:rPr lang="en-US" sz="1400"/>
                        <a:t>No</a:t>
                      </a:r>
                    </a:p>
                  </a:txBody>
                  <a:tcPr/>
                </a:tc>
                <a:tc>
                  <a:txBody>
                    <a:bodyPr/>
                    <a:lstStyle/>
                    <a:p>
                      <a:r>
                        <a:rPr lang="en-US" sz="1400" err="1"/>
                        <a:t>Judul</a:t>
                      </a:r>
                      <a:endParaRPr lang="en-US" sz="1400"/>
                    </a:p>
                  </a:txBody>
                  <a:tcPr/>
                </a:tc>
                <a:tc>
                  <a:txBody>
                    <a:bodyPr/>
                    <a:lstStyle/>
                    <a:p>
                      <a:r>
                        <a:rPr lang="en-US" sz="1400" err="1"/>
                        <a:t>Tahun</a:t>
                      </a:r>
                      <a:endParaRPr lang="en-US" sz="1400"/>
                    </a:p>
                  </a:txBody>
                  <a:tcPr/>
                </a:tc>
                <a:extLst>
                  <a:ext uri="{0D108BD9-81ED-4DB2-BD59-A6C34878D82A}">
                    <a16:rowId xmlns:a16="http://schemas.microsoft.com/office/drawing/2014/main" val="2884190415"/>
                  </a:ext>
                </a:extLst>
              </a:tr>
              <a:tr h="370840">
                <a:tc>
                  <a:txBody>
                    <a:bodyPr/>
                    <a:lstStyle/>
                    <a:p>
                      <a:pPr algn="ctr"/>
                      <a:r>
                        <a:rPr lang="en-US" sz="1400"/>
                        <a:t>1</a:t>
                      </a:r>
                    </a:p>
                  </a:txBody>
                  <a:tcPr/>
                </a:tc>
                <a:tc>
                  <a:txBody>
                    <a:bodyPr/>
                    <a:lstStyle/>
                    <a:p>
                      <a:r>
                        <a:rPr lang="en-US" sz="1400"/>
                        <a:t>Machine learning for dummies</a:t>
                      </a:r>
                    </a:p>
                  </a:txBody>
                  <a:tcPr/>
                </a:tc>
                <a:tc>
                  <a:txBody>
                    <a:bodyPr/>
                    <a:lstStyle/>
                    <a:p>
                      <a:r>
                        <a:rPr lang="en-US" sz="1400"/>
                        <a:t>IBM, 2018</a:t>
                      </a:r>
                    </a:p>
                  </a:txBody>
                  <a:tcPr/>
                </a:tc>
                <a:extLst>
                  <a:ext uri="{0D108BD9-81ED-4DB2-BD59-A6C34878D82A}">
                    <a16:rowId xmlns:a16="http://schemas.microsoft.com/office/drawing/2014/main" val="3456858558"/>
                  </a:ext>
                </a:extLst>
              </a:tr>
              <a:tr h="370840">
                <a:tc>
                  <a:txBody>
                    <a:bodyPr/>
                    <a:lstStyle/>
                    <a:p>
                      <a:pPr algn="ctr"/>
                      <a:r>
                        <a:rPr lang="en-US" sz="1400"/>
                        <a:t>2</a:t>
                      </a:r>
                    </a:p>
                  </a:txBody>
                  <a:tcPr/>
                </a:tc>
                <a:tc>
                  <a:txBody>
                    <a:bodyPr/>
                    <a:lstStyle/>
                    <a:p>
                      <a:r>
                        <a:rPr lang="en-US" sz="1400"/>
                        <a:t>Industrial and Systems Engineering Body of Knowledge</a:t>
                      </a:r>
                    </a:p>
                  </a:txBody>
                  <a:tcPr/>
                </a:tc>
                <a:tc>
                  <a:txBody>
                    <a:bodyPr/>
                    <a:lstStyle/>
                    <a:p>
                      <a:r>
                        <a:rPr lang="en-US" sz="1400"/>
                        <a:t>Institute of Industrial Engineers</a:t>
                      </a:r>
                    </a:p>
                  </a:txBody>
                  <a:tcPr/>
                </a:tc>
                <a:extLst>
                  <a:ext uri="{0D108BD9-81ED-4DB2-BD59-A6C34878D82A}">
                    <a16:rowId xmlns:a16="http://schemas.microsoft.com/office/drawing/2014/main" val="3732817566"/>
                  </a:ext>
                </a:extLst>
              </a:tr>
              <a:tr h="370840">
                <a:tc>
                  <a:txBody>
                    <a:bodyPr/>
                    <a:lstStyle/>
                    <a:p>
                      <a:pPr algn="ctr"/>
                      <a:r>
                        <a:rPr lang="en-US" sz="1400"/>
                        <a:t>3</a:t>
                      </a:r>
                    </a:p>
                  </a:txBody>
                  <a:tcPr/>
                </a:tc>
                <a:tc>
                  <a:txBody>
                    <a:bodyPr/>
                    <a:lstStyle/>
                    <a:p>
                      <a:r>
                        <a:rPr lang="en-US" sz="1400"/>
                        <a:t>Federal Enterprise Architecture</a:t>
                      </a:r>
                    </a:p>
                  </a:txBody>
                  <a:tcPr/>
                </a:tc>
                <a:tc>
                  <a:txBody>
                    <a:bodyPr/>
                    <a:lstStyle/>
                    <a:p>
                      <a:r>
                        <a:rPr lang="en-US" sz="1400"/>
                        <a:t>Chief Information Officer Council,2001</a:t>
                      </a:r>
                    </a:p>
                  </a:txBody>
                  <a:tcPr/>
                </a:tc>
                <a:extLst>
                  <a:ext uri="{0D108BD9-81ED-4DB2-BD59-A6C34878D82A}">
                    <a16:rowId xmlns:a16="http://schemas.microsoft.com/office/drawing/2014/main" val="2143561734"/>
                  </a:ext>
                </a:extLst>
              </a:tr>
              <a:tr h="370839">
                <a:tc>
                  <a:txBody>
                    <a:bodyPr/>
                    <a:lstStyle/>
                    <a:p>
                      <a:pPr lvl="0" algn="ctr">
                        <a:buNone/>
                      </a:pPr>
                      <a:r>
                        <a:rPr lang="en-US" sz="1400"/>
                        <a:t>4</a:t>
                      </a:r>
                    </a:p>
                  </a:txBody>
                  <a:tcPr/>
                </a:tc>
                <a:tc>
                  <a:txBody>
                    <a:bodyPr/>
                    <a:lstStyle/>
                    <a:p>
                      <a:pPr lvl="0">
                        <a:buNone/>
                      </a:pPr>
                      <a:r>
                        <a:rPr lang="en-US" sz="1400" b="0" i="0" u="none" strike="noStrike" noProof="0">
                          <a:latin typeface="Corbel"/>
                        </a:rPr>
                        <a:t>Introduction To Operations Research, Ninth Edition</a:t>
                      </a:r>
                      <a:endParaRPr lang="en-US"/>
                    </a:p>
                  </a:txBody>
                  <a:tcPr/>
                </a:tc>
                <a:tc>
                  <a:txBody>
                    <a:bodyPr/>
                    <a:lstStyle/>
                    <a:p>
                      <a:pPr lvl="0">
                        <a:buNone/>
                      </a:pPr>
                      <a:r>
                        <a:rPr lang="en-US" sz="1400"/>
                        <a:t>Hillier </a:t>
                      </a:r>
                      <a:r>
                        <a:rPr lang="en-US" sz="1400" err="1"/>
                        <a:t>S,Frederick</a:t>
                      </a:r>
                      <a:r>
                        <a:rPr lang="en-US" sz="1400"/>
                        <a:t>, 2005</a:t>
                      </a:r>
                    </a:p>
                  </a:txBody>
                  <a:tcPr/>
                </a:tc>
                <a:extLst>
                  <a:ext uri="{0D108BD9-81ED-4DB2-BD59-A6C34878D82A}">
                    <a16:rowId xmlns:a16="http://schemas.microsoft.com/office/drawing/2014/main" val="3737653956"/>
                  </a:ext>
                </a:extLst>
              </a:tr>
            </a:tbl>
          </a:graphicData>
        </a:graphic>
      </p:graphicFrame>
    </p:spTree>
    <p:extLst>
      <p:ext uri="{BB962C8B-B14F-4D97-AF65-F5344CB8AC3E}">
        <p14:creationId xmlns:p14="http://schemas.microsoft.com/office/powerpoint/2010/main" val="2981359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A3E9-450A-2766-75BA-2980EFF57B1B}"/>
              </a:ext>
            </a:extLst>
          </p:cNvPr>
          <p:cNvSpPr>
            <a:spLocks noGrp="1"/>
          </p:cNvSpPr>
          <p:nvPr>
            <p:ph type="title"/>
          </p:nvPr>
        </p:nvSpPr>
        <p:spPr>
          <a:xfrm>
            <a:off x="291353" y="0"/>
            <a:ext cx="9875520" cy="1356360"/>
          </a:xfrm>
        </p:spPr>
        <p:txBody>
          <a:bodyPr/>
          <a:lstStyle/>
          <a:p>
            <a:r>
              <a:rPr lang="en-US"/>
              <a:t>Daftar </a:t>
            </a:r>
            <a:r>
              <a:rPr lang="en-US" err="1"/>
              <a:t>Jurnal</a:t>
            </a:r>
            <a:endParaRPr lang="en-US"/>
          </a:p>
        </p:txBody>
      </p:sp>
      <p:sp>
        <p:nvSpPr>
          <p:cNvPr id="4" name="Slide Number Placeholder 3">
            <a:extLst>
              <a:ext uri="{FF2B5EF4-FFF2-40B4-BE49-F238E27FC236}">
                <a16:creationId xmlns:a16="http://schemas.microsoft.com/office/drawing/2014/main" id="{F0C0DE40-BE97-15C2-466D-DEBA8539E1A2}"/>
              </a:ext>
            </a:extLst>
          </p:cNvPr>
          <p:cNvSpPr>
            <a:spLocks noGrp="1"/>
          </p:cNvSpPr>
          <p:nvPr>
            <p:ph type="sldNum" sz="quarter" idx="12"/>
          </p:nvPr>
        </p:nvSpPr>
        <p:spPr/>
        <p:txBody>
          <a:bodyPr/>
          <a:lstStyle/>
          <a:p>
            <a:fld id="{16BDE863-94E8-4228-BC4C-083ADA1A746D}" type="slidenum">
              <a:rPr lang="en-US" smtClean="0"/>
              <a:t>33</a:t>
            </a:fld>
            <a:endParaRPr lang="en-US"/>
          </a:p>
        </p:txBody>
      </p:sp>
      <p:graphicFrame>
        <p:nvGraphicFramePr>
          <p:cNvPr id="3" name="Table 2">
            <a:extLst>
              <a:ext uri="{FF2B5EF4-FFF2-40B4-BE49-F238E27FC236}">
                <a16:creationId xmlns:a16="http://schemas.microsoft.com/office/drawing/2014/main" id="{9AEA824C-9D45-3F8F-C665-FFD79EA67314}"/>
              </a:ext>
            </a:extLst>
          </p:cNvPr>
          <p:cNvGraphicFramePr>
            <a:graphicFrameLocks noGrp="1"/>
          </p:cNvGraphicFramePr>
          <p:nvPr>
            <p:extLst>
              <p:ext uri="{D42A27DB-BD31-4B8C-83A1-F6EECF244321}">
                <p14:modId xmlns:p14="http://schemas.microsoft.com/office/powerpoint/2010/main" val="3624135971"/>
              </p:ext>
            </p:extLst>
          </p:nvPr>
        </p:nvGraphicFramePr>
        <p:xfrm>
          <a:off x="986117" y="1035424"/>
          <a:ext cx="9977718" cy="5248472"/>
        </p:xfrm>
        <a:graphic>
          <a:graphicData uri="http://schemas.openxmlformats.org/drawingml/2006/table">
            <a:tbl>
              <a:tblPr/>
              <a:tblGrid>
                <a:gridCol w="4969293">
                  <a:extLst>
                    <a:ext uri="{9D8B030D-6E8A-4147-A177-3AD203B41FA5}">
                      <a16:colId xmlns:a16="http://schemas.microsoft.com/office/drawing/2014/main" val="2620530205"/>
                    </a:ext>
                  </a:extLst>
                </a:gridCol>
                <a:gridCol w="2015108">
                  <a:extLst>
                    <a:ext uri="{9D8B030D-6E8A-4147-A177-3AD203B41FA5}">
                      <a16:colId xmlns:a16="http://schemas.microsoft.com/office/drawing/2014/main" val="1694255086"/>
                    </a:ext>
                  </a:extLst>
                </a:gridCol>
                <a:gridCol w="2015108">
                  <a:extLst>
                    <a:ext uri="{9D8B030D-6E8A-4147-A177-3AD203B41FA5}">
                      <a16:colId xmlns:a16="http://schemas.microsoft.com/office/drawing/2014/main" val="462768450"/>
                    </a:ext>
                  </a:extLst>
                </a:gridCol>
                <a:gridCol w="978209">
                  <a:extLst>
                    <a:ext uri="{9D8B030D-6E8A-4147-A177-3AD203B41FA5}">
                      <a16:colId xmlns:a16="http://schemas.microsoft.com/office/drawing/2014/main" val="1337064113"/>
                    </a:ext>
                  </a:extLst>
                </a:gridCol>
              </a:tblGrid>
              <a:tr h="79229">
                <a:tc>
                  <a:txBody>
                    <a:bodyPr/>
                    <a:lstStyle/>
                    <a:p>
                      <a:pPr rtl="0" fontAlgn="b"/>
                      <a:r>
                        <a:rPr lang="en-US" sz="1000" b="1">
                          <a:effectLst/>
                        </a:rPr>
                        <a:t>Nama Paper</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1" err="1">
                          <a:effectLst/>
                        </a:rPr>
                        <a:t>Tahun</a:t>
                      </a:r>
                      <a:endParaRPr lang="en-US" sz="1000" b="1">
                        <a:effectLst/>
                      </a:endParaRP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1">
                          <a:effectLst/>
                        </a:rPr>
                        <a:t>Nama </a:t>
                      </a:r>
                      <a:r>
                        <a:rPr lang="en-US" sz="1000" b="1" err="1">
                          <a:effectLst/>
                        </a:rPr>
                        <a:t>Jurnal</a:t>
                      </a:r>
                      <a:endParaRPr lang="en-US" sz="1000" b="1">
                        <a:effectLst/>
                      </a:endParaRP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1">
                          <a:effectLst/>
                        </a:rPr>
                        <a:t>SJR Rating</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81108044"/>
                  </a:ext>
                </a:extLst>
              </a:tr>
              <a:tr h="227396">
                <a:tc>
                  <a:txBody>
                    <a:bodyPr/>
                    <a:lstStyle/>
                    <a:p>
                      <a:pPr rtl="0" fontAlgn="b"/>
                      <a:r>
                        <a:rPr lang="en-US" sz="1000">
                          <a:effectLst/>
                        </a:rPr>
                        <a:t>Smart Project Management Information Systems (SPMIS) for</a:t>
                      </a:r>
                      <a:br>
                        <a:rPr lang="en-US" sz="1000">
                          <a:effectLst/>
                        </a:rPr>
                      </a:br>
                      <a:r>
                        <a:rPr lang="en-US" sz="1000">
                          <a:effectLst/>
                        </a:rPr>
                        <a:t>Engineering Projects – Project Performance Monitoring &amp;</a:t>
                      </a:r>
                      <a:br>
                        <a:rPr lang="en-US" sz="1000">
                          <a:effectLst/>
                        </a:rPr>
                      </a:br>
                      <a:r>
                        <a:rPr lang="en-US" sz="1000">
                          <a:effectLst/>
                        </a:rPr>
                        <a:t>Reporting</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International Journal of Information Systems and Project Management</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Q2</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96437938"/>
                  </a:ext>
                </a:extLst>
              </a:tr>
              <a:tr h="79229">
                <a:tc>
                  <a:txBody>
                    <a:bodyPr/>
                    <a:lstStyle/>
                    <a:p>
                      <a:pPr rtl="0" fontAlgn="b"/>
                      <a:r>
                        <a:rPr lang="en-US" sz="1000">
                          <a:effectLst/>
                        </a:rPr>
                        <a:t>Advancement of performance measurement system in the humanitarian supply chain</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2022</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Expert Systems With Applications</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39706176"/>
                  </a:ext>
                </a:extLst>
              </a:tr>
              <a:tr h="153312">
                <a:tc>
                  <a:txBody>
                    <a:bodyPr/>
                    <a:lstStyle/>
                    <a:p>
                      <a:pPr rtl="0" fontAlgn="b"/>
                      <a:r>
                        <a:rPr lang="en-US" sz="1000">
                          <a:effectLst/>
                        </a:rPr>
                        <a:t>Exploring Decision-Making</a:t>
                      </a:r>
                      <a:br>
                        <a:rPr lang="en-US" sz="1000">
                          <a:effectLst/>
                        </a:rPr>
                      </a:br>
                      <a:r>
                        <a:rPr lang="en-US" sz="1000">
                          <a:effectLst/>
                        </a:rPr>
                        <a:t>Complexity in</a:t>
                      </a:r>
                      <a:br>
                        <a:rPr lang="en-US" sz="1000">
                          <a:effectLst/>
                        </a:rPr>
                      </a:br>
                      <a:r>
                        <a:rPr lang="en-US" sz="1000">
                          <a:effectLst/>
                        </a:rPr>
                        <a:t>Major Infrastructure Projects: A Case</a:t>
                      </a:r>
                      <a:br>
                        <a:rPr lang="en-US" sz="1000">
                          <a:effectLst/>
                        </a:rPr>
                      </a:br>
                      <a:r>
                        <a:rPr lang="en-US" sz="1000">
                          <a:effectLst/>
                        </a:rPr>
                        <a:t>Study From China</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2020</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Project Management Journal</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36236780"/>
                  </a:ext>
                </a:extLst>
              </a:tr>
              <a:tr h="79229">
                <a:tc>
                  <a:txBody>
                    <a:bodyPr/>
                    <a:lstStyle/>
                    <a:p>
                      <a:pPr rtl="0" fontAlgn="b"/>
                      <a:r>
                        <a:rPr lang="en-US" sz="1000">
                          <a:effectLst/>
                        </a:rPr>
                        <a:t>Artificial Intelligence Reshaping Human Resource</a:t>
                      </a:r>
                      <a:br>
                        <a:rPr lang="en-US" sz="1000">
                          <a:effectLst/>
                        </a:rPr>
                      </a:br>
                      <a:r>
                        <a:rPr lang="en-US" sz="1000">
                          <a:effectLst/>
                        </a:rPr>
                        <a:t>Management : A Review</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2020</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Proceedings of the IEEE</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31287193"/>
                  </a:ext>
                </a:extLst>
              </a:tr>
              <a:tr h="190354">
                <a:tc>
                  <a:txBody>
                    <a:bodyPr/>
                    <a:lstStyle/>
                    <a:p>
                      <a:pPr rtl="0" fontAlgn="b"/>
                      <a:r>
                        <a:rPr lang="en-US" sz="1000">
                          <a:effectLst/>
                        </a:rPr>
                        <a:t>Selecting an Appropriate Configuration in a Construction</a:t>
                      </a:r>
                      <a:br>
                        <a:rPr lang="en-US" sz="1000">
                          <a:effectLst/>
                        </a:rPr>
                      </a:br>
                      <a:r>
                        <a:rPr lang="en-US" sz="1000">
                          <a:effectLst/>
                        </a:rPr>
                        <a:t>Project Using a Hybrid Multiple Attribute Decision Making</a:t>
                      </a:r>
                      <a:br>
                        <a:rPr lang="en-US" sz="1000">
                          <a:effectLst/>
                        </a:rPr>
                      </a:br>
                      <a:r>
                        <a:rPr lang="en-US" sz="1000">
                          <a:effectLst/>
                        </a:rPr>
                        <a:t>and Failure Analysis Methods</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2022</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Buildings</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75470332"/>
                  </a:ext>
                </a:extLst>
              </a:tr>
              <a:tr h="116271">
                <a:tc>
                  <a:txBody>
                    <a:bodyPr/>
                    <a:lstStyle/>
                    <a:p>
                      <a:pPr rtl="0" fontAlgn="b"/>
                      <a:r>
                        <a:rPr lang="en-US" sz="1000">
                          <a:effectLst/>
                        </a:rPr>
                        <a:t>Six sigma project generation and selection:</a:t>
                      </a:r>
                      <a:br>
                        <a:rPr lang="en-US" sz="1000">
                          <a:effectLst/>
                        </a:rPr>
                      </a:br>
                      <a:r>
                        <a:rPr lang="en-US" sz="1000">
                          <a:effectLst/>
                        </a:rPr>
                        <a:t>literature review and feature based method</a:t>
                      </a:r>
                      <a:br>
                        <a:rPr lang="en-US" sz="1000">
                          <a:effectLst/>
                        </a:rPr>
                      </a:br>
                      <a:r>
                        <a:rPr lang="en-US" sz="1000">
                          <a:effectLst/>
                        </a:rPr>
                        <a:t>proposition</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2020</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Production Planning &amp; Control</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20196223"/>
                  </a:ext>
                </a:extLst>
              </a:tr>
              <a:tr h="116271">
                <a:tc>
                  <a:txBody>
                    <a:bodyPr/>
                    <a:lstStyle/>
                    <a:p>
                      <a:pPr rtl="0" fontAlgn="b"/>
                      <a:r>
                        <a:rPr lang="en-US" sz="1000">
                          <a:effectLst/>
                        </a:rPr>
                        <a:t>It is about time: Bias and its mitigation in time-saving decisions in software</a:t>
                      </a:r>
                      <a:br>
                        <a:rPr lang="en-US" sz="1000">
                          <a:effectLst/>
                        </a:rPr>
                      </a:br>
                      <a:r>
                        <a:rPr lang="en-US" sz="1000">
                          <a:effectLst/>
                        </a:rPr>
                        <a:t>development projects</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2020</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International Journal of Project Management</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69467533"/>
                  </a:ext>
                </a:extLst>
              </a:tr>
              <a:tr h="116271">
                <a:tc>
                  <a:txBody>
                    <a:bodyPr/>
                    <a:lstStyle/>
                    <a:p>
                      <a:pPr rtl="0" fontAlgn="b"/>
                      <a:r>
                        <a:rPr lang="en-US" sz="1000">
                          <a:effectLst/>
                        </a:rPr>
                        <a:t>Early-warning performance monitoring system (EPMS) using</a:t>
                      </a:r>
                      <a:br>
                        <a:rPr lang="en-US" sz="1000">
                          <a:effectLst/>
                        </a:rPr>
                      </a:br>
                      <a:r>
                        <a:rPr lang="en-US" sz="1000">
                          <a:effectLst/>
                        </a:rPr>
                        <a:t>the business information of a project</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2018</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International Journal of Project Management</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56068364"/>
                  </a:ext>
                </a:extLst>
              </a:tr>
              <a:tr h="190354">
                <a:tc>
                  <a:txBody>
                    <a:bodyPr/>
                    <a:lstStyle/>
                    <a:p>
                      <a:pPr rtl="0" fontAlgn="b"/>
                      <a:r>
                        <a:rPr lang="en-US" sz="1000">
                          <a:effectLst/>
                        </a:rPr>
                        <a:t>A two-phase approach for solving</a:t>
                      </a:r>
                      <a:br>
                        <a:rPr lang="en-US" sz="1000">
                          <a:effectLst/>
                        </a:rPr>
                      </a:br>
                      <a:r>
                        <a:rPr lang="en-US" sz="1000">
                          <a:effectLst/>
                        </a:rPr>
                        <a:t>the multi-skill resourceconstrained</a:t>
                      </a:r>
                      <a:br>
                        <a:rPr lang="en-US" sz="1000">
                          <a:effectLst/>
                        </a:rPr>
                      </a:br>
                      <a:r>
                        <a:rPr lang="en-US" sz="1000">
                          <a:effectLst/>
                        </a:rPr>
                        <a:t>multi-project</a:t>
                      </a:r>
                      <a:br>
                        <a:rPr lang="en-US" sz="1000">
                          <a:effectLst/>
                        </a:rPr>
                      </a:br>
                      <a:r>
                        <a:rPr lang="en-US" sz="1000">
                          <a:effectLst/>
                        </a:rPr>
                        <a:t>scheduling problem: a case study</a:t>
                      </a:r>
                      <a:br>
                        <a:rPr lang="en-US" sz="1000">
                          <a:effectLst/>
                        </a:rPr>
                      </a:br>
                      <a:r>
                        <a:rPr lang="en-US" sz="1000">
                          <a:effectLst/>
                        </a:rPr>
                        <a:t>in construction industry</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Engineering, Construction and</a:t>
                      </a:r>
                      <a:br>
                        <a:rPr lang="en-US" sz="1000">
                          <a:effectLst/>
                        </a:rPr>
                      </a:br>
                      <a:r>
                        <a:rPr lang="en-US" sz="1000">
                          <a:effectLst/>
                        </a:rPr>
                        <a:t>Architectural Management</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54183491"/>
                  </a:ext>
                </a:extLst>
              </a:tr>
              <a:tr h="153312">
                <a:tc>
                  <a:txBody>
                    <a:bodyPr/>
                    <a:lstStyle/>
                    <a:p>
                      <a:pPr rtl="0" fontAlgn="b"/>
                      <a:r>
                        <a:rPr lang="en-US" sz="1000">
                          <a:effectLst/>
                        </a:rPr>
                        <a:t>Performance evaluation of scheduling policies for</a:t>
                      </a:r>
                      <a:br>
                        <a:rPr lang="en-US" sz="1000">
                          <a:effectLst/>
                        </a:rPr>
                      </a:br>
                      <a:r>
                        <a:rPr lang="en-US" sz="1000">
                          <a:effectLst/>
                        </a:rPr>
                        <a:t>the dynamic and stochastic resource-constrained</a:t>
                      </a:r>
                      <a:br>
                        <a:rPr lang="en-US" sz="1000">
                          <a:effectLst/>
                        </a:rPr>
                      </a:br>
                      <a:r>
                        <a:rPr lang="en-US" sz="1000">
                          <a:effectLst/>
                        </a:rPr>
                        <a:t>multi-project scheduling problem</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2020</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International Journal of Production Research</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7888854"/>
                  </a:ext>
                </a:extLst>
              </a:tr>
              <a:tr h="116271">
                <a:tc>
                  <a:txBody>
                    <a:bodyPr/>
                    <a:lstStyle/>
                    <a:p>
                      <a:pPr rtl="0" fontAlgn="b"/>
                      <a:r>
                        <a:rPr lang="en-US" sz="1000">
                          <a:effectLst/>
                        </a:rPr>
                        <a:t>Project portfolio management information systems’ positive influence on performance –the importance of process maturity</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2020</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International Journal of Project Management</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4150652"/>
                  </a:ext>
                </a:extLst>
              </a:tr>
              <a:tr h="116271">
                <a:tc>
                  <a:txBody>
                    <a:bodyPr/>
                    <a:lstStyle/>
                    <a:p>
                      <a:pPr rtl="0" fontAlgn="b"/>
                      <a:r>
                        <a:rPr lang="en-US" sz="1000">
                          <a:effectLst/>
                        </a:rPr>
                        <a:t>Scalable Multi-Criteria Decision-Making: A</a:t>
                      </a:r>
                      <a:br>
                        <a:rPr lang="en-US" sz="1000">
                          <a:effectLst/>
                        </a:rPr>
                      </a:br>
                      <a:r>
                        <a:rPr lang="en-US" sz="1000">
                          <a:effectLst/>
                        </a:rPr>
                        <a:t>MapReduce deployed Big Data Approach for Skill</a:t>
                      </a:r>
                      <a:br>
                        <a:rPr lang="en-US" sz="1000">
                          <a:effectLst/>
                        </a:rPr>
                      </a:br>
                      <a:r>
                        <a:rPr lang="en-US" sz="1000">
                          <a:effectLst/>
                        </a:rPr>
                        <a:t>Analytics</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2020</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Proceedings of the IEEE</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77480313"/>
                  </a:ext>
                </a:extLst>
              </a:tr>
            </a:tbl>
          </a:graphicData>
        </a:graphic>
      </p:graphicFrame>
    </p:spTree>
    <p:extLst>
      <p:ext uri="{BB962C8B-B14F-4D97-AF65-F5344CB8AC3E}">
        <p14:creationId xmlns:p14="http://schemas.microsoft.com/office/powerpoint/2010/main" val="1900413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067BE5-1A94-58A6-778E-96EDE5C081E4}"/>
              </a:ext>
            </a:extLst>
          </p:cNvPr>
          <p:cNvSpPr>
            <a:spLocks noGrp="1"/>
          </p:cNvSpPr>
          <p:nvPr>
            <p:ph type="sldNum" sz="quarter" idx="12"/>
          </p:nvPr>
        </p:nvSpPr>
        <p:spPr/>
        <p:txBody>
          <a:bodyPr/>
          <a:lstStyle/>
          <a:p>
            <a:fld id="{16BDE863-94E8-4228-BC4C-083ADA1A746D}" type="slidenum">
              <a:rPr lang="en-US" smtClean="0"/>
              <a:t>34</a:t>
            </a:fld>
            <a:endParaRPr lang="en-US"/>
          </a:p>
        </p:txBody>
      </p:sp>
      <p:graphicFrame>
        <p:nvGraphicFramePr>
          <p:cNvPr id="5" name="Table 4">
            <a:extLst>
              <a:ext uri="{FF2B5EF4-FFF2-40B4-BE49-F238E27FC236}">
                <a16:creationId xmlns:a16="http://schemas.microsoft.com/office/drawing/2014/main" id="{818D2DED-EE61-B09E-B48B-D6DFFC97EE02}"/>
              </a:ext>
            </a:extLst>
          </p:cNvPr>
          <p:cNvGraphicFramePr>
            <a:graphicFrameLocks noGrp="1"/>
          </p:cNvGraphicFramePr>
          <p:nvPr>
            <p:extLst>
              <p:ext uri="{D42A27DB-BD31-4B8C-83A1-F6EECF244321}">
                <p14:modId xmlns:p14="http://schemas.microsoft.com/office/powerpoint/2010/main" val="4102915561"/>
              </p:ext>
            </p:extLst>
          </p:nvPr>
        </p:nvGraphicFramePr>
        <p:xfrm>
          <a:off x="524435" y="344098"/>
          <a:ext cx="9977718" cy="6025904"/>
        </p:xfrm>
        <a:graphic>
          <a:graphicData uri="http://schemas.openxmlformats.org/drawingml/2006/table">
            <a:tbl>
              <a:tblPr/>
              <a:tblGrid>
                <a:gridCol w="4969293">
                  <a:extLst>
                    <a:ext uri="{9D8B030D-6E8A-4147-A177-3AD203B41FA5}">
                      <a16:colId xmlns:a16="http://schemas.microsoft.com/office/drawing/2014/main" val="1018212332"/>
                    </a:ext>
                  </a:extLst>
                </a:gridCol>
                <a:gridCol w="2015108">
                  <a:extLst>
                    <a:ext uri="{9D8B030D-6E8A-4147-A177-3AD203B41FA5}">
                      <a16:colId xmlns:a16="http://schemas.microsoft.com/office/drawing/2014/main" val="779839747"/>
                    </a:ext>
                  </a:extLst>
                </a:gridCol>
                <a:gridCol w="2015108">
                  <a:extLst>
                    <a:ext uri="{9D8B030D-6E8A-4147-A177-3AD203B41FA5}">
                      <a16:colId xmlns:a16="http://schemas.microsoft.com/office/drawing/2014/main" val="1228949020"/>
                    </a:ext>
                  </a:extLst>
                </a:gridCol>
                <a:gridCol w="978209">
                  <a:extLst>
                    <a:ext uri="{9D8B030D-6E8A-4147-A177-3AD203B41FA5}">
                      <a16:colId xmlns:a16="http://schemas.microsoft.com/office/drawing/2014/main" val="2740006929"/>
                    </a:ext>
                  </a:extLst>
                </a:gridCol>
              </a:tblGrid>
              <a:tr h="72248">
                <a:tc>
                  <a:txBody>
                    <a:bodyPr/>
                    <a:lstStyle/>
                    <a:p>
                      <a:pPr rtl="0" fontAlgn="b"/>
                      <a:r>
                        <a:rPr lang="en-US" sz="1000" b="1">
                          <a:effectLst/>
                        </a:rPr>
                        <a:t>Nama Paper</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1" err="1">
                          <a:effectLst/>
                        </a:rPr>
                        <a:t>Tahun</a:t>
                      </a:r>
                      <a:endParaRPr lang="en-US" sz="1000" b="1">
                        <a:effectLst/>
                      </a:endParaRP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1">
                          <a:effectLst/>
                        </a:rPr>
                        <a:t>Nama </a:t>
                      </a:r>
                      <a:r>
                        <a:rPr lang="en-US" sz="1000" b="1" err="1">
                          <a:effectLst/>
                        </a:rPr>
                        <a:t>Jurnal</a:t>
                      </a:r>
                      <a:endParaRPr lang="en-US" sz="1000" b="1">
                        <a:effectLst/>
                      </a:endParaRP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1">
                          <a:effectLst/>
                        </a:rPr>
                        <a:t>SJR Rating</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04863327"/>
                  </a:ext>
                </a:extLst>
              </a:tr>
              <a:tr h="153312">
                <a:tc>
                  <a:txBody>
                    <a:bodyPr/>
                    <a:lstStyle/>
                    <a:p>
                      <a:pPr rtl="0" fontAlgn="b"/>
                      <a:r>
                        <a:rPr lang="en-US" sz="1000">
                          <a:effectLst/>
                        </a:rPr>
                        <a:t>Does flexibility in project</a:t>
                      </a:r>
                      <a:br>
                        <a:rPr lang="en-US" sz="1000">
                          <a:effectLst/>
                        </a:rPr>
                      </a:br>
                      <a:r>
                        <a:rPr lang="en-US" sz="1000">
                          <a:effectLst/>
                        </a:rPr>
                        <a:t>management in early project</a:t>
                      </a:r>
                      <a:br>
                        <a:rPr lang="en-US" sz="1000">
                          <a:effectLst/>
                        </a:rPr>
                      </a:br>
                      <a:r>
                        <a:rPr lang="en-US" sz="1000">
                          <a:effectLst/>
                        </a:rPr>
                        <a:t>phases contribute positively to</a:t>
                      </a:r>
                      <a:br>
                        <a:rPr lang="en-US" sz="1000">
                          <a:effectLst/>
                        </a:rPr>
                      </a:br>
                      <a:r>
                        <a:rPr lang="en-US" sz="1000">
                          <a:effectLst/>
                        </a:rPr>
                        <a:t>end-project performance?</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2019</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International Journal of Managing</a:t>
                      </a:r>
                      <a:br>
                        <a:rPr lang="en-US" sz="1000">
                          <a:effectLst/>
                        </a:rPr>
                      </a:br>
                      <a:r>
                        <a:rPr lang="en-US" sz="1000">
                          <a:effectLst/>
                        </a:rPr>
                        <a:t>Projects in Business</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73892446"/>
                  </a:ext>
                </a:extLst>
              </a:tr>
              <a:tr h="153312">
                <a:tc>
                  <a:txBody>
                    <a:bodyPr/>
                    <a:lstStyle/>
                    <a:p>
                      <a:pPr rtl="0" fontAlgn="b"/>
                      <a:r>
                        <a:rPr lang="en-US" sz="1000">
                          <a:effectLst/>
                        </a:rPr>
                        <a:t>Examining the transition to agile practices with information technology</a:t>
                      </a:r>
                      <a:br>
                        <a:rPr lang="en-US" sz="1000">
                          <a:effectLst/>
                        </a:rPr>
                      </a:br>
                      <a:r>
                        <a:rPr lang="en-US" sz="1000">
                          <a:effectLst/>
                        </a:rPr>
                        <a:t>projects: Agile teams and their experience of accountability</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2022</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International Journal of Project Management</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86371507"/>
                  </a:ext>
                </a:extLst>
              </a:tr>
              <a:tr h="116271">
                <a:tc>
                  <a:txBody>
                    <a:bodyPr/>
                    <a:lstStyle/>
                    <a:p>
                      <a:pPr rtl="0" fontAlgn="b"/>
                      <a:r>
                        <a:rPr lang="en-US" sz="1000">
                          <a:effectLst/>
                        </a:rPr>
                        <a:t>The factors influencing the success of on-going agile software development projects</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2020</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International Journal of Project Management</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21600831"/>
                  </a:ext>
                </a:extLst>
              </a:tr>
              <a:tr h="116271">
                <a:tc>
                  <a:txBody>
                    <a:bodyPr/>
                    <a:lstStyle/>
                    <a:p>
                      <a:pPr rtl="0" fontAlgn="b"/>
                      <a:r>
                        <a:rPr lang="en-US" sz="1000">
                          <a:effectLst/>
                        </a:rPr>
                        <a:t>How big data analytics enables the alliance relationship stability of contract</a:t>
                      </a:r>
                      <a:br>
                        <a:rPr lang="en-US" sz="1000">
                          <a:effectLst/>
                        </a:rPr>
                      </a:br>
                      <a:r>
                        <a:rPr lang="en-US" sz="1000">
                          <a:effectLst/>
                        </a:rPr>
                        <a:t>farming in the age of digital transformation</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2022</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Information &amp; Management</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4157584"/>
                  </a:ext>
                </a:extLst>
              </a:tr>
              <a:tr h="227396">
                <a:tc>
                  <a:txBody>
                    <a:bodyPr/>
                    <a:lstStyle/>
                    <a:p>
                      <a:pPr rtl="0" fontAlgn="b"/>
                      <a:r>
                        <a:rPr lang="en-US" sz="1000">
                          <a:effectLst/>
                        </a:rPr>
                        <a:t>Applying a decision model based on multiple criteria decision</a:t>
                      </a:r>
                      <a:br>
                        <a:rPr lang="en-US" sz="1000">
                          <a:effectLst/>
                        </a:rPr>
                      </a:br>
                      <a:r>
                        <a:rPr lang="en-US" sz="1000">
                          <a:effectLst/>
                        </a:rPr>
                        <a:t>making methods to evaluate the influence of digital</a:t>
                      </a:r>
                      <a:br>
                        <a:rPr lang="en-US" sz="1000">
                          <a:effectLst/>
                        </a:rPr>
                      </a:br>
                      <a:r>
                        <a:rPr lang="en-US" sz="1000">
                          <a:effectLst/>
                        </a:rPr>
                        <a:t>transformation technologies on enterprise architecture principles</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IET Collaborative Intelligent Manufacturing</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Q2</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0465369"/>
                  </a:ext>
                </a:extLst>
              </a:tr>
              <a:tr h="116271">
                <a:tc>
                  <a:txBody>
                    <a:bodyPr/>
                    <a:lstStyle/>
                    <a:p>
                      <a:pPr rtl="0" fontAlgn="b"/>
                      <a:r>
                        <a:rPr lang="en-US" sz="1000">
                          <a:effectLst/>
                        </a:rPr>
                        <a:t>Digital Technology Adoption Drives</a:t>
                      </a:r>
                      <a:br>
                        <a:rPr lang="en-US" sz="1000">
                          <a:effectLst/>
                        </a:rPr>
                      </a:br>
                      <a:r>
                        <a:rPr lang="en-US" sz="1000">
                          <a:effectLst/>
                        </a:rPr>
                        <a:t>Strategic Renewal for Successful</a:t>
                      </a:r>
                      <a:br>
                        <a:rPr lang="en-US" sz="1000">
                          <a:effectLst/>
                        </a:rPr>
                      </a:br>
                      <a:r>
                        <a:rPr lang="en-US" sz="1000">
                          <a:effectLst/>
                        </a:rPr>
                        <a:t>Digital Transformation</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IEEE ENGINEERING MANAGEMENT REVIEW</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4221237"/>
                  </a:ext>
                </a:extLst>
              </a:tr>
              <a:tr h="116271">
                <a:tc>
                  <a:txBody>
                    <a:bodyPr/>
                    <a:lstStyle/>
                    <a:p>
                      <a:pPr rtl="0" fontAlgn="b"/>
                      <a:r>
                        <a:rPr lang="en-US" sz="1000">
                          <a:effectLst/>
                        </a:rPr>
                        <a:t>A capability model for public administration</a:t>
                      </a:r>
                      <a:br>
                        <a:rPr lang="en-US" sz="1000">
                          <a:effectLst/>
                        </a:rPr>
                      </a:br>
                      <a:r>
                        <a:rPr lang="en-US" sz="1000">
                          <a:effectLst/>
                        </a:rPr>
                        <a:t>interoperability</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2018</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ENTERPRISE INFORMATION SYSTEMS</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62885614"/>
                  </a:ext>
                </a:extLst>
              </a:tr>
              <a:tr h="190354">
                <a:tc>
                  <a:txBody>
                    <a:bodyPr/>
                    <a:lstStyle/>
                    <a:p>
                      <a:pPr rtl="0" fontAlgn="b"/>
                      <a:r>
                        <a:rPr lang="en-US" sz="1000">
                          <a:effectLst/>
                        </a:rPr>
                        <a:t>VIKOR Method for MAGDM Based on Q-Rung</a:t>
                      </a:r>
                      <a:br>
                        <a:rPr lang="en-US" sz="1000">
                          <a:effectLst/>
                        </a:rPr>
                      </a:br>
                      <a:r>
                        <a:rPr lang="en-US" sz="1000">
                          <a:effectLst/>
                        </a:rPr>
                        <a:t>Interval-Valued Orthopair Fuzzy Information and Its</a:t>
                      </a:r>
                      <a:br>
                        <a:rPr lang="en-US" sz="1000">
                          <a:effectLst/>
                        </a:rPr>
                      </a:br>
                      <a:r>
                        <a:rPr lang="en-US" sz="1000">
                          <a:effectLst/>
                        </a:rPr>
                        <a:t>Application to Supplier Selection of Medical</a:t>
                      </a:r>
                      <a:br>
                        <a:rPr lang="en-US" sz="1000">
                          <a:effectLst/>
                        </a:rPr>
                      </a:br>
                      <a:r>
                        <a:rPr lang="en-US" sz="1000">
                          <a:effectLst/>
                        </a:rPr>
                        <a:t>Consumption Products</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2020</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International Journal of Enivronmental Research and Public Health</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93698702"/>
                  </a:ext>
                </a:extLst>
              </a:tr>
              <a:tr h="116271">
                <a:tc>
                  <a:txBody>
                    <a:bodyPr/>
                    <a:lstStyle/>
                    <a:p>
                      <a:pPr rtl="0" fontAlgn="b"/>
                      <a:r>
                        <a:rPr lang="en-US" sz="1000">
                          <a:effectLst/>
                        </a:rPr>
                        <a:t>Analytic network process: Academic insights and perspectives</a:t>
                      </a:r>
                      <a:br>
                        <a:rPr lang="en-US" sz="1000">
                          <a:effectLst/>
                        </a:rPr>
                      </a:br>
                      <a:r>
                        <a:rPr lang="en-US" sz="1000">
                          <a:effectLst/>
                        </a:rPr>
                        <a:t>analysis</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2019</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Journal of Cleaner Production</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61067482"/>
                  </a:ext>
                </a:extLst>
              </a:tr>
              <a:tr h="190354">
                <a:tc>
                  <a:txBody>
                    <a:bodyPr/>
                    <a:lstStyle/>
                    <a:p>
                      <a:pPr rtl="0" fontAlgn="b"/>
                      <a:r>
                        <a:rPr lang="en-US" sz="1000">
                          <a:effectLst/>
                        </a:rPr>
                        <a:t>Using AI to develop a framework to prevent employees from missing</a:t>
                      </a:r>
                      <a:br>
                        <a:rPr lang="en-US" sz="1000">
                          <a:effectLst/>
                        </a:rPr>
                      </a:br>
                      <a:r>
                        <a:rPr lang="en-US" sz="1000">
                          <a:effectLst/>
                        </a:rPr>
                        <a:t>project deadlines in software projects - case study of a global human capital</a:t>
                      </a:r>
                      <a:br>
                        <a:rPr lang="en-US" sz="1000">
                          <a:effectLst/>
                        </a:rPr>
                      </a:br>
                      <a:r>
                        <a:rPr lang="en-US" sz="1000">
                          <a:effectLst/>
                        </a:rPr>
                        <a:t>management (HCM) software company</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2022</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Advances in Engineering Software</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22811324"/>
                  </a:ext>
                </a:extLst>
              </a:tr>
              <a:tr h="153312">
                <a:tc>
                  <a:txBody>
                    <a:bodyPr/>
                    <a:lstStyle/>
                    <a:p>
                      <a:pPr rtl="0" fontAlgn="b"/>
                      <a:r>
                        <a:rPr lang="en-US" sz="1000">
                          <a:effectLst/>
                        </a:rPr>
                        <a:t>A review of machine learning</a:t>
                      </a:r>
                      <a:br>
                        <a:rPr lang="en-US" sz="1000">
                          <a:effectLst/>
                        </a:rPr>
                      </a:br>
                      <a:r>
                        <a:rPr lang="en-US" sz="1000">
                          <a:effectLst/>
                        </a:rPr>
                        <a:t>applications in human</a:t>
                      </a:r>
                      <a:br>
                        <a:rPr lang="en-US" sz="1000">
                          <a:effectLst/>
                        </a:rPr>
                      </a:br>
                      <a:r>
                        <a:rPr lang="en-US" sz="1000">
                          <a:effectLst/>
                        </a:rPr>
                        <a:t>resource management</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2022</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International Journal of</a:t>
                      </a:r>
                      <a:br>
                        <a:rPr lang="en-US" sz="1000">
                          <a:effectLst/>
                        </a:rPr>
                      </a:br>
                      <a:r>
                        <a:rPr lang="en-US" sz="1000">
                          <a:effectLst/>
                        </a:rPr>
                        <a:t>Productivity and Performance</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Q2</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74200937"/>
                  </a:ext>
                </a:extLst>
              </a:tr>
              <a:tr h="153312">
                <a:tc>
                  <a:txBody>
                    <a:bodyPr/>
                    <a:lstStyle/>
                    <a:p>
                      <a:pPr rtl="0" fontAlgn="b"/>
                      <a:r>
                        <a:rPr lang="en-US" sz="1000">
                          <a:effectLst/>
                        </a:rPr>
                        <a:t>Research on the Classification of High Dimensional</a:t>
                      </a:r>
                      <a:br>
                        <a:rPr lang="en-US" sz="1000">
                          <a:effectLst/>
                        </a:rPr>
                      </a:br>
                      <a:r>
                        <a:rPr lang="en-US" sz="1000">
                          <a:effectLst/>
                        </a:rPr>
                        <a:t>Imbalanced Data based on the Optimization of Random</a:t>
                      </a:r>
                      <a:br>
                        <a:rPr lang="en-US" sz="1000">
                          <a:effectLst/>
                        </a:rPr>
                      </a:br>
                      <a:r>
                        <a:rPr lang="en-US" sz="1000">
                          <a:effectLst/>
                        </a:rPr>
                        <a:t>Forest Algorithm</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2018</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Journal of the ACM</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03900232"/>
                  </a:ext>
                </a:extLst>
              </a:tr>
              <a:tr h="79229">
                <a:tc>
                  <a:txBody>
                    <a:bodyPr/>
                    <a:lstStyle/>
                    <a:p>
                      <a:pPr rtl="0" fontAlgn="b"/>
                      <a:r>
                        <a:rPr lang="en-US" sz="1000">
                          <a:effectLst/>
                        </a:rPr>
                        <a:t>AutomaticWorkload Estimation for Software House</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2020</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Journal of the ACM</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64280643"/>
                  </a:ext>
                </a:extLst>
              </a:tr>
              <a:tr h="153312">
                <a:tc>
                  <a:txBody>
                    <a:bodyPr/>
                    <a:lstStyle/>
                    <a:p>
                      <a:pPr rtl="0" fontAlgn="b"/>
                      <a:r>
                        <a:rPr lang="en-US" sz="1000">
                          <a:effectLst/>
                        </a:rPr>
                        <a:t>SmartHealthcare System for Severity PredictionandCritical Tasks</a:t>
                      </a:r>
                      <a:br>
                        <a:rPr lang="en-US" sz="1000">
                          <a:effectLst/>
                        </a:rPr>
                      </a:br>
                      <a:r>
                        <a:rPr lang="en-US" sz="1000">
                          <a:effectLst/>
                        </a:rPr>
                        <a:t>Management of COVID-19 Patients in IoT-Fog</a:t>
                      </a:r>
                      <a:br>
                        <a:rPr lang="en-US" sz="1000">
                          <a:effectLst/>
                        </a:rPr>
                      </a:br>
                      <a:r>
                        <a:rPr lang="en-US" sz="1000">
                          <a:effectLst/>
                        </a:rPr>
                        <a:t>Computing Environments</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000">
                          <a:effectLst/>
                        </a:rPr>
                        <a:t>2022</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Computational Intelligence and Neuroscience</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15921820"/>
                  </a:ext>
                </a:extLst>
              </a:tr>
              <a:tr h="116271">
                <a:tc>
                  <a:txBody>
                    <a:bodyPr/>
                    <a:lstStyle/>
                    <a:p>
                      <a:pPr rtl="0" fontAlgn="b"/>
                      <a:r>
                        <a:rPr lang="en-US" sz="1000">
                          <a:effectLst/>
                        </a:rPr>
                        <a:t>Uses of business process modeling in agile software development projects</a:t>
                      </a:r>
                    </a:p>
                  </a:txBody>
                  <a:tcPr marL="3859" marR="3859" marT="2572" marB="257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r>
                        <a:rPr lang="en-US" sz="1000">
                          <a:effectLst/>
                        </a:rPr>
                        <a:t>2022</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000">
                          <a:effectLst/>
                        </a:rPr>
                        <a:t>Information and Software Technology</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000">
                          <a:effectLst/>
                        </a:rPr>
                        <a:t>Q1</a:t>
                      </a:r>
                    </a:p>
                  </a:txBody>
                  <a:tcPr marL="3859" marR="3859" marT="2572" marB="257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1658570"/>
                  </a:ext>
                </a:extLst>
              </a:tr>
            </a:tbl>
          </a:graphicData>
        </a:graphic>
      </p:graphicFrame>
    </p:spTree>
    <p:extLst>
      <p:ext uri="{BB962C8B-B14F-4D97-AF65-F5344CB8AC3E}">
        <p14:creationId xmlns:p14="http://schemas.microsoft.com/office/powerpoint/2010/main" val="3185464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A216-2626-B269-FC8A-0D6EFC570789}"/>
              </a:ext>
            </a:extLst>
          </p:cNvPr>
          <p:cNvSpPr>
            <a:spLocks noGrp="1"/>
          </p:cNvSpPr>
          <p:nvPr>
            <p:ph type="title"/>
          </p:nvPr>
        </p:nvSpPr>
        <p:spPr>
          <a:xfrm>
            <a:off x="297669" y="286871"/>
            <a:ext cx="9875520" cy="394447"/>
          </a:xfrm>
        </p:spPr>
        <p:txBody>
          <a:bodyPr>
            <a:normAutofit fontScale="90000"/>
          </a:bodyPr>
          <a:lstStyle/>
          <a:p>
            <a:r>
              <a:rPr lang="en-US"/>
              <a:t>Daftar Pustaka</a:t>
            </a:r>
          </a:p>
        </p:txBody>
      </p:sp>
      <p:sp>
        <p:nvSpPr>
          <p:cNvPr id="3" name="Content Placeholder 2">
            <a:extLst>
              <a:ext uri="{FF2B5EF4-FFF2-40B4-BE49-F238E27FC236}">
                <a16:creationId xmlns:a16="http://schemas.microsoft.com/office/drawing/2014/main" id="{5400C975-D4E2-6316-D8A3-6C74AB0DBD36}"/>
              </a:ext>
            </a:extLst>
          </p:cNvPr>
          <p:cNvSpPr>
            <a:spLocks noGrp="1"/>
          </p:cNvSpPr>
          <p:nvPr>
            <p:ph idx="1"/>
          </p:nvPr>
        </p:nvSpPr>
        <p:spPr>
          <a:xfrm>
            <a:off x="434800" y="767062"/>
            <a:ext cx="10581071" cy="5656729"/>
          </a:xfrm>
        </p:spPr>
        <p:txBody>
          <a:bodyPr>
            <a:noAutofit/>
          </a:bodyPr>
          <a:lstStyle/>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Almeida Prado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Cestari</a:t>
            </a:r>
            <a:r>
              <a:rPr lang="en-US" sz="800">
                <a:effectLst/>
                <a:latin typeface="Times New Roman" panose="02020603050405020304" pitchFamily="18" charset="0"/>
                <a:ea typeface="Calibri" panose="020F0502020204030204" pitchFamily="34" charset="0"/>
                <a:cs typeface="Times New Roman" panose="02020603050405020304" pitchFamily="18" charset="0"/>
              </a:rPr>
              <a:t>, J. M.,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Loures</a:t>
            </a:r>
            <a:r>
              <a:rPr lang="en-US" sz="800">
                <a:effectLst/>
                <a:latin typeface="Times New Roman" panose="02020603050405020304" pitchFamily="18" charset="0"/>
                <a:ea typeface="Calibri" panose="020F0502020204030204" pitchFamily="34" charset="0"/>
                <a:cs typeface="Times New Roman" panose="02020603050405020304" pitchFamily="18" charset="0"/>
              </a:rPr>
              <a:t>, E. de F. R., Santos, E. A. P., &amp;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Panetto</a:t>
            </a:r>
            <a:r>
              <a:rPr lang="en-US" sz="800">
                <a:effectLst/>
                <a:latin typeface="Times New Roman" panose="02020603050405020304" pitchFamily="18" charset="0"/>
                <a:ea typeface="Calibri" panose="020F0502020204030204" pitchFamily="34" charset="0"/>
                <a:cs typeface="Times New Roman" panose="02020603050405020304" pitchFamily="18" charset="0"/>
              </a:rPr>
              <a:t>, H. (2020). A capability model for public administration interoperability.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Enterprise Information Systems</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14</a:t>
            </a:r>
            <a:r>
              <a:rPr lang="en-US" sz="800">
                <a:effectLst/>
                <a:latin typeface="Times New Roman" panose="02020603050405020304" pitchFamily="18" charset="0"/>
                <a:ea typeface="Calibri" panose="020F0502020204030204" pitchFamily="34" charset="0"/>
                <a:cs typeface="Times New Roman" panose="02020603050405020304" pitchFamily="18" charset="0"/>
              </a:rPr>
              <a:t>(8), 1071–1101. </a:t>
            </a:r>
            <a:r>
              <a:rPr lang="en-US" sz="800">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https://doi.org/10.1080/17517575.2018.1564154</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Arslan, H. M. (2018). CURRENT CLASSIFICATION OF MULTI CRITERIA DECISION ANALYSIS METHODS AND PUBLIC SECTOR IMPLEMENTATIONS.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Current Debates in Public Finance, Public Administration &amp; Environmental Studies</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October</a:t>
            </a:r>
            <a:r>
              <a:rPr lang="en-US" sz="800">
                <a:effectLst/>
                <a:latin typeface="Times New Roman" panose="02020603050405020304" pitchFamily="18" charset="0"/>
                <a:ea typeface="Calibri" panose="020F0502020204030204" pitchFamily="34" charset="0"/>
                <a:cs typeface="Times New Roman" panose="02020603050405020304" pitchFamily="18" charset="0"/>
              </a:rPr>
              <a:t>, 241–261.</a:t>
            </a:r>
          </a:p>
          <a:p>
            <a:pPr marL="0" indent="0" algn="just">
              <a:lnSpc>
                <a:spcPct val="100000"/>
              </a:lnSpc>
              <a:spcBef>
                <a:spcPts val="0"/>
              </a:spcBef>
              <a:buNone/>
            </a:pPr>
            <a:r>
              <a:rPr lang="en-US" sz="800" err="1">
                <a:effectLst/>
                <a:latin typeface="Times New Roman" panose="02020603050405020304" pitchFamily="18" charset="0"/>
                <a:ea typeface="Calibri" panose="020F0502020204030204" pitchFamily="34" charset="0"/>
                <a:cs typeface="Times New Roman" panose="02020603050405020304" pitchFamily="18" charset="0"/>
              </a:rPr>
              <a:t>Ashkezari</a:t>
            </a:r>
            <a:r>
              <a:rPr lang="en-US" sz="800">
                <a:effectLst/>
                <a:latin typeface="Times New Roman" panose="02020603050405020304" pitchFamily="18" charset="0"/>
                <a:ea typeface="Calibri" panose="020F0502020204030204" pitchFamily="34" charset="0"/>
                <a:cs typeface="Times New Roman" panose="02020603050405020304" pitchFamily="18" charset="0"/>
              </a:rPr>
              <a:t>, A. B.,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Zokaee</a:t>
            </a:r>
            <a:r>
              <a:rPr lang="en-US" sz="800">
                <a:effectLst/>
                <a:latin typeface="Times New Roman" panose="02020603050405020304" pitchFamily="18" charset="0"/>
                <a:ea typeface="Calibri" panose="020F0502020204030204" pitchFamily="34" charset="0"/>
                <a:cs typeface="Times New Roman" panose="02020603050405020304" pitchFamily="18" charset="0"/>
              </a:rPr>
              <a:t>, M.,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Aghsami</a:t>
            </a:r>
            <a:r>
              <a:rPr lang="en-US" sz="800">
                <a:effectLst/>
                <a:latin typeface="Times New Roman" panose="02020603050405020304" pitchFamily="18" charset="0"/>
                <a:ea typeface="Calibri" panose="020F0502020204030204" pitchFamily="34" charset="0"/>
                <a:cs typeface="Times New Roman" panose="02020603050405020304" pitchFamily="18" charset="0"/>
              </a:rPr>
              <a:t>, A.,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Jolai</a:t>
            </a:r>
            <a:r>
              <a:rPr lang="en-US" sz="800">
                <a:effectLst/>
                <a:latin typeface="Times New Roman" panose="02020603050405020304" pitchFamily="18" charset="0"/>
                <a:ea typeface="Calibri" panose="020F0502020204030204" pitchFamily="34" charset="0"/>
                <a:cs typeface="Times New Roman" panose="02020603050405020304" pitchFamily="18" charset="0"/>
              </a:rPr>
              <a:t>, F., &amp; Yazdani, M. (2022). Selecting an Appropriate Configuration in a Construction Project Using a Hybrid Multiple Attribute Decision Making and Failure Analysis Methods.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Buildings</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12</a:t>
            </a:r>
            <a:r>
              <a:rPr lang="en-US" sz="800">
                <a:effectLst/>
                <a:latin typeface="Times New Roman" panose="02020603050405020304" pitchFamily="18" charset="0"/>
                <a:ea typeface="Calibri" panose="020F0502020204030204" pitchFamily="34" charset="0"/>
                <a:cs typeface="Times New Roman" panose="02020603050405020304" pitchFamily="18" charset="0"/>
              </a:rPr>
              <a:t>(5). https://doi.org/10.3390/buildings12050643</a:t>
            </a:r>
          </a:p>
          <a:p>
            <a:pPr marL="0" indent="0" algn="just">
              <a:lnSpc>
                <a:spcPct val="100000"/>
              </a:lnSpc>
              <a:spcBef>
                <a:spcPts val="0"/>
              </a:spcBef>
              <a:buNone/>
            </a:pPr>
            <a:r>
              <a:rPr lang="en-US" sz="800" err="1">
                <a:effectLst/>
                <a:latin typeface="Times New Roman" panose="02020603050405020304" pitchFamily="18" charset="0"/>
                <a:ea typeface="Calibri" panose="020F0502020204030204" pitchFamily="34" charset="0"/>
                <a:cs typeface="Times New Roman" panose="02020603050405020304" pitchFamily="18" charset="0"/>
              </a:rPr>
              <a:t>Bohlouli</a:t>
            </a:r>
            <a:r>
              <a:rPr lang="en-US" sz="800">
                <a:effectLst/>
                <a:latin typeface="Times New Roman" panose="02020603050405020304" pitchFamily="18" charset="0"/>
                <a:ea typeface="Calibri" panose="020F0502020204030204" pitchFamily="34" charset="0"/>
                <a:cs typeface="Times New Roman" panose="02020603050405020304" pitchFamily="18" charset="0"/>
              </a:rPr>
              <a:t>, M., &amp; Schrage, M. (2020). Scalable multi-criteria decision-making: A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mapreduce</a:t>
            </a:r>
            <a:r>
              <a:rPr lang="en-US" sz="800">
                <a:effectLst/>
                <a:latin typeface="Times New Roman" panose="02020603050405020304" pitchFamily="18" charset="0"/>
                <a:ea typeface="Calibri" panose="020F0502020204030204" pitchFamily="34" charset="0"/>
                <a:cs typeface="Times New Roman" panose="02020603050405020304" pitchFamily="18" charset="0"/>
              </a:rPr>
              <a:t> deployed big data approach for skill analytics.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Proceedings - 2020 IEEE International Conference on Big Data, Big Data 2020</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2020</a:t>
            </a:r>
            <a:r>
              <a:rPr lang="en-US" sz="800">
                <a:effectLst/>
                <a:latin typeface="Times New Roman" panose="02020603050405020304" pitchFamily="18" charset="0"/>
                <a:ea typeface="Calibri" panose="020F0502020204030204" pitchFamily="34" charset="0"/>
                <a:cs typeface="Times New Roman" panose="02020603050405020304" pitchFamily="18" charset="0"/>
              </a:rPr>
              <a:t>-</a:t>
            </a:r>
            <a:r>
              <a:rPr lang="en-US" sz="800" i="1">
                <a:effectLst/>
                <a:latin typeface="Times New Roman" panose="02020603050405020304" pitchFamily="18" charset="0"/>
                <a:ea typeface="Calibri" panose="020F0502020204030204" pitchFamily="34" charset="0"/>
                <a:cs typeface="Times New Roman" panose="02020603050405020304" pitchFamily="18" charset="0"/>
              </a:rPr>
              <a:t>Janua</a:t>
            </a:r>
            <a:r>
              <a:rPr lang="en-US" sz="800">
                <a:effectLst/>
                <a:latin typeface="Times New Roman" panose="02020603050405020304" pitchFamily="18" charset="0"/>
                <a:ea typeface="Calibri" panose="020F0502020204030204" pitchFamily="34" charset="0"/>
                <a:cs typeface="Times New Roman" panose="02020603050405020304" pitchFamily="18" charset="0"/>
              </a:rPr>
              <a:t>. https://doi.org/10.1109/BigData50022.2020.9439788</a:t>
            </a:r>
          </a:p>
          <a:p>
            <a:pPr marL="0" indent="0" algn="just">
              <a:lnSpc>
                <a:spcPct val="100000"/>
              </a:lnSpc>
              <a:spcBef>
                <a:spcPts val="0"/>
              </a:spcBef>
              <a:buNone/>
            </a:pPr>
            <a:r>
              <a:rPr lang="en-US" sz="800" err="1">
                <a:effectLst/>
                <a:latin typeface="Times New Roman" panose="02020603050405020304" pitchFamily="18" charset="0"/>
                <a:ea typeface="Calibri" panose="020F0502020204030204" pitchFamily="34" charset="0"/>
                <a:cs typeface="Times New Roman" panose="02020603050405020304" pitchFamily="18" charset="0"/>
              </a:rPr>
              <a:t>Bughin</a:t>
            </a:r>
            <a:r>
              <a:rPr lang="en-US" sz="800">
                <a:effectLst/>
                <a:latin typeface="Times New Roman" panose="02020603050405020304" pitchFamily="18" charset="0"/>
                <a:ea typeface="Calibri" panose="020F0502020204030204" pitchFamily="34" charset="0"/>
                <a:cs typeface="Times New Roman" panose="02020603050405020304" pitchFamily="18" charset="0"/>
              </a:rPr>
              <a:t>, J.,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Kretschmer</a:t>
            </a:r>
            <a:r>
              <a:rPr lang="en-US" sz="800">
                <a:effectLst/>
                <a:latin typeface="Times New Roman" panose="02020603050405020304" pitchFamily="18" charset="0"/>
                <a:ea typeface="Calibri" panose="020F0502020204030204" pitchFamily="34" charset="0"/>
                <a:cs typeface="Times New Roman" panose="02020603050405020304" pitchFamily="18" charset="0"/>
              </a:rPr>
              <a:t>, T., &amp; Van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Zeebroeck</a:t>
            </a:r>
            <a:r>
              <a:rPr lang="en-US" sz="800">
                <a:effectLst/>
                <a:latin typeface="Times New Roman" panose="02020603050405020304" pitchFamily="18" charset="0"/>
                <a:ea typeface="Calibri" panose="020F0502020204030204" pitchFamily="34" charset="0"/>
                <a:cs typeface="Times New Roman" panose="02020603050405020304" pitchFamily="18" charset="0"/>
              </a:rPr>
              <a:t>, N. (2021). Digital Technology Adoption Drives Strategic Renewal for Successful Digital Transformation.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IEEE Engineering Management Review</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49</a:t>
            </a:r>
            <a:r>
              <a:rPr lang="en-US" sz="800">
                <a:effectLst/>
                <a:latin typeface="Times New Roman" panose="02020603050405020304" pitchFamily="18" charset="0"/>
                <a:ea typeface="Calibri" panose="020F0502020204030204" pitchFamily="34" charset="0"/>
                <a:cs typeface="Times New Roman" panose="02020603050405020304" pitchFamily="18" charset="0"/>
              </a:rPr>
              <a:t>(3), 103–108. https://doi.org/10.1109/EMR.2021.3098663</a:t>
            </a:r>
          </a:p>
          <a:p>
            <a:pPr marL="0" indent="0" algn="just">
              <a:lnSpc>
                <a:spcPct val="100000"/>
              </a:lnSpc>
              <a:spcBef>
                <a:spcPts val="0"/>
              </a:spcBef>
              <a:buNone/>
            </a:pPr>
            <a:r>
              <a:rPr lang="en-US" sz="800" err="1">
                <a:effectLst/>
                <a:latin typeface="Times New Roman" panose="02020603050405020304" pitchFamily="18" charset="0"/>
                <a:ea typeface="Calibri" panose="020F0502020204030204" pitchFamily="34" charset="0"/>
                <a:cs typeface="Times New Roman" panose="02020603050405020304" pitchFamily="18" charset="0"/>
              </a:rPr>
              <a:t>Burga</a:t>
            </a:r>
            <a:r>
              <a:rPr lang="en-US" sz="800">
                <a:effectLst/>
                <a:latin typeface="Times New Roman" panose="02020603050405020304" pitchFamily="18" charset="0"/>
                <a:ea typeface="Calibri" panose="020F0502020204030204" pitchFamily="34" charset="0"/>
                <a:cs typeface="Times New Roman" panose="02020603050405020304" pitchFamily="18" charset="0"/>
              </a:rPr>
              <a:t>, R.,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Spraakman</a:t>
            </a:r>
            <a:r>
              <a:rPr lang="en-US" sz="800">
                <a:effectLst/>
                <a:latin typeface="Times New Roman" panose="02020603050405020304" pitchFamily="18" charset="0"/>
                <a:ea typeface="Calibri" panose="020F0502020204030204" pitchFamily="34" charset="0"/>
                <a:cs typeface="Times New Roman" panose="02020603050405020304" pitchFamily="18" charset="0"/>
              </a:rPr>
              <a:t>, C.,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Balestreri</a:t>
            </a:r>
            <a:r>
              <a:rPr lang="en-US" sz="800">
                <a:effectLst/>
                <a:latin typeface="Times New Roman" panose="02020603050405020304" pitchFamily="18" charset="0"/>
                <a:ea typeface="Calibri" panose="020F0502020204030204" pitchFamily="34" charset="0"/>
                <a:cs typeface="Times New Roman" panose="02020603050405020304" pitchFamily="18" charset="0"/>
              </a:rPr>
              <a:t>, C., &amp;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Rezania</a:t>
            </a:r>
            <a:r>
              <a:rPr lang="en-US" sz="800">
                <a:effectLst/>
                <a:latin typeface="Times New Roman" panose="02020603050405020304" pitchFamily="18" charset="0"/>
                <a:ea typeface="Calibri" panose="020F0502020204030204" pitchFamily="34" charset="0"/>
                <a:cs typeface="Times New Roman" panose="02020603050405020304" pitchFamily="18" charset="0"/>
              </a:rPr>
              <a:t>, D. (2022). Examining the transition to agile practices with information technology projects: Agile teams and their experience of accountability.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International Journal of Project Management</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40</a:t>
            </a:r>
            <a:r>
              <a:rPr lang="en-US" sz="800">
                <a:effectLst/>
                <a:latin typeface="Times New Roman" panose="02020603050405020304" pitchFamily="18" charset="0"/>
                <a:ea typeface="Calibri" panose="020F0502020204030204" pitchFamily="34" charset="0"/>
                <a:cs typeface="Times New Roman" panose="02020603050405020304" pitchFamily="18" charset="0"/>
              </a:rPr>
              <a:t>(1), 76–87. https://doi.org/10.1016/j.ijproman.2021.10.004</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Chen, Y.,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Jin</a:t>
            </a:r>
            <a:r>
              <a:rPr lang="en-US" sz="800">
                <a:effectLst/>
                <a:latin typeface="Times New Roman" panose="02020603050405020304" pitchFamily="18" charset="0"/>
                <a:ea typeface="Calibri" panose="020F0502020204030204" pitchFamily="34" charset="0"/>
                <a:cs typeface="Times New Roman" panose="02020603050405020304" pitchFamily="18" charset="0"/>
              </a:rPr>
              <a:t>, Q., Fang, H., Lei, H., Hu, J., Wu, Y., Chen, J., Wang, C., &amp; Wan, Y. (2019a). Analytic network process: Academic insights and perspectives analysis.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Journal of Cleaner Production</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235</a:t>
            </a:r>
            <a:r>
              <a:rPr lang="en-US" sz="800">
                <a:effectLst/>
                <a:latin typeface="Times New Roman" panose="02020603050405020304" pitchFamily="18" charset="0"/>
                <a:ea typeface="Calibri" panose="020F0502020204030204" pitchFamily="34" charset="0"/>
                <a:cs typeface="Times New Roman" panose="02020603050405020304" pitchFamily="18" charset="0"/>
              </a:rPr>
              <a:t>, 1276–1294. https://doi.org/10.1016/j.jclepro.2019.07.016</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Chen, Y.,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Jin</a:t>
            </a:r>
            <a:r>
              <a:rPr lang="en-US" sz="800">
                <a:effectLst/>
                <a:latin typeface="Times New Roman" panose="02020603050405020304" pitchFamily="18" charset="0"/>
                <a:ea typeface="Calibri" panose="020F0502020204030204" pitchFamily="34" charset="0"/>
                <a:cs typeface="Times New Roman" panose="02020603050405020304" pitchFamily="18" charset="0"/>
              </a:rPr>
              <a:t>, Q., Fang, H., Lei, H., Hu, J., Wu, Y., Chen, J., Wang, C., &amp; Wan, Y. (2019b). Analytic network process: Academic insights and perspectives analysis. In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Journal of Cleaner Production</a:t>
            </a:r>
            <a:r>
              <a:rPr lang="en-US" sz="800">
                <a:effectLst/>
                <a:latin typeface="Times New Roman" panose="02020603050405020304" pitchFamily="18" charset="0"/>
                <a:ea typeface="Calibri" panose="020F0502020204030204" pitchFamily="34" charset="0"/>
                <a:cs typeface="Times New Roman" panose="02020603050405020304" pitchFamily="18" charset="0"/>
              </a:rPr>
              <a:t> (Vol. 235, pp. 1276–1294). Elsevier Ltd. https://doi.org/10.1016/j.jclepro.2019.07.016</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Chilton, M. A. (2014). Resource allocation in IT projects: Using schedule optimization.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International Journal of Information Systems and Project Management</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2</a:t>
            </a:r>
            <a:r>
              <a:rPr lang="en-US" sz="800">
                <a:effectLst/>
                <a:latin typeface="Times New Roman" panose="02020603050405020304" pitchFamily="18" charset="0"/>
                <a:ea typeface="Calibri" panose="020F0502020204030204" pitchFamily="34" charset="0"/>
                <a:cs typeface="Times New Roman" panose="02020603050405020304" pitchFamily="18" charset="0"/>
              </a:rPr>
              <a:t>(3), 47–59. https://doi.org/10.12821/ijispm020303</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Condé, G. C. P., &amp; Martens, M. L. (2020). Six sigma project generation and selection: literature review and feature based method proposition.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Production Planning and Control</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31</a:t>
            </a:r>
            <a:r>
              <a:rPr lang="en-US" sz="800">
                <a:effectLst/>
                <a:latin typeface="Times New Roman" panose="02020603050405020304" pitchFamily="18" charset="0"/>
                <a:ea typeface="Calibri" panose="020F0502020204030204" pitchFamily="34" charset="0"/>
                <a:cs typeface="Times New Roman" panose="02020603050405020304" pitchFamily="18" charset="0"/>
              </a:rPr>
              <a:t>(16), 1303–1312. https://doi.org/10.1080/09537287.2019.1706196</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Economy, A. P. (2022).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Industrial transformation or business as usual ? Information and communication technologies and Africa ’ s place in the global information economy Author ( s ): James T . Murphy , </a:t>
            </a:r>
            <a:r>
              <a:rPr lang="en-US" sz="800" i="1" err="1">
                <a:effectLst/>
                <a:latin typeface="Times New Roman" panose="02020603050405020304" pitchFamily="18" charset="0"/>
                <a:ea typeface="Calibri" panose="020F0502020204030204" pitchFamily="34" charset="0"/>
                <a:cs typeface="Times New Roman" panose="02020603050405020304" pitchFamily="18" charset="0"/>
              </a:rPr>
              <a:t>Pádraig</a:t>
            </a:r>
            <a:r>
              <a:rPr lang="en-US" sz="800" i="1">
                <a:effectLst/>
                <a:latin typeface="Times New Roman" panose="02020603050405020304" pitchFamily="18" charset="0"/>
                <a:ea typeface="Calibri" panose="020F0502020204030204" pitchFamily="34" charset="0"/>
                <a:cs typeface="Times New Roman" panose="02020603050405020304" pitchFamily="18" charset="0"/>
              </a:rPr>
              <a:t> Carmody and Björn </a:t>
            </a:r>
            <a:r>
              <a:rPr lang="en-US" sz="800" i="1" err="1">
                <a:effectLst/>
                <a:latin typeface="Times New Roman" panose="02020603050405020304" pitchFamily="18" charset="0"/>
                <a:ea typeface="Calibri" panose="020F0502020204030204" pitchFamily="34" charset="0"/>
                <a:cs typeface="Times New Roman" panose="02020603050405020304" pitchFamily="18" charset="0"/>
              </a:rPr>
              <a:t>Surborg</a:t>
            </a:r>
            <a:r>
              <a:rPr lang="en-US" sz="800" i="1">
                <a:effectLst/>
                <a:latin typeface="Times New Roman" panose="02020603050405020304" pitchFamily="18" charset="0"/>
                <a:ea typeface="Calibri" panose="020F0502020204030204" pitchFamily="34" charset="0"/>
                <a:cs typeface="Times New Roman" panose="02020603050405020304" pitchFamily="18" charset="0"/>
              </a:rPr>
              <a:t> Source : Review of African Political Econ</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41</a:t>
            </a:r>
            <a:r>
              <a:rPr lang="en-US" sz="800">
                <a:effectLst/>
                <a:latin typeface="Times New Roman" panose="02020603050405020304" pitchFamily="18" charset="0"/>
                <a:ea typeface="Calibri" panose="020F0502020204030204" pitchFamily="34" charset="0"/>
                <a:cs typeface="Times New Roman" panose="02020603050405020304" pitchFamily="18" charset="0"/>
              </a:rPr>
              <a:t>(140), 264–283.</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Fink, L., &amp;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Pinchovski</a:t>
            </a:r>
            <a:r>
              <a:rPr lang="en-US" sz="800">
                <a:effectLst/>
                <a:latin typeface="Times New Roman" panose="02020603050405020304" pitchFamily="18" charset="0"/>
                <a:ea typeface="Calibri" panose="020F0502020204030204" pitchFamily="34" charset="0"/>
                <a:cs typeface="Times New Roman" panose="02020603050405020304" pitchFamily="18" charset="0"/>
              </a:rPr>
              <a:t>, B. (2020). It is about time: Bias and its mitigation in time-saving decisions in software development projects.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International Journal of Project Management</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38</a:t>
            </a:r>
            <a:r>
              <a:rPr lang="en-US" sz="800">
                <a:effectLst/>
                <a:latin typeface="Times New Roman" panose="02020603050405020304" pitchFamily="18" charset="0"/>
                <a:ea typeface="Calibri" panose="020F0502020204030204" pitchFamily="34" charset="0"/>
                <a:cs typeface="Times New Roman" panose="02020603050405020304" pitchFamily="18" charset="0"/>
              </a:rPr>
              <a:t>(2), 99–111. https://doi.org/10.1016/j.ijproman.2020.01.001</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Floyd, M. K., Barker, K., Rocco, C. M., &amp; Whitman, M. G. (2017). A Multi-Criteria Decision Analysis Technique for Stochastic Task Criticality in Project Management.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EMJ - Engineering Management Journal</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29</a:t>
            </a:r>
            <a:r>
              <a:rPr lang="en-US" sz="800">
                <a:effectLst/>
                <a:latin typeface="Times New Roman" panose="02020603050405020304" pitchFamily="18" charset="0"/>
                <a:ea typeface="Calibri" panose="020F0502020204030204" pitchFamily="34" charset="0"/>
                <a:cs typeface="Times New Roman" panose="02020603050405020304" pitchFamily="18" charset="0"/>
              </a:rPr>
              <a:t>(3), 165–178. https://doi.org/10.1080/10429247.2017.1340038</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Gao. (2001a). A Practical Guide to Federal Enterprise Architecture. In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Public Law</a:t>
            </a:r>
            <a:r>
              <a:rPr lang="en-US" sz="800">
                <a:effectLst/>
                <a:latin typeface="Times New Roman" panose="02020603050405020304" pitchFamily="18" charset="0"/>
                <a:ea typeface="Calibri" panose="020F0502020204030204" pitchFamily="34" charset="0"/>
                <a:cs typeface="Times New Roman" panose="02020603050405020304" pitchFamily="18" charset="0"/>
              </a:rPr>
              <a:t> (Vol. 1, Issue February 2001). http://www.citeulike.org/group/15536/article/9666776</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Gao. (2001b). A Practical Guide to Federal Enterprise Architecture. In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Public Law</a:t>
            </a:r>
            <a:r>
              <a:rPr lang="en-US" sz="800">
                <a:effectLst/>
                <a:latin typeface="Times New Roman" panose="02020603050405020304" pitchFamily="18" charset="0"/>
                <a:ea typeface="Calibri" panose="020F0502020204030204" pitchFamily="34" charset="0"/>
                <a:cs typeface="Times New Roman" panose="02020603050405020304" pitchFamily="18" charset="0"/>
              </a:rPr>
              <a:t> (Vol. 1, Issue February 2001).</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Gao, H., Ran, L., Wei, G., Wei, C., &amp; Wu, J. (2020).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Vikor</a:t>
            </a:r>
            <a:r>
              <a:rPr lang="en-US" sz="800">
                <a:effectLst/>
                <a:latin typeface="Times New Roman" panose="02020603050405020304" pitchFamily="18" charset="0"/>
                <a:ea typeface="Calibri" panose="020F0502020204030204" pitchFamily="34" charset="0"/>
                <a:cs typeface="Times New Roman" panose="02020603050405020304" pitchFamily="18" charset="0"/>
              </a:rPr>
              <a:t> method for MAGDM based on Q-rung interval-years, given the advantages of considering the compromise between and its application to supplier selection of medical consumption products.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International Journal of Environmental Research and Public Health</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17</a:t>
            </a:r>
            <a:r>
              <a:rPr lang="en-US" sz="800">
                <a:effectLst/>
                <a:latin typeface="Times New Roman" panose="02020603050405020304" pitchFamily="18" charset="0"/>
                <a:ea typeface="Calibri" panose="020F0502020204030204" pitchFamily="34" charset="0"/>
                <a:cs typeface="Times New Roman" panose="02020603050405020304" pitchFamily="18" charset="0"/>
              </a:rPr>
              <a:t>(2). https://doi.org/10.3390/ijerph17020525</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Garg, S., Sinha, S., Kar, A. K., &amp; Mani, M. (2022). A review of machine learning applications in human resource management.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International Journal of Productivity and Performance Management</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71</a:t>
            </a:r>
            <a:r>
              <a:rPr lang="en-US" sz="800">
                <a:effectLst/>
                <a:latin typeface="Times New Roman" panose="02020603050405020304" pitchFamily="18" charset="0"/>
                <a:ea typeface="Calibri" panose="020F0502020204030204" pitchFamily="34" charset="0"/>
                <a:cs typeface="Times New Roman" panose="02020603050405020304" pitchFamily="18" charset="0"/>
              </a:rPr>
              <a:t>(5), 1590–1610. https://doi.org/10.1108/IJPPM-08-2020-0427</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González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Moyano</a:t>
            </a:r>
            <a:r>
              <a:rPr lang="en-US" sz="800">
                <a:effectLst/>
                <a:latin typeface="Times New Roman" panose="02020603050405020304" pitchFamily="18" charset="0"/>
                <a:ea typeface="Calibri" panose="020F0502020204030204" pitchFamily="34" charset="0"/>
                <a:cs typeface="Times New Roman" panose="02020603050405020304" pitchFamily="18" charset="0"/>
              </a:rPr>
              <a:t>, C.,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Pufahl</a:t>
            </a:r>
            <a:r>
              <a:rPr lang="en-US" sz="800">
                <a:effectLst/>
                <a:latin typeface="Times New Roman" panose="02020603050405020304" pitchFamily="18" charset="0"/>
                <a:ea typeface="Calibri" panose="020F0502020204030204" pitchFamily="34" charset="0"/>
                <a:cs typeface="Times New Roman" panose="02020603050405020304" pitchFamily="18" charset="0"/>
              </a:rPr>
              <a:t>, L., Weber, I., &amp;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Mendling</a:t>
            </a:r>
            <a:r>
              <a:rPr lang="en-US" sz="800">
                <a:effectLst/>
                <a:latin typeface="Times New Roman" panose="02020603050405020304" pitchFamily="18" charset="0"/>
                <a:ea typeface="Calibri" panose="020F0502020204030204" pitchFamily="34" charset="0"/>
                <a:cs typeface="Times New Roman" panose="02020603050405020304" pitchFamily="18" charset="0"/>
              </a:rPr>
              <a:t>, J. (2022). Uses of business process modeling in agile software development projects.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Information and Software Technology</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152</a:t>
            </a:r>
            <a:r>
              <a:rPr lang="en-US" sz="800">
                <a:effectLst/>
                <a:latin typeface="Times New Roman" panose="02020603050405020304" pitchFamily="18" charset="0"/>
                <a:ea typeface="Calibri" panose="020F0502020204030204" pitchFamily="34" charset="0"/>
                <a:cs typeface="Times New Roman" panose="02020603050405020304" pitchFamily="18" charset="0"/>
              </a:rPr>
              <a:t>(March), 107028. https://doi.org/10.1016/j.infsof.2022.107028</a:t>
            </a:r>
          </a:p>
          <a:p>
            <a:pPr marL="0" indent="0" algn="just">
              <a:lnSpc>
                <a:spcPct val="100000"/>
              </a:lnSpc>
              <a:spcBef>
                <a:spcPts val="0"/>
              </a:spcBef>
              <a:buNone/>
            </a:pPr>
            <a:r>
              <a:rPr lang="en-US" sz="800" err="1">
                <a:effectLst/>
                <a:latin typeface="Times New Roman" panose="02020603050405020304" pitchFamily="18" charset="0"/>
                <a:ea typeface="Calibri" panose="020F0502020204030204" pitchFamily="34" charset="0"/>
                <a:cs typeface="Times New Roman" panose="02020603050405020304" pitchFamily="18" charset="0"/>
              </a:rPr>
              <a:t>Hannemann</a:t>
            </a:r>
            <a:r>
              <a:rPr lang="en-US" sz="800">
                <a:effectLst/>
                <a:latin typeface="Times New Roman" panose="02020603050405020304" pitchFamily="18" charset="0"/>
                <a:ea typeface="Calibri" panose="020F0502020204030204" pitchFamily="34" charset="0"/>
                <a:cs typeface="Times New Roman" panose="02020603050405020304" pitchFamily="18" charset="0"/>
              </a:rPr>
              <a:t>, I., Rodrigues, S.,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Loures</a:t>
            </a:r>
            <a:r>
              <a:rPr lang="en-US" sz="800">
                <a:effectLst/>
                <a:latin typeface="Times New Roman" panose="02020603050405020304" pitchFamily="18" charset="0"/>
                <a:ea typeface="Calibri" panose="020F0502020204030204" pitchFamily="34" charset="0"/>
                <a:cs typeface="Times New Roman" panose="02020603050405020304" pitchFamily="18" charset="0"/>
              </a:rPr>
              <a:t>, E., Deschamps, F., &amp;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Cestari</a:t>
            </a:r>
            <a:r>
              <a:rPr lang="en-US" sz="800">
                <a:effectLst/>
                <a:latin typeface="Times New Roman" panose="02020603050405020304" pitchFamily="18" charset="0"/>
                <a:ea typeface="Calibri" panose="020F0502020204030204" pitchFamily="34" charset="0"/>
                <a:cs typeface="Times New Roman" panose="02020603050405020304" pitchFamily="18" charset="0"/>
              </a:rPr>
              <a:t>, J. (2022). Applying a decision model based on multiple criteria decision making methods to evaluate the influence of digital transformation technologies on enterprise architecture principles.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IET Collaborative Intelligent Manufacturing</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4</a:t>
            </a:r>
            <a:r>
              <a:rPr lang="en-US" sz="800">
                <a:effectLst/>
                <a:latin typeface="Times New Roman" panose="02020603050405020304" pitchFamily="18" charset="0"/>
                <a:ea typeface="Calibri" panose="020F0502020204030204" pitchFamily="34" charset="0"/>
                <a:cs typeface="Times New Roman" panose="02020603050405020304" pitchFamily="18" charset="0"/>
              </a:rPr>
              <a:t>(2), 101–111. https://doi.org/10.1049/cim2.12046</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Hosseinian, A. H., &amp;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Baradaran</a:t>
            </a:r>
            <a:r>
              <a:rPr lang="en-US" sz="800">
                <a:effectLst/>
                <a:latin typeface="Times New Roman" panose="02020603050405020304" pitchFamily="18" charset="0"/>
                <a:ea typeface="Calibri" panose="020F0502020204030204" pitchFamily="34" charset="0"/>
                <a:cs typeface="Times New Roman" panose="02020603050405020304" pitchFamily="18" charset="0"/>
              </a:rPr>
              <a:t>, V. (2021). A two-phase approach for solving the multi-skill resource-constrained multi-project scheduling problem: a case study in construction industry.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Engineering, Construction and Architectural Management</a:t>
            </a:r>
            <a:r>
              <a:rPr lang="en-US" sz="800">
                <a:effectLst/>
                <a:latin typeface="Times New Roman" panose="02020603050405020304" pitchFamily="18" charset="0"/>
                <a:ea typeface="Calibri" panose="020F0502020204030204" pitchFamily="34" charset="0"/>
                <a:cs typeface="Times New Roman" panose="02020603050405020304" pitchFamily="18" charset="0"/>
              </a:rPr>
              <a:t>. https://doi.org/10.1108/ECAM-07-2019-0384</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Hurwitz, J., &amp; Kirsch, D. (2018). Machine Learning for Dummies. In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Journal of the American Society for Information Science</a:t>
            </a:r>
            <a:r>
              <a:rPr lang="en-US" sz="800">
                <a:effectLst/>
                <a:latin typeface="Times New Roman" panose="02020603050405020304" pitchFamily="18" charset="0"/>
                <a:ea typeface="Calibri" panose="020F0502020204030204" pitchFamily="34" charset="0"/>
                <a:cs typeface="Times New Roman" panose="02020603050405020304" pitchFamily="18" charset="0"/>
              </a:rPr>
              <a:t> (Vol. 35, Issue 5). John Wiley &amp; Sons. https://doi.org/10.1002/asi.4630350509</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Jain, V., &amp; Chand, M. (2021). Decision making in FMS by COPRAS approach.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International Journal of Business Performance Management</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22</a:t>
            </a:r>
            <a:r>
              <a:rPr lang="en-US" sz="800">
                <a:effectLst/>
                <a:latin typeface="Times New Roman" panose="02020603050405020304" pitchFamily="18" charset="0"/>
                <a:ea typeface="Calibri" panose="020F0502020204030204" pitchFamily="34" charset="0"/>
                <a:cs typeface="Times New Roman" panose="02020603050405020304" pitchFamily="18" charset="0"/>
              </a:rPr>
              <a:t>(1), 75–92. https://doi.org/10.1504/IJBPM.2021.112148</a:t>
            </a:r>
          </a:p>
          <a:p>
            <a:pPr marL="0" indent="0" algn="just">
              <a:lnSpc>
                <a:spcPct val="100000"/>
              </a:lnSpc>
              <a:spcBef>
                <a:spcPts val="0"/>
              </a:spcBef>
              <a:buNone/>
            </a:pPr>
            <a:r>
              <a:rPr lang="en-US" sz="800" err="1">
                <a:effectLst/>
                <a:latin typeface="Times New Roman" panose="02020603050405020304" pitchFamily="18" charset="0"/>
                <a:ea typeface="Calibri" panose="020F0502020204030204" pitchFamily="34" charset="0"/>
                <a:cs typeface="Times New Roman" panose="02020603050405020304" pitchFamily="18" charset="0"/>
              </a:rPr>
              <a:t>Jalali</a:t>
            </a:r>
            <a:r>
              <a:rPr lang="en-US" sz="800">
                <a:effectLst/>
                <a:latin typeface="Times New Roman" panose="02020603050405020304" pitchFamily="18" charset="0"/>
                <a:ea typeface="Calibri" panose="020F0502020204030204" pitchFamily="34" charset="0"/>
                <a:cs typeface="Times New Roman" panose="02020603050405020304" pitchFamily="18" charset="0"/>
              </a:rPr>
              <a:t> Sohi, A., Bosch-</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Rekveldt</a:t>
            </a:r>
            <a:r>
              <a:rPr lang="en-US" sz="800">
                <a:effectLst/>
                <a:latin typeface="Times New Roman" panose="02020603050405020304" pitchFamily="18" charset="0"/>
                <a:ea typeface="Calibri" panose="020F0502020204030204" pitchFamily="34" charset="0"/>
                <a:cs typeface="Times New Roman" panose="02020603050405020304" pitchFamily="18" charset="0"/>
              </a:rPr>
              <a:t>, M., &amp;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Hertogh</a:t>
            </a:r>
            <a:r>
              <a:rPr lang="en-US" sz="800">
                <a:effectLst/>
                <a:latin typeface="Times New Roman" panose="02020603050405020304" pitchFamily="18" charset="0"/>
                <a:ea typeface="Calibri" panose="020F0502020204030204" pitchFamily="34" charset="0"/>
                <a:cs typeface="Times New Roman" panose="02020603050405020304" pitchFamily="18" charset="0"/>
              </a:rPr>
              <a:t>, M. (2020). Does flexibility in project management in early project phases contribute positively to end-project performance?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International Journal of Managing Projects in Business</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13</a:t>
            </a:r>
            <a:r>
              <a:rPr lang="en-US" sz="800">
                <a:effectLst/>
                <a:latin typeface="Times New Roman" panose="02020603050405020304" pitchFamily="18" charset="0"/>
                <a:ea typeface="Calibri" panose="020F0502020204030204" pitchFamily="34" charset="0"/>
                <a:cs typeface="Times New Roman" panose="02020603050405020304" pitchFamily="18" charset="0"/>
              </a:rPr>
              <a:t>(4), 665–694. https://doi.org/10.1108/IJMPB-07-2019-0173</a:t>
            </a:r>
          </a:p>
          <a:p>
            <a:pPr marL="0" indent="0" algn="just">
              <a:lnSpc>
                <a:spcPct val="100000"/>
              </a:lnSpc>
              <a:spcBef>
                <a:spcPts val="0"/>
              </a:spcBef>
              <a:buNone/>
            </a:pPr>
            <a:r>
              <a:rPr lang="en-US" sz="800" err="1">
                <a:effectLst/>
                <a:latin typeface="Times New Roman" panose="02020603050405020304" pitchFamily="18" charset="0"/>
                <a:ea typeface="Calibri" panose="020F0502020204030204" pitchFamily="34" charset="0"/>
                <a:cs typeface="Times New Roman" panose="02020603050405020304" pitchFamily="18" charset="0"/>
              </a:rPr>
              <a:t>K.Pratt</a:t>
            </a:r>
            <a:r>
              <a:rPr lang="en-US" sz="800">
                <a:effectLst/>
                <a:latin typeface="Times New Roman" panose="02020603050405020304" pitchFamily="18" charset="0"/>
                <a:ea typeface="Calibri" panose="020F0502020204030204" pitchFamily="34" charset="0"/>
                <a:cs typeface="Times New Roman" panose="02020603050405020304" pitchFamily="18" charset="0"/>
              </a:rPr>
              <a:t>, M., &amp; Roy, M. (2017).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What is business process reengineering (BPR) - Definition from </a:t>
            </a:r>
            <a:r>
              <a:rPr lang="en-US" sz="800" i="1" err="1">
                <a:effectLst/>
                <a:latin typeface="Times New Roman" panose="02020603050405020304" pitchFamily="18" charset="0"/>
                <a:ea typeface="Calibri" panose="020F0502020204030204" pitchFamily="34" charset="0"/>
                <a:cs typeface="Times New Roman" panose="02020603050405020304" pitchFamily="18" charset="0"/>
              </a:rPr>
              <a:t>WhatIs</a:t>
            </a:r>
            <a:r>
              <a:rPr lang="en-US" sz="800">
                <a:effectLst/>
                <a:latin typeface="Times New Roman" panose="02020603050405020304" pitchFamily="18" charset="0"/>
                <a:ea typeface="Calibri" panose="020F0502020204030204" pitchFamily="34" charset="0"/>
                <a:cs typeface="Times New Roman" panose="02020603050405020304" pitchFamily="18" charset="0"/>
              </a:rPr>
              <a:t>. TechTarget. https://www.techtarget.com/searchcio/definition/business-process</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Kerzner, H. (2017). Project Management 12th Edition. In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Syria Studies</a:t>
            </a:r>
            <a:r>
              <a:rPr lang="en-US" sz="800">
                <a:effectLst/>
                <a:latin typeface="Times New Roman" panose="02020603050405020304" pitchFamily="18" charset="0"/>
                <a:ea typeface="Calibri" panose="020F0502020204030204" pitchFamily="34" charset="0"/>
                <a:cs typeface="Times New Roman" panose="02020603050405020304" pitchFamily="18" charset="0"/>
              </a:rPr>
              <a:t> (12th ed., Vol. 7, Issue 1). John Wiley &amp; Sons. https://www.researchgate.net/publication/269107473_What_is_governance/link/548173090cf22525dcb61443/download%0Ahttp://www.econ.upf.edu/~reynal/Civil wars_12December2010.pdf%0Ahttps://think-asia.org/handle/11540/8282%0Ahttps://www.jstor.org/stable/41857625</a:t>
            </a:r>
          </a:p>
          <a:p>
            <a:pPr marL="0" indent="0" algn="just">
              <a:lnSpc>
                <a:spcPct val="100000"/>
              </a:lnSpc>
              <a:spcBef>
                <a:spcPts val="0"/>
              </a:spcBef>
              <a:buNone/>
            </a:pPr>
            <a:r>
              <a:rPr lang="en-US" sz="800">
                <a:effectLst/>
                <a:latin typeface="Times New Roman" panose="02020603050405020304" pitchFamily="18" charset="0"/>
                <a:ea typeface="Calibri" panose="020F0502020204030204" pitchFamily="34" charset="0"/>
                <a:cs typeface="Times New Roman" panose="02020603050405020304" pitchFamily="18" charset="0"/>
              </a:rPr>
              <a:t>Kim, C. W., </a:t>
            </a:r>
            <a:r>
              <a:rPr lang="en-US" sz="800" err="1">
                <a:effectLst/>
                <a:latin typeface="Times New Roman" panose="02020603050405020304" pitchFamily="18" charset="0"/>
                <a:ea typeface="Calibri" panose="020F0502020204030204" pitchFamily="34" charset="0"/>
                <a:cs typeface="Times New Roman" panose="02020603050405020304" pitchFamily="18" charset="0"/>
              </a:rPr>
              <a:t>Yoo</a:t>
            </a:r>
            <a:r>
              <a:rPr lang="en-US" sz="800">
                <a:effectLst/>
                <a:latin typeface="Times New Roman" panose="02020603050405020304" pitchFamily="18" charset="0"/>
                <a:ea typeface="Calibri" panose="020F0502020204030204" pitchFamily="34" charset="0"/>
                <a:cs typeface="Times New Roman" panose="02020603050405020304" pitchFamily="18" charset="0"/>
              </a:rPr>
              <a:t>, W. S., Lim, H., Yu, I., Cho, H., &amp; Kang, K. I. (2018). Early-warning performance monitoring system (EPMS) using the business information of a project.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International Journal of Project Management</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r>
              <a:rPr lang="en-US" sz="800" i="1">
                <a:effectLst/>
                <a:latin typeface="Times New Roman" panose="02020603050405020304" pitchFamily="18" charset="0"/>
                <a:ea typeface="Calibri" panose="020F0502020204030204" pitchFamily="34" charset="0"/>
                <a:cs typeface="Times New Roman" panose="02020603050405020304" pitchFamily="18" charset="0"/>
              </a:rPr>
              <a:t>36</a:t>
            </a:r>
            <a:r>
              <a:rPr lang="en-US" sz="800">
                <a:effectLst/>
                <a:latin typeface="Times New Roman" panose="02020603050405020304" pitchFamily="18" charset="0"/>
                <a:ea typeface="Calibri" panose="020F0502020204030204" pitchFamily="34" charset="0"/>
                <a:cs typeface="Times New Roman" panose="02020603050405020304" pitchFamily="18" charset="0"/>
              </a:rPr>
              <a:t>(5), 730–743. https://doi.org/10.1016/j.ijproman.2018.03.010</a:t>
            </a:r>
          </a:p>
        </p:txBody>
      </p:sp>
      <p:sp>
        <p:nvSpPr>
          <p:cNvPr id="4" name="Slide Number Placeholder 3">
            <a:extLst>
              <a:ext uri="{FF2B5EF4-FFF2-40B4-BE49-F238E27FC236}">
                <a16:creationId xmlns:a16="http://schemas.microsoft.com/office/drawing/2014/main" id="{7FBB6DAA-97F5-7AE3-329F-36957FD2A5C3}"/>
              </a:ext>
            </a:extLst>
          </p:cNvPr>
          <p:cNvSpPr>
            <a:spLocks noGrp="1"/>
          </p:cNvSpPr>
          <p:nvPr>
            <p:ph type="sldNum" sz="quarter" idx="12"/>
          </p:nvPr>
        </p:nvSpPr>
        <p:spPr/>
        <p:txBody>
          <a:bodyPr/>
          <a:lstStyle/>
          <a:p>
            <a:fld id="{16BDE863-94E8-4228-BC4C-083ADA1A746D}" type="slidenum">
              <a:rPr lang="en-US" smtClean="0"/>
              <a:t>35</a:t>
            </a:fld>
            <a:endParaRPr lang="en-US"/>
          </a:p>
        </p:txBody>
      </p:sp>
    </p:spTree>
    <p:extLst>
      <p:ext uri="{BB962C8B-B14F-4D97-AF65-F5344CB8AC3E}">
        <p14:creationId xmlns:p14="http://schemas.microsoft.com/office/powerpoint/2010/main" val="3873263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ABD8D-60AC-F076-E6F0-627E3C85ABBC}"/>
              </a:ext>
            </a:extLst>
          </p:cNvPr>
          <p:cNvSpPr>
            <a:spLocks noGrp="1"/>
          </p:cNvSpPr>
          <p:nvPr>
            <p:ph idx="1"/>
          </p:nvPr>
        </p:nvSpPr>
        <p:spPr>
          <a:xfrm>
            <a:off x="389965" y="515469"/>
            <a:ext cx="10968729" cy="5854533"/>
          </a:xfrm>
        </p:spPr>
        <p:txBody>
          <a:bodyPr>
            <a:normAutofit fontScale="40000" lnSpcReduction="20000"/>
          </a:bodyPr>
          <a:lstStyle/>
          <a:p>
            <a:pPr marL="0" indent="0" algn="just">
              <a:lnSpc>
                <a:spcPct val="100000"/>
              </a:lnSpc>
              <a:spcBef>
                <a:spcPts val="0"/>
              </a:spcBef>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Kock, A., Schulz, B.,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Kopmann</a:t>
            </a:r>
            <a:r>
              <a:rPr lang="en-US" sz="2400">
                <a:effectLst/>
                <a:latin typeface="Times New Roman" panose="02020603050405020304" pitchFamily="18" charset="0"/>
                <a:ea typeface="Calibri" panose="020F0502020204030204" pitchFamily="34" charset="0"/>
                <a:cs typeface="Times New Roman" panose="02020603050405020304" pitchFamily="18" charset="0"/>
              </a:rPr>
              <a:t>, J., &amp;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Gemünden</a:t>
            </a:r>
            <a:r>
              <a:rPr lang="en-US" sz="2400">
                <a:effectLst/>
                <a:latin typeface="Times New Roman" panose="02020603050405020304" pitchFamily="18" charset="0"/>
                <a:ea typeface="Calibri" panose="020F0502020204030204" pitchFamily="34" charset="0"/>
                <a:cs typeface="Times New Roman" panose="02020603050405020304" pitchFamily="18" charset="0"/>
              </a:rPr>
              <a:t>, H. G. (2020). Project portfolio management information systems’ positive influence on performance – the importance of process maturity.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International Journal of Project Management</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38</a:t>
            </a:r>
            <a:r>
              <a:rPr lang="en-US" sz="2400">
                <a:effectLst/>
                <a:latin typeface="Times New Roman" panose="02020603050405020304" pitchFamily="18" charset="0"/>
                <a:ea typeface="Calibri" panose="020F0502020204030204" pitchFamily="34" charset="0"/>
                <a:cs typeface="Times New Roman" panose="02020603050405020304" pitchFamily="18" charset="0"/>
              </a:rPr>
              <a:t>(4), 229–241. https://doi.org/10.1016/j.ijproman.2020.05.001</a:t>
            </a:r>
          </a:p>
          <a:p>
            <a:pPr marL="0" indent="0" algn="just">
              <a:lnSpc>
                <a:spcPct val="100000"/>
              </a:lnSpc>
              <a:spcBef>
                <a:spcPts val="0"/>
              </a:spcBef>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Lin, S., Lin, J., Han, F., &amp; Robert, X. (2022). Information &amp; Management How big data analytics enables the alliance relationship stability of contract farming in the age of digital transformation.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Information &amp; Management</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59</a:t>
            </a:r>
            <a:r>
              <a:rPr lang="en-US" sz="2400">
                <a:effectLst/>
                <a:latin typeface="Times New Roman" panose="02020603050405020304" pitchFamily="18" charset="0"/>
                <a:ea typeface="Calibri" panose="020F0502020204030204" pitchFamily="34" charset="0"/>
                <a:cs typeface="Times New Roman" panose="02020603050405020304" pitchFamily="18" charset="0"/>
              </a:rPr>
              <a:t>(6), 103680. https://doi.org/10.1016/j.im.2022.103680</a:t>
            </a:r>
          </a:p>
          <a:p>
            <a:pPr marL="0" indent="0" algn="just">
              <a:lnSpc>
                <a:spcPct val="100000"/>
              </a:lnSpc>
              <a:spcBef>
                <a:spcPts val="0"/>
              </a:spcBef>
              <a:buNone/>
            </a:pPr>
            <a:r>
              <a:rPr lang="en-US" sz="2400" err="1">
                <a:effectLst/>
                <a:latin typeface="Times New Roman" panose="02020603050405020304" pitchFamily="18" charset="0"/>
                <a:ea typeface="Calibri" panose="020F0502020204030204" pitchFamily="34" charset="0"/>
                <a:cs typeface="Times New Roman" panose="02020603050405020304" pitchFamily="18" charset="0"/>
              </a:rPr>
              <a:t>Mrukwa</a:t>
            </a:r>
            <a:r>
              <a:rPr lang="en-US" sz="2400">
                <a:effectLst/>
                <a:latin typeface="Times New Roman" panose="02020603050405020304" pitchFamily="18" charset="0"/>
                <a:ea typeface="Calibri" panose="020F0502020204030204" pitchFamily="34" charset="0"/>
                <a:cs typeface="Times New Roman" panose="02020603050405020304" pitchFamily="18" charset="0"/>
              </a:rPr>
              <a:t>, G. (2018).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Supervised and Unsupervised Machine Learning - Types of ML</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Netguru</a:t>
            </a:r>
            <a:r>
              <a:rPr lang="en-US" sz="2400">
                <a:effectLst/>
                <a:latin typeface="Times New Roman" panose="02020603050405020304" pitchFamily="18" charset="0"/>
                <a:ea typeface="Calibri" panose="020F0502020204030204" pitchFamily="34" charset="0"/>
                <a:cs typeface="Times New Roman" panose="02020603050405020304" pitchFamily="18" charset="0"/>
              </a:rPr>
              <a:t>. https://www.netguru.com/blog/supervised-machine-learning</a:t>
            </a:r>
          </a:p>
          <a:p>
            <a:pPr marL="0" indent="0" algn="just">
              <a:lnSpc>
                <a:spcPct val="100000"/>
              </a:lnSpc>
              <a:spcBef>
                <a:spcPts val="0"/>
              </a:spcBef>
              <a:buNone/>
            </a:pPr>
            <a:r>
              <a:rPr lang="en-US" sz="2400" err="1">
                <a:effectLst/>
                <a:latin typeface="Times New Roman" panose="02020603050405020304" pitchFamily="18" charset="0"/>
                <a:ea typeface="Calibri" panose="020F0502020204030204" pitchFamily="34" charset="0"/>
                <a:cs typeface="Times New Roman" panose="02020603050405020304" pitchFamily="18" charset="0"/>
              </a:rPr>
              <a:t>Onesmus</a:t>
            </a:r>
            <a:r>
              <a:rPr lang="en-US" sz="2400">
                <a:effectLst/>
                <a:latin typeface="Times New Roman" panose="02020603050405020304" pitchFamily="18" charset="0"/>
                <a:ea typeface="Calibri" panose="020F0502020204030204" pitchFamily="34" charset="0"/>
                <a:cs typeface="Times New Roman" panose="02020603050405020304" pitchFamily="18" charset="0"/>
              </a:rPr>
              <a:t>, M. (2020a).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Introduction to Random Forest in Machine Learning</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Section.Io</a:t>
            </a:r>
            <a:r>
              <a:rPr lang="en-US" sz="2400">
                <a:effectLst/>
                <a:latin typeface="Times New Roman" panose="02020603050405020304" pitchFamily="18" charset="0"/>
                <a:ea typeface="Calibri" panose="020F0502020204030204" pitchFamily="34" charset="0"/>
                <a:cs typeface="Times New Roman" panose="02020603050405020304" pitchFamily="18" charset="0"/>
              </a:rPr>
              <a:t>. https://www.section.io/engineering-education/introduction-to-random-forest-in-machine-learning/</a:t>
            </a:r>
          </a:p>
          <a:p>
            <a:pPr marL="0" indent="0" algn="just">
              <a:lnSpc>
                <a:spcPct val="100000"/>
              </a:lnSpc>
              <a:spcBef>
                <a:spcPts val="0"/>
              </a:spcBef>
              <a:buNone/>
            </a:pPr>
            <a:r>
              <a:rPr lang="en-US" sz="2400" err="1">
                <a:effectLst/>
                <a:latin typeface="Times New Roman" panose="02020603050405020304" pitchFamily="18" charset="0"/>
                <a:ea typeface="Calibri" panose="020F0502020204030204" pitchFamily="34" charset="0"/>
                <a:cs typeface="Times New Roman" panose="02020603050405020304" pitchFamily="18" charset="0"/>
              </a:rPr>
              <a:t>Onesmus</a:t>
            </a:r>
            <a:r>
              <a:rPr lang="en-US" sz="2400">
                <a:effectLst/>
                <a:latin typeface="Times New Roman" panose="02020603050405020304" pitchFamily="18" charset="0"/>
                <a:ea typeface="Calibri" panose="020F0502020204030204" pitchFamily="34" charset="0"/>
                <a:cs typeface="Times New Roman" panose="02020603050405020304" pitchFamily="18" charset="0"/>
              </a:rPr>
              <a:t>, M. (2020b). Introduction to Random Forest in Machine Learning. In </a:t>
            </a:r>
            <a:r>
              <a:rPr lang="en-US" sz="2400" i="1" err="1">
                <a:effectLst/>
                <a:latin typeface="Times New Roman" panose="02020603050405020304" pitchFamily="18" charset="0"/>
                <a:ea typeface="Calibri" panose="020F0502020204030204" pitchFamily="34" charset="0"/>
                <a:cs typeface="Times New Roman" panose="02020603050405020304" pitchFamily="18" charset="0"/>
              </a:rPr>
              <a:t>Section.Io</a:t>
            </a:r>
            <a:r>
              <a:rPr lang="en-US" sz="2400">
                <a:effectLst/>
                <a:latin typeface="Times New Roman" panose="02020603050405020304" pitchFamily="18" charset="0"/>
                <a:ea typeface="Calibri" panose="020F0502020204030204" pitchFamily="34" charset="0"/>
                <a:cs typeface="Times New Roman" panose="02020603050405020304" pitchFamily="18" charset="0"/>
              </a:rPr>
              <a:t>. Section. https://www.section.io/engineering-education/introduction-to-random-forest-in-machine-learning/</a:t>
            </a:r>
          </a:p>
          <a:p>
            <a:pPr marL="0" indent="0" algn="just">
              <a:lnSpc>
                <a:spcPct val="100000"/>
              </a:lnSpc>
              <a:spcBef>
                <a:spcPts val="0"/>
              </a:spcBef>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Pappas, L. (2021a). The State of Project Management Training. In </a:t>
            </a:r>
            <a:r>
              <a:rPr lang="en-US" sz="2400" i="1" err="1">
                <a:effectLst/>
                <a:latin typeface="Times New Roman" panose="02020603050405020304" pitchFamily="18" charset="0"/>
                <a:ea typeface="Calibri" panose="020F0502020204030204" pitchFamily="34" charset="0"/>
                <a:cs typeface="Times New Roman" panose="02020603050405020304" pitchFamily="18" charset="0"/>
              </a:rPr>
              <a:t>Wellingtone</a:t>
            </a:r>
            <a:r>
              <a:rPr lang="en-US" sz="2400">
                <a:effectLst/>
                <a:latin typeface="Times New Roman" panose="02020603050405020304" pitchFamily="18" charset="0"/>
                <a:ea typeface="Calibri" panose="020F0502020204030204" pitchFamily="34" charset="0"/>
                <a:cs typeface="Times New Roman" panose="02020603050405020304" pitchFamily="18" charset="0"/>
              </a:rPr>
              <a:t>. http://search.proquest.com.ezproxy.library.wisc.edu/abicomplete/docview/198717427/13BF4534484E6D0878/5?accountid=465</a:t>
            </a:r>
          </a:p>
          <a:p>
            <a:pPr marL="0" indent="0" algn="just">
              <a:lnSpc>
                <a:spcPct val="100000"/>
              </a:lnSpc>
              <a:spcBef>
                <a:spcPts val="0"/>
              </a:spcBef>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Pappas, L. (2021b). The State of Project Management Training. In </a:t>
            </a:r>
            <a:r>
              <a:rPr lang="en-US" sz="2400" i="1" err="1">
                <a:effectLst/>
                <a:latin typeface="Times New Roman" panose="02020603050405020304" pitchFamily="18" charset="0"/>
                <a:ea typeface="Calibri" panose="020F0502020204030204" pitchFamily="34" charset="0"/>
                <a:cs typeface="Times New Roman" panose="02020603050405020304" pitchFamily="18" charset="0"/>
              </a:rPr>
              <a:t>Wellingtone</a:t>
            </a:r>
            <a:r>
              <a:rPr lang="en-US" sz="240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00000"/>
              </a:lnSpc>
              <a:spcBef>
                <a:spcPts val="0"/>
              </a:spcBef>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Patil, A.,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Madaan</a:t>
            </a:r>
            <a:r>
              <a:rPr lang="en-US" sz="2400">
                <a:effectLst/>
                <a:latin typeface="Times New Roman" panose="02020603050405020304" pitchFamily="18" charset="0"/>
                <a:ea typeface="Calibri" panose="020F0502020204030204" pitchFamily="34" charset="0"/>
                <a:cs typeface="Times New Roman" panose="02020603050405020304" pitchFamily="18" charset="0"/>
              </a:rPr>
              <a:t>, J., Chan, F. T. S., &amp;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Charan</a:t>
            </a:r>
            <a:r>
              <a:rPr lang="en-US" sz="2400">
                <a:effectLst/>
                <a:latin typeface="Times New Roman" panose="02020603050405020304" pitchFamily="18" charset="0"/>
                <a:ea typeface="Calibri" panose="020F0502020204030204" pitchFamily="34" charset="0"/>
                <a:cs typeface="Times New Roman" panose="02020603050405020304" pitchFamily="18" charset="0"/>
              </a:rPr>
              <a:t>, P. (2022). Advancement of performance measurement system in the humanitarian supply chain.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Expert Systems with Applications</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206</a:t>
            </a:r>
            <a:r>
              <a:rPr lang="en-US" sz="2400">
                <a:effectLst/>
                <a:latin typeface="Times New Roman" panose="02020603050405020304" pitchFamily="18" charset="0"/>
                <a:ea typeface="Calibri" panose="020F0502020204030204" pitchFamily="34" charset="0"/>
                <a:cs typeface="Times New Roman" panose="02020603050405020304" pitchFamily="18" charset="0"/>
              </a:rPr>
              <a:t>(June), 117844. https://doi.org/10.1016/j.eswa.2022.117844</a:t>
            </a:r>
          </a:p>
          <a:p>
            <a:pPr marL="0" indent="0" algn="just">
              <a:lnSpc>
                <a:spcPct val="100000"/>
              </a:lnSpc>
              <a:spcBef>
                <a:spcPts val="0"/>
              </a:spcBef>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PMI. (2021a). A Guide to the Project Management Body of Knowledge PMBOK GUIDE Seventh Edition and The Standard for Project Management. In </a:t>
            </a:r>
            <a:r>
              <a:rPr lang="en-US" sz="2400" i="1" err="1">
                <a:effectLst/>
                <a:latin typeface="Times New Roman" panose="02020603050405020304" pitchFamily="18" charset="0"/>
                <a:ea typeface="Calibri" panose="020F0502020204030204" pitchFamily="34" charset="0"/>
                <a:cs typeface="Times New Roman" panose="02020603050405020304" pitchFamily="18" charset="0"/>
              </a:rPr>
              <a:t>Angewandte</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err="1">
                <a:effectLst/>
                <a:latin typeface="Times New Roman" panose="02020603050405020304" pitchFamily="18" charset="0"/>
                <a:ea typeface="Calibri" panose="020F0502020204030204" pitchFamily="34" charset="0"/>
                <a:cs typeface="Times New Roman" panose="02020603050405020304" pitchFamily="18" charset="0"/>
              </a:rPr>
              <a:t>Chemie</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International Edition, 6(11), 951–952.</a:t>
            </a:r>
            <a:r>
              <a:rPr lang="en-US" sz="2400">
                <a:effectLst/>
                <a:latin typeface="Times New Roman" panose="02020603050405020304" pitchFamily="18" charset="0"/>
                <a:ea typeface="Calibri" panose="020F0502020204030204" pitchFamily="34" charset="0"/>
                <a:cs typeface="Times New Roman" panose="02020603050405020304" pitchFamily="18" charset="0"/>
              </a:rPr>
              <a:t> (7th ed.). Project Management Institute.</a:t>
            </a:r>
          </a:p>
          <a:p>
            <a:pPr marL="0" indent="0" algn="just">
              <a:lnSpc>
                <a:spcPct val="100000"/>
              </a:lnSpc>
              <a:spcBef>
                <a:spcPts val="0"/>
              </a:spcBef>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PMI. (2021b).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Pulse of Profession 2021: Beyond Agility</a:t>
            </a:r>
            <a:r>
              <a:rPr lang="en-US" sz="2400">
                <a:effectLst/>
                <a:latin typeface="Times New Roman" panose="02020603050405020304" pitchFamily="18" charset="0"/>
                <a:ea typeface="Calibri" panose="020F0502020204030204" pitchFamily="34" charset="0"/>
                <a:cs typeface="Times New Roman" panose="02020603050405020304" pitchFamily="18" charset="0"/>
              </a:rPr>
              <a:t>. https://www.pmi.org/-/media/pmi/documents/public/pdf/learning/thought-leadership/pulse/pmi_pulse_2021.pdf?v=b5c9abc1-e9ff-4ac5-bb0d-010ea8f664da&amp;sc_lang_temp=en</a:t>
            </a:r>
          </a:p>
          <a:p>
            <a:pPr marL="0" indent="0" algn="just">
              <a:lnSpc>
                <a:spcPct val="100000"/>
              </a:lnSpc>
              <a:spcBef>
                <a:spcPts val="0"/>
              </a:spcBef>
              <a:buNone/>
            </a:pPr>
            <a:r>
              <a:rPr lang="en-US" sz="2400" err="1">
                <a:effectLst/>
                <a:latin typeface="Times New Roman" panose="02020603050405020304" pitchFamily="18" charset="0"/>
                <a:ea typeface="Calibri" panose="020F0502020204030204" pitchFamily="34" charset="0"/>
                <a:cs typeface="Times New Roman" panose="02020603050405020304" pitchFamily="18" charset="0"/>
              </a:rPr>
              <a:t>Satic</a:t>
            </a:r>
            <a:r>
              <a:rPr lang="en-US" sz="2400">
                <a:effectLst/>
                <a:latin typeface="Times New Roman" panose="02020603050405020304" pitchFamily="18" charset="0"/>
                <a:ea typeface="Calibri" panose="020F0502020204030204" pitchFamily="34" charset="0"/>
                <a:cs typeface="Times New Roman" panose="02020603050405020304" pitchFamily="18" charset="0"/>
              </a:rPr>
              <a:t>, U., Jacko, P., &amp; Kirkbride, C. (2022). Performance evaluation of scheduling policies for the dynamic and stochastic resource-constrained multi-project scheduling problem.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International Journal of Production Research</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60</a:t>
            </a:r>
            <a:r>
              <a:rPr lang="en-US" sz="2400">
                <a:effectLst/>
                <a:latin typeface="Times New Roman" panose="02020603050405020304" pitchFamily="18" charset="0"/>
                <a:ea typeface="Calibri" panose="020F0502020204030204" pitchFamily="34" charset="0"/>
                <a:cs typeface="Times New Roman" panose="02020603050405020304" pitchFamily="18" charset="0"/>
              </a:rPr>
              <a:t>(4), 1411–1423. https://doi.org/10.1080/00207543.2020.1857450</a:t>
            </a:r>
          </a:p>
          <a:p>
            <a:pPr marL="0" indent="0" algn="just">
              <a:lnSpc>
                <a:spcPct val="100000"/>
              </a:lnSpc>
              <a:spcBef>
                <a:spcPts val="0"/>
              </a:spcBef>
              <a:buNone/>
            </a:pPr>
            <a:r>
              <a:rPr lang="en-US" sz="2400" err="1">
                <a:effectLst/>
                <a:latin typeface="Times New Roman" panose="02020603050405020304" pitchFamily="18" charset="0"/>
                <a:ea typeface="Calibri" panose="020F0502020204030204" pitchFamily="34" charset="0"/>
                <a:cs typeface="Times New Roman" panose="02020603050405020304" pitchFamily="18" charset="0"/>
              </a:rPr>
              <a:t>Sheoraj</a:t>
            </a:r>
            <a:r>
              <a:rPr lang="en-US" sz="2400">
                <a:effectLst/>
                <a:latin typeface="Times New Roman" panose="02020603050405020304" pitchFamily="18" charset="0"/>
                <a:ea typeface="Calibri" panose="020F0502020204030204" pitchFamily="34" charset="0"/>
                <a:cs typeface="Times New Roman" panose="02020603050405020304" pitchFamily="18" charset="0"/>
              </a:rPr>
              <a:t>, Y., &amp;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Sungkur</a:t>
            </a:r>
            <a:r>
              <a:rPr lang="en-US" sz="2400">
                <a:effectLst/>
                <a:latin typeface="Times New Roman" panose="02020603050405020304" pitchFamily="18" charset="0"/>
                <a:ea typeface="Calibri" panose="020F0502020204030204" pitchFamily="34" charset="0"/>
                <a:cs typeface="Times New Roman" panose="02020603050405020304" pitchFamily="18" charset="0"/>
              </a:rPr>
              <a:t>, R. K. (2022). Using AI to develop a framework to prevent employees from missing project deadlines in software projects - case study of a global human capital management (HCM) software company.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Advances in Engineering Software</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170</a:t>
            </a:r>
            <a:r>
              <a:rPr lang="en-US" sz="2400">
                <a:effectLst/>
                <a:latin typeface="Times New Roman" panose="02020603050405020304" pitchFamily="18" charset="0"/>
                <a:ea typeface="Calibri" panose="020F0502020204030204" pitchFamily="34" charset="0"/>
                <a:cs typeface="Times New Roman" panose="02020603050405020304" pitchFamily="18" charset="0"/>
              </a:rPr>
              <a:t>, 103143. https://doi.org/10.1016/j.advengsoft.2022.103143</a:t>
            </a:r>
          </a:p>
          <a:p>
            <a:pPr marL="0" indent="0" algn="just">
              <a:lnSpc>
                <a:spcPct val="100000"/>
              </a:lnSpc>
              <a:spcBef>
                <a:spcPts val="0"/>
              </a:spcBef>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Shetty, B. (2019).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Supervised Machine Learning Classification: An In-Depth Guide</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Builtin</a:t>
            </a:r>
            <a:r>
              <a:rPr lang="en-US" sz="2400">
                <a:effectLst/>
                <a:latin typeface="Times New Roman" panose="02020603050405020304" pitchFamily="18" charset="0"/>
                <a:ea typeface="Calibri" panose="020F0502020204030204" pitchFamily="34" charset="0"/>
                <a:cs typeface="Times New Roman" panose="02020603050405020304" pitchFamily="18" charset="0"/>
              </a:rPr>
              <a:t>. https://builtin.com/data-science/supervised-machine-learning-classification</a:t>
            </a:r>
          </a:p>
          <a:p>
            <a:pPr marL="0" indent="0" algn="just">
              <a:lnSpc>
                <a:spcPct val="100000"/>
              </a:lnSpc>
              <a:spcBef>
                <a:spcPts val="0"/>
              </a:spcBef>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Shi, Q.,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Hertogh</a:t>
            </a:r>
            <a:r>
              <a:rPr lang="en-US" sz="2400">
                <a:effectLst/>
                <a:latin typeface="Times New Roman" panose="02020603050405020304" pitchFamily="18" charset="0"/>
                <a:ea typeface="Calibri" panose="020F0502020204030204" pitchFamily="34" charset="0"/>
                <a:cs typeface="Times New Roman" panose="02020603050405020304" pitchFamily="18" charset="0"/>
              </a:rPr>
              <a:t>, M., Bosch-</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Rekveldt</a:t>
            </a:r>
            <a:r>
              <a:rPr lang="en-US" sz="2400">
                <a:effectLst/>
                <a:latin typeface="Times New Roman" panose="02020603050405020304" pitchFamily="18" charset="0"/>
                <a:ea typeface="Calibri" panose="020F0502020204030204" pitchFamily="34" charset="0"/>
                <a:cs typeface="Times New Roman" panose="02020603050405020304" pitchFamily="18" charset="0"/>
              </a:rPr>
              <a:t>, M., Zhu, J., &amp; Sheng, Z. (2020). Exploring Decision-Making Complexity in Major Infrastructure Projects: A Case Study From China.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Project Management Journal</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51</a:t>
            </a:r>
            <a:r>
              <a:rPr lang="en-US" sz="2400">
                <a:effectLst/>
                <a:latin typeface="Times New Roman" panose="02020603050405020304" pitchFamily="18" charset="0"/>
                <a:ea typeface="Calibri" panose="020F0502020204030204" pitchFamily="34" charset="0"/>
                <a:cs typeface="Times New Roman" panose="02020603050405020304" pitchFamily="18" charset="0"/>
              </a:rPr>
              <a:t>(6), 617–632. https://doi.org/10.1177/8756972820919205</a:t>
            </a:r>
          </a:p>
          <a:p>
            <a:pPr marL="0" indent="0" algn="just">
              <a:lnSpc>
                <a:spcPct val="100000"/>
              </a:lnSpc>
              <a:spcBef>
                <a:spcPts val="0"/>
              </a:spcBef>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Tam, C., Moura, E. J. da C., Oliveira, T., &amp;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Varajão</a:t>
            </a:r>
            <a:r>
              <a:rPr lang="en-US" sz="2400">
                <a:effectLst/>
                <a:latin typeface="Times New Roman" panose="02020603050405020304" pitchFamily="18" charset="0"/>
                <a:ea typeface="Calibri" panose="020F0502020204030204" pitchFamily="34" charset="0"/>
                <a:cs typeface="Times New Roman" panose="02020603050405020304" pitchFamily="18" charset="0"/>
              </a:rPr>
              <a:t>, J. (2020). The factors influencing the success of on-going agile software development projects.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International Journal of Project Management</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38</a:t>
            </a:r>
            <a:r>
              <a:rPr lang="en-US" sz="2400">
                <a:effectLst/>
                <a:latin typeface="Times New Roman" panose="02020603050405020304" pitchFamily="18" charset="0"/>
                <a:ea typeface="Calibri" panose="020F0502020204030204" pitchFamily="34" charset="0"/>
                <a:cs typeface="Times New Roman" panose="02020603050405020304" pitchFamily="18" charset="0"/>
              </a:rPr>
              <a:t>(3), 165–176. https://doi.org/10.1016/j.ijproman.2020.02.001</a:t>
            </a:r>
          </a:p>
          <a:p>
            <a:pPr marL="0" indent="0" algn="just">
              <a:lnSpc>
                <a:spcPct val="100000"/>
              </a:lnSpc>
              <a:spcBef>
                <a:spcPts val="0"/>
              </a:spcBef>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Tewari, I., &amp; Pant, M. (2020). Artificial Intelligence Reshaping Human Resource Management : A Review.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Proceedings of IEEE International Conference on Advent Trends in Multidisciplinary Research and Innovation, ICATMRI 2020</a:t>
            </a:r>
            <a:r>
              <a:rPr lang="en-US" sz="2400">
                <a:effectLst/>
                <a:latin typeface="Times New Roman" panose="02020603050405020304" pitchFamily="18" charset="0"/>
                <a:ea typeface="Calibri" panose="020F0502020204030204" pitchFamily="34" charset="0"/>
                <a:cs typeface="Times New Roman" panose="02020603050405020304" pitchFamily="18" charset="0"/>
              </a:rPr>
              <a:t>, 2020–2023. https://doi.org/10.1109/ICATMRI51801.2020.9398420</a:t>
            </a:r>
          </a:p>
          <a:p>
            <a:pPr marL="0" indent="0" algn="just">
              <a:lnSpc>
                <a:spcPct val="100000"/>
              </a:lnSpc>
              <a:spcBef>
                <a:spcPts val="0"/>
              </a:spcBef>
              <a:buNone/>
            </a:pPr>
            <a:r>
              <a:rPr lang="en-US" sz="2400" err="1">
                <a:effectLst/>
                <a:latin typeface="Times New Roman" panose="02020603050405020304" pitchFamily="18" charset="0"/>
                <a:ea typeface="Calibri" panose="020F0502020204030204" pitchFamily="34" charset="0"/>
                <a:cs typeface="Times New Roman" panose="02020603050405020304" pitchFamily="18" charset="0"/>
              </a:rPr>
              <a:t>Valeev</a:t>
            </a:r>
            <a:r>
              <a:rPr lang="en-US" sz="2400">
                <a:effectLst/>
                <a:latin typeface="Times New Roman" panose="02020603050405020304" pitchFamily="18" charset="0"/>
                <a:ea typeface="Calibri" panose="020F0502020204030204" pitchFamily="34" charset="0"/>
                <a:cs typeface="Times New Roman" panose="02020603050405020304" pitchFamily="18" charset="0"/>
              </a:rPr>
              <a:t>, S. S., Kondratyeva, N. V., Karimov, R. R.,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Verkhoturov</a:t>
            </a:r>
            <a:r>
              <a:rPr lang="en-US" sz="2400">
                <a:effectLst/>
                <a:latin typeface="Times New Roman" panose="02020603050405020304" pitchFamily="18" charset="0"/>
                <a:ea typeface="Calibri" panose="020F0502020204030204" pitchFamily="34" charset="0"/>
                <a:cs typeface="Times New Roman" panose="02020603050405020304" pitchFamily="18" charset="0"/>
              </a:rPr>
              <a:t>, M. A.,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Islamgulov</a:t>
            </a:r>
            <a:r>
              <a:rPr lang="en-US" sz="2400">
                <a:effectLst/>
                <a:latin typeface="Times New Roman" panose="02020603050405020304" pitchFamily="18" charset="0"/>
                <a:ea typeface="Calibri" panose="020F0502020204030204" pitchFamily="34" charset="0"/>
                <a:cs typeface="Times New Roman" panose="02020603050405020304" pitchFamily="18" charset="0"/>
              </a:rPr>
              <a:t>, T. V., &amp;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Shekhtman</a:t>
            </a:r>
            <a:r>
              <a:rPr lang="en-US" sz="2400">
                <a:effectLst/>
                <a:latin typeface="Times New Roman" panose="02020603050405020304" pitchFamily="18" charset="0"/>
                <a:ea typeface="Calibri" panose="020F0502020204030204" pitchFamily="34" charset="0"/>
                <a:cs typeface="Times New Roman" panose="02020603050405020304" pitchFamily="18" charset="0"/>
              </a:rPr>
              <a:t>, L. I. (2021). Production planning in a construction company as an element of Gartner enterprise architecture.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CEUR Workshop Proceedings</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2913</a:t>
            </a:r>
            <a:r>
              <a:rPr lang="en-US" sz="2400">
                <a:effectLst/>
                <a:latin typeface="Times New Roman" panose="02020603050405020304" pitchFamily="18" charset="0"/>
                <a:ea typeface="Calibri" panose="020F0502020204030204" pitchFamily="34" charset="0"/>
                <a:cs typeface="Times New Roman" panose="02020603050405020304" pitchFamily="18" charset="0"/>
              </a:rPr>
              <a:t>(July), 198–208. https://doi.org/10.47350/iccs-de.2021.15</a:t>
            </a:r>
          </a:p>
          <a:p>
            <a:pPr marL="0" indent="0" algn="just">
              <a:lnSpc>
                <a:spcPct val="100000"/>
              </a:lnSpc>
              <a:spcBef>
                <a:spcPts val="0"/>
              </a:spcBef>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van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Besouw</a:t>
            </a:r>
            <a:r>
              <a:rPr lang="en-US" sz="2400">
                <a:effectLst/>
                <a:latin typeface="Times New Roman" panose="02020603050405020304" pitchFamily="18" charset="0"/>
                <a:ea typeface="Calibri" panose="020F0502020204030204" pitchFamily="34" charset="0"/>
                <a:cs typeface="Times New Roman" panose="02020603050405020304" pitchFamily="18" charset="0"/>
              </a:rPr>
              <a:t>, J., &amp; Bond-Barnard, T. (2021). Smart project management information systems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Spmis</a:t>
            </a:r>
            <a:r>
              <a:rPr lang="en-US" sz="2400">
                <a:effectLst/>
                <a:latin typeface="Times New Roman" panose="02020603050405020304" pitchFamily="18" charset="0"/>
                <a:ea typeface="Calibri" panose="020F0502020204030204" pitchFamily="34" charset="0"/>
                <a:cs typeface="Times New Roman" panose="02020603050405020304" pitchFamily="18" charset="0"/>
              </a:rPr>
              <a:t>) for engineering projects – project performance monitoring &amp; reporting.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International Journal of Information Systems and Project Management</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9</a:t>
            </a:r>
            <a:r>
              <a:rPr lang="en-US" sz="2400">
                <a:effectLst/>
                <a:latin typeface="Times New Roman" panose="02020603050405020304" pitchFamily="18" charset="0"/>
                <a:ea typeface="Calibri" panose="020F0502020204030204" pitchFamily="34" charset="0"/>
                <a:cs typeface="Times New Roman" panose="02020603050405020304" pitchFamily="18" charset="0"/>
              </a:rPr>
              <a:t>(1), 78–97. https://doi.org/10.12821/ijispm090104</a:t>
            </a:r>
          </a:p>
          <a:p>
            <a:pPr marL="0" indent="0" algn="just">
              <a:lnSpc>
                <a:spcPct val="100000"/>
              </a:lnSpc>
              <a:spcBef>
                <a:spcPts val="0"/>
              </a:spcBef>
              <a:buNone/>
            </a:pPr>
            <a:r>
              <a:rPr lang="en-US" sz="2400" err="1">
                <a:effectLst/>
                <a:latin typeface="Times New Roman" panose="02020603050405020304" pitchFamily="18" charset="0"/>
                <a:ea typeface="Calibri" panose="020F0502020204030204" pitchFamily="34" charset="0"/>
                <a:cs typeface="Times New Roman" panose="02020603050405020304" pitchFamily="18" charset="0"/>
              </a:rPr>
              <a:t>Varajão</a:t>
            </a:r>
            <a:r>
              <a:rPr lang="en-US" sz="2400">
                <a:effectLst/>
                <a:latin typeface="Times New Roman" panose="02020603050405020304" pitchFamily="18" charset="0"/>
                <a:ea typeface="Calibri" panose="020F0502020204030204" pitchFamily="34" charset="0"/>
                <a:cs typeface="Times New Roman" panose="02020603050405020304" pitchFamily="18" charset="0"/>
              </a:rPr>
              <a:t>, J., Pereira, J. L., Trigo, A., &amp; Moura, I. (2021). Information systems project management success.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International Journal of Information Systems and Project Management</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9</a:t>
            </a:r>
            <a:r>
              <a:rPr lang="en-US" sz="2400">
                <a:effectLst/>
                <a:latin typeface="Times New Roman" panose="02020603050405020304" pitchFamily="18" charset="0"/>
                <a:ea typeface="Calibri" panose="020F0502020204030204" pitchFamily="34" charset="0"/>
                <a:cs typeface="Times New Roman" panose="02020603050405020304" pitchFamily="18" charset="0"/>
              </a:rPr>
              <a:t>(4), 62–74. https://doi.org/10.12821/ijispm090404</a:t>
            </a:r>
          </a:p>
          <a:p>
            <a:pPr marL="0" indent="0" algn="just">
              <a:lnSpc>
                <a:spcPct val="100000"/>
              </a:lnSpc>
              <a:spcBef>
                <a:spcPts val="0"/>
              </a:spcBef>
              <a:buNone/>
            </a:pPr>
            <a:r>
              <a:rPr lang="en-US" sz="2400" err="1">
                <a:effectLst/>
                <a:latin typeface="Times New Roman" panose="02020603050405020304" pitchFamily="18" charset="0"/>
                <a:ea typeface="Calibri" panose="020F0502020204030204" pitchFamily="34" charset="0"/>
                <a:cs typeface="Times New Roman" panose="02020603050405020304" pitchFamily="18" charset="0"/>
              </a:rPr>
              <a:t>vom</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Brocke</a:t>
            </a:r>
            <a:r>
              <a:rPr lang="en-US" sz="2400">
                <a:effectLst/>
                <a:latin typeface="Times New Roman" panose="02020603050405020304" pitchFamily="18" charset="0"/>
                <a:ea typeface="Calibri" panose="020F0502020204030204" pitchFamily="34" charset="0"/>
                <a:cs typeface="Times New Roman" panose="02020603050405020304" pitchFamily="18" charset="0"/>
              </a:rPr>
              <a:t>, J. (2018).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Business Process Management Cases :Digital Innovation and Business Transformation in Practice</a:t>
            </a:r>
            <a:r>
              <a:rPr lang="en-US" sz="2400">
                <a:effectLst/>
                <a:latin typeface="Times New Roman" panose="02020603050405020304" pitchFamily="18" charset="0"/>
                <a:ea typeface="Calibri" panose="020F0502020204030204" pitchFamily="34" charset="0"/>
                <a:cs typeface="Times New Roman" panose="02020603050405020304" pitchFamily="18" charset="0"/>
              </a:rPr>
              <a:t> (J.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Mendling</a:t>
            </a:r>
            <a:r>
              <a:rPr lang="en-US" sz="2400">
                <a:effectLst/>
                <a:latin typeface="Times New Roman" panose="02020603050405020304" pitchFamily="18" charset="0"/>
                <a:ea typeface="Calibri" panose="020F0502020204030204" pitchFamily="34" charset="0"/>
                <a:cs typeface="Times New Roman" panose="02020603050405020304" pitchFamily="18" charset="0"/>
              </a:rPr>
              <a:t> (ed.); 1th ed.). Springer Berlin Heidelberg. https://doi.org/10.1007/978-3-319-58307-5_9</a:t>
            </a:r>
          </a:p>
          <a:p>
            <a:pPr marL="0" indent="0" algn="just">
              <a:lnSpc>
                <a:spcPct val="100000"/>
              </a:lnSpc>
              <a:spcBef>
                <a:spcPts val="0"/>
              </a:spcBef>
              <a:buNone/>
            </a:pPr>
            <a:r>
              <a:rPr lang="en-US" sz="2400" err="1">
                <a:effectLst/>
                <a:latin typeface="Times New Roman" panose="02020603050405020304" pitchFamily="18" charset="0"/>
                <a:ea typeface="Calibri" panose="020F0502020204030204" pitchFamily="34" charset="0"/>
                <a:cs typeface="Times New Roman" panose="02020603050405020304" pitchFamily="18" charset="0"/>
              </a:rPr>
              <a:t>Xiaojuan</a:t>
            </a:r>
            <a:r>
              <a:rPr lang="en-US" sz="2400">
                <a:effectLst/>
                <a:latin typeface="Times New Roman" panose="02020603050405020304" pitchFamily="18" charset="0"/>
                <a:ea typeface="Calibri" panose="020F0502020204030204" pitchFamily="34" charset="0"/>
                <a:cs typeface="Times New Roman" panose="02020603050405020304" pitchFamily="18" charset="0"/>
              </a:rPr>
              <a:t>, M. (2018). Research on the classification of high dimensional imbalanced data based on the optimization of random forest algorithm.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ACM International Conference Proceeding Series</a:t>
            </a:r>
            <a:r>
              <a:rPr lang="en-US" sz="2400">
                <a:effectLst/>
                <a:latin typeface="Times New Roman" panose="02020603050405020304" pitchFamily="18" charset="0"/>
                <a:ea typeface="Calibri" panose="020F0502020204030204" pitchFamily="34" charset="0"/>
                <a:cs typeface="Times New Roman" panose="02020603050405020304" pitchFamily="18" charset="0"/>
              </a:rPr>
              <a:t>, 60–67. https://doi.org/10.1145/3297730.3297747</a:t>
            </a:r>
          </a:p>
          <a:p>
            <a:pPr marL="0" indent="0" algn="just">
              <a:lnSpc>
                <a:spcPct val="100000"/>
              </a:lnSpc>
              <a:spcBef>
                <a:spcPts val="0"/>
              </a:spcBef>
              <a:buNone/>
            </a:pPr>
            <a:r>
              <a:rPr lang="en-US" sz="2400" err="1">
                <a:effectLst/>
                <a:latin typeface="Times New Roman" panose="02020603050405020304" pitchFamily="18" charset="0"/>
                <a:ea typeface="Calibri" panose="020F0502020204030204" pitchFamily="34" charset="0"/>
                <a:cs typeface="Times New Roman" panose="02020603050405020304" pitchFamily="18" charset="0"/>
              </a:rPr>
              <a:t>Yodnual</a:t>
            </a:r>
            <a:r>
              <a:rPr lang="en-US" sz="2400">
                <a:effectLst/>
                <a:latin typeface="Times New Roman" panose="02020603050405020304" pitchFamily="18" charset="0"/>
                <a:ea typeface="Calibri" panose="020F0502020204030204" pitchFamily="34" charset="0"/>
                <a:cs typeface="Times New Roman" panose="02020603050405020304" pitchFamily="18" charset="0"/>
              </a:rPr>
              <a:t>, O.,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Srimaharaj</a:t>
            </a:r>
            <a:r>
              <a:rPr lang="en-US" sz="2400">
                <a:effectLst/>
                <a:latin typeface="Times New Roman" panose="02020603050405020304" pitchFamily="18" charset="0"/>
                <a:ea typeface="Calibri" panose="020F0502020204030204" pitchFamily="34" charset="0"/>
                <a:cs typeface="Times New Roman" panose="02020603050405020304" pitchFamily="18" charset="0"/>
              </a:rPr>
              <a:t>, W.,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Chaisricharoen</a:t>
            </a:r>
            <a:r>
              <a:rPr lang="en-US" sz="2400">
                <a:effectLst/>
                <a:latin typeface="Times New Roman" panose="02020603050405020304" pitchFamily="18" charset="0"/>
                <a:ea typeface="Calibri" panose="020F0502020204030204" pitchFamily="34" charset="0"/>
                <a:cs typeface="Times New Roman" panose="02020603050405020304" pitchFamily="18" charset="0"/>
              </a:rPr>
              <a:t>, R., &amp;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Pamanee</a:t>
            </a:r>
            <a:r>
              <a:rPr lang="en-US" sz="2400">
                <a:effectLst/>
                <a:latin typeface="Times New Roman" panose="02020603050405020304" pitchFamily="18" charset="0"/>
                <a:ea typeface="Calibri" panose="020F0502020204030204" pitchFamily="34" charset="0"/>
                <a:cs typeface="Times New Roman" panose="02020603050405020304" pitchFamily="18" charset="0"/>
              </a:rPr>
              <a:t>, K. (2020). Automatic Workload Estimation for Software House.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ACM International Conference Proceeding Series</a:t>
            </a:r>
            <a:r>
              <a:rPr lang="en-US" sz="2400">
                <a:effectLst/>
                <a:latin typeface="Times New Roman" panose="02020603050405020304" pitchFamily="18" charset="0"/>
                <a:ea typeface="Calibri" panose="020F0502020204030204" pitchFamily="34" charset="0"/>
                <a:cs typeface="Times New Roman" panose="02020603050405020304" pitchFamily="18" charset="0"/>
              </a:rPr>
              <a:t>, 41–45. https://doi.org/10.1145/3439133.3439135</a:t>
            </a:r>
          </a:p>
          <a:p>
            <a:pPr marL="0" indent="0" algn="just">
              <a:lnSpc>
                <a:spcPct val="100000"/>
              </a:lnSpc>
              <a:spcBef>
                <a:spcPts val="0"/>
              </a:spcBef>
              <a:buNone/>
            </a:pPr>
            <a:r>
              <a:rPr lang="en-US" sz="2400" err="1">
                <a:effectLst/>
                <a:latin typeface="Times New Roman" panose="02020603050405020304" pitchFamily="18" charset="0"/>
                <a:ea typeface="Calibri" panose="020F0502020204030204" pitchFamily="34" charset="0"/>
                <a:cs typeface="Times New Roman" panose="02020603050405020304" pitchFamily="18" charset="0"/>
              </a:rPr>
              <a:t>Zlaugotne</a:t>
            </a:r>
            <a:r>
              <a:rPr lang="en-US" sz="2400">
                <a:effectLst/>
                <a:latin typeface="Times New Roman" panose="02020603050405020304" pitchFamily="18" charset="0"/>
                <a:ea typeface="Calibri" panose="020F0502020204030204" pitchFamily="34" charset="0"/>
                <a:cs typeface="Times New Roman" panose="02020603050405020304" pitchFamily="18" charset="0"/>
              </a:rPr>
              <a:t>, B.,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Zihare</a:t>
            </a:r>
            <a:r>
              <a:rPr lang="en-US" sz="2400">
                <a:effectLst/>
                <a:latin typeface="Times New Roman" panose="02020603050405020304" pitchFamily="18" charset="0"/>
                <a:ea typeface="Calibri" panose="020F0502020204030204" pitchFamily="34" charset="0"/>
                <a:cs typeface="Times New Roman" panose="02020603050405020304" pitchFamily="18" charset="0"/>
              </a:rPr>
              <a:t>, L.,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Balode</a:t>
            </a:r>
            <a:r>
              <a:rPr lang="en-US" sz="2400">
                <a:effectLst/>
                <a:latin typeface="Times New Roman" panose="02020603050405020304" pitchFamily="18" charset="0"/>
                <a:ea typeface="Calibri" panose="020F0502020204030204" pitchFamily="34" charset="0"/>
                <a:cs typeface="Times New Roman" panose="02020603050405020304" pitchFamily="18" charset="0"/>
              </a:rPr>
              <a:t>, L.,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Kalnbalkite</a:t>
            </a:r>
            <a:r>
              <a:rPr lang="en-US" sz="2400">
                <a:effectLst/>
                <a:latin typeface="Times New Roman" panose="02020603050405020304" pitchFamily="18" charset="0"/>
                <a:ea typeface="Calibri" panose="020F0502020204030204" pitchFamily="34" charset="0"/>
                <a:cs typeface="Times New Roman" panose="02020603050405020304" pitchFamily="18" charset="0"/>
              </a:rPr>
              <a:t>, A.,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Khabdullin</a:t>
            </a:r>
            <a:r>
              <a:rPr lang="en-US" sz="2400">
                <a:effectLst/>
                <a:latin typeface="Times New Roman" panose="02020603050405020304" pitchFamily="18" charset="0"/>
                <a:ea typeface="Calibri" panose="020F0502020204030204" pitchFamily="34" charset="0"/>
                <a:cs typeface="Times New Roman" panose="02020603050405020304" pitchFamily="18" charset="0"/>
              </a:rPr>
              <a:t>, A., &amp;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Blumberga</a:t>
            </a:r>
            <a:r>
              <a:rPr lang="en-US" sz="2400">
                <a:effectLst/>
                <a:latin typeface="Times New Roman" panose="02020603050405020304" pitchFamily="18" charset="0"/>
                <a:ea typeface="Calibri" panose="020F0502020204030204" pitchFamily="34" charset="0"/>
                <a:cs typeface="Times New Roman" panose="02020603050405020304" pitchFamily="18" charset="0"/>
              </a:rPr>
              <a:t>, D. (2020). Multi-Criteria Decision Analysis Methods Comparison.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Environmental and Climate Technologies</a:t>
            </a: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24</a:t>
            </a:r>
            <a:r>
              <a:rPr lang="en-US" sz="2400">
                <a:effectLst/>
                <a:latin typeface="Times New Roman" panose="02020603050405020304" pitchFamily="18" charset="0"/>
                <a:ea typeface="Calibri" panose="020F0502020204030204" pitchFamily="34" charset="0"/>
                <a:cs typeface="Times New Roman" panose="02020603050405020304" pitchFamily="18" charset="0"/>
              </a:rPr>
              <a:t>(1), 454–471. https://doi.org/10.2478/rtuect-2020-0028</a:t>
            </a:r>
          </a:p>
          <a:p>
            <a:pPr marL="45720" indent="0" algn="just">
              <a:lnSpc>
                <a:spcPct val="100000"/>
              </a:lnSpc>
              <a:spcBef>
                <a:spcPts val="0"/>
              </a:spcBef>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p>
          <a:p>
            <a:pPr marL="45720" indent="0">
              <a:lnSpc>
                <a:spcPct val="100000"/>
              </a:lnSpc>
              <a:spcBef>
                <a:spcPts val="0"/>
              </a:spcBef>
              <a:buNone/>
            </a:pPr>
            <a:endParaRPr lang="en-US" sz="2800"/>
          </a:p>
          <a:p>
            <a:pPr marL="45720" indent="0">
              <a:buNone/>
            </a:pPr>
            <a:endParaRPr lang="en-US"/>
          </a:p>
        </p:txBody>
      </p:sp>
      <p:sp>
        <p:nvSpPr>
          <p:cNvPr id="4" name="Slide Number Placeholder 3">
            <a:extLst>
              <a:ext uri="{FF2B5EF4-FFF2-40B4-BE49-F238E27FC236}">
                <a16:creationId xmlns:a16="http://schemas.microsoft.com/office/drawing/2014/main" id="{AAF144C7-E657-1EA2-8BA9-95469B8D3650}"/>
              </a:ext>
            </a:extLst>
          </p:cNvPr>
          <p:cNvSpPr>
            <a:spLocks noGrp="1"/>
          </p:cNvSpPr>
          <p:nvPr>
            <p:ph type="sldNum" sz="quarter" idx="12"/>
          </p:nvPr>
        </p:nvSpPr>
        <p:spPr/>
        <p:txBody>
          <a:bodyPr/>
          <a:lstStyle/>
          <a:p>
            <a:fld id="{16BDE863-94E8-4228-BC4C-083ADA1A746D}" type="slidenum">
              <a:rPr lang="en-US" smtClean="0"/>
              <a:t>36</a:t>
            </a:fld>
            <a:endParaRPr lang="en-US"/>
          </a:p>
        </p:txBody>
      </p:sp>
    </p:spTree>
    <p:extLst>
      <p:ext uri="{BB962C8B-B14F-4D97-AF65-F5344CB8AC3E}">
        <p14:creationId xmlns:p14="http://schemas.microsoft.com/office/powerpoint/2010/main" val="364627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3B7A-F015-5CC2-1E35-C2F5BCD735CC}"/>
              </a:ext>
            </a:extLst>
          </p:cNvPr>
          <p:cNvSpPr>
            <a:spLocks noGrp="1"/>
          </p:cNvSpPr>
          <p:nvPr>
            <p:ph type="title"/>
          </p:nvPr>
        </p:nvSpPr>
        <p:spPr>
          <a:xfrm>
            <a:off x="505903" y="0"/>
            <a:ext cx="9875520" cy="1356360"/>
          </a:xfrm>
        </p:spPr>
        <p:txBody>
          <a:bodyPr>
            <a:normAutofit/>
          </a:bodyPr>
          <a:lstStyle/>
          <a:p>
            <a:r>
              <a:rPr lang="en-US" sz="2800" err="1"/>
              <a:t>Latar</a:t>
            </a:r>
            <a:r>
              <a:rPr lang="en-US" sz="2800"/>
              <a:t> </a:t>
            </a:r>
            <a:r>
              <a:rPr lang="en-US" sz="2800" err="1"/>
              <a:t>Belakang-Peningkatan</a:t>
            </a:r>
            <a:r>
              <a:rPr lang="en-US" sz="2800"/>
              <a:t> </a:t>
            </a:r>
            <a:r>
              <a:rPr lang="en-US" sz="2800" err="1"/>
              <a:t>Kebutuhan</a:t>
            </a:r>
            <a:r>
              <a:rPr lang="en-US" sz="2800"/>
              <a:t> dan </a:t>
            </a:r>
            <a:r>
              <a:rPr lang="en-US" sz="2800" err="1"/>
              <a:t>Kompleksitas</a:t>
            </a:r>
            <a:endParaRPr lang="en-US" sz="2800"/>
          </a:p>
        </p:txBody>
      </p:sp>
      <p:sp>
        <p:nvSpPr>
          <p:cNvPr id="4" name="Slide Number Placeholder 3">
            <a:extLst>
              <a:ext uri="{FF2B5EF4-FFF2-40B4-BE49-F238E27FC236}">
                <a16:creationId xmlns:a16="http://schemas.microsoft.com/office/drawing/2014/main" id="{FB36D1BF-1BDA-C9F5-5102-8138DBAF6409}"/>
              </a:ext>
            </a:extLst>
          </p:cNvPr>
          <p:cNvSpPr>
            <a:spLocks noGrp="1"/>
          </p:cNvSpPr>
          <p:nvPr>
            <p:ph type="sldNum" sz="quarter" idx="12"/>
          </p:nvPr>
        </p:nvSpPr>
        <p:spPr/>
        <p:txBody>
          <a:bodyPr/>
          <a:lstStyle/>
          <a:p>
            <a:fld id="{16BDE863-94E8-4228-BC4C-083ADA1A746D}" type="slidenum">
              <a:rPr lang="en-US" smtClean="0"/>
              <a:t>4</a:t>
            </a:fld>
            <a:endParaRPr lang="en-US"/>
          </a:p>
        </p:txBody>
      </p:sp>
      <p:sp>
        <p:nvSpPr>
          <p:cNvPr id="7" name="TextBox 6">
            <a:extLst>
              <a:ext uri="{FF2B5EF4-FFF2-40B4-BE49-F238E27FC236}">
                <a16:creationId xmlns:a16="http://schemas.microsoft.com/office/drawing/2014/main" id="{9DEED0D6-40A6-C4C1-B6DF-1EED4D8C1635}"/>
              </a:ext>
            </a:extLst>
          </p:cNvPr>
          <p:cNvSpPr txBox="1"/>
          <p:nvPr/>
        </p:nvSpPr>
        <p:spPr>
          <a:xfrm>
            <a:off x="6874186" y="1121223"/>
            <a:ext cx="4564462" cy="4401205"/>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2000">
                <a:solidFill>
                  <a:schemeClr val="accent1"/>
                </a:solidFill>
              </a:rPr>
              <a:t>Dengan </a:t>
            </a:r>
            <a:r>
              <a:rPr lang="en-US" sz="2000" err="1">
                <a:solidFill>
                  <a:schemeClr val="accent1"/>
                </a:solidFill>
              </a:rPr>
              <a:t>adanya</a:t>
            </a:r>
            <a:r>
              <a:rPr lang="en-US" sz="2000">
                <a:solidFill>
                  <a:schemeClr val="accent1"/>
                </a:solidFill>
              </a:rPr>
              <a:t> </a:t>
            </a:r>
            <a:r>
              <a:rPr lang="en-US" sz="2000" b="1" err="1">
                <a:solidFill>
                  <a:schemeClr val="accent1"/>
                </a:solidFill>
              </a:rPr>
              <a:t>peningkatan</a:t>
            </a:r>
            <a:r>
              <a:rPr lang="en-US" sz="2000">
                <a:solidFill>
                  <a:schemeClr val="accent1"/>
                </a:solidFill>
              </a:rPr>
              <a:t> </a:t>
            </a:r>
            <a:r>
              <a:rPr lang="en-US" sz="2000" b="1" err="1">
                <a:solidFill>
                  <a:schemeClr val="accent1"/>
                </a:solidFill>
              </a:rPr>
              <a:t>permintaan</a:t>
            </a:r>
            <a:r>
              <a:rPr lang="en-US" sz="2000" b="1">
                <a:solidFill>
                  <a:schemeClr val="accent1"/>
                </a:solidFill>
              </a:rPr>
              <a:t> </a:t>
            </a:r>
            <a:r>
              <a:rPr lang="en-US" sz="2000" b="1" err="1">
                <a:solidFill>
                  <a:schemeClr val="accent1"/>
                </a:solidFill>
              </a:rPr>
              <a:t>layanan</a:t>
            </a:r>
            <a:r>
              <a:rPr lang="en-US" sz="2000" b="1">
                <a:solidFill>
                  <a:schemeClr val="accent1"/>
                </a:solidFill>
              </a:rPr>
              <a:t> </a:t>
            </a:r>
            <a:r>
              <a:rPr lang="en-US" sz="2000">
                <a:solidFill>
                  <a:schemeClr val="accent1"/>
                </a:solidFill>
              </a:rPr>
              <a:t>yang </a:t>
            </a:r>
            <a:r>
              <a:rPr lang="en-US" sz="2000" b="1" err="1">
                <a:solidFill>
                  <a:schemeClr val="accent1"/>
                </a:solidFill>
              </a:rPr>
              <a:t>tinggi</a:t>
            </a:r>
            <a:r>
              <a:rPr lang="en-US" sz="2000">
                <a:solidFill>
                  <a:schemeClr val="accent1"/>
                </a:solidFill>
              </a:rPr>
              <a:t>, </a:t>
            </a:r>
            <a:r>
              <a:rPr lang="en-US" sz="2000" err="1">
                <a:solidFill>
                  <a:schemeClr val="accent1"/>
                </a:solidFill>
              </a:rPr>
              <a:t>organisasi</a:t>
            </a:r>
            <a:r>
              <a:rPr lang="en-US" sz="2000">
                <a:solidFill>
                  <a:schemeClr val="accent1"/>
                </a:solidFill>
              </a:rPr>
              <a:t> </a:t>
            </a:r>
            <a:r>
              <a:rPr lang="en-US" sz="2000" err="1">
                <a:solidFill>
                  <a:schemeClr val="accent1"/>
                </a:solidFill>
              </a:rPr>
              <a:t>menghadapi</a:t>
            </a:r>
            <a:r>
              <a:rPr lang="en-US" sz="2000">
                <a:solidFill>
                  <a:schemeClr val="accent1"/>
                </a:solidFill>
              </a:rPr>
              <a:t> </a:t>
            </a:r>
            <a:r>
              <a:rPr lang="en-US" sz="2000" b="1" err="1">
                <a:solidFill>
                  <a:schemeClr val="accent1"/>
                </a:solidFill>
              </a:rPr>
              <a:t>proyek</a:t>
            </a:r>
            <a:r>
              <a:rPr lang="en-US" sz="2000">
                <a:solidFill>
                  <a:schemeClr val="accent1"/>
                </a:solidFill>
              </a:rPr>
              <a:t> dengan </a:t>
            </a:r>
            <a:r>
              <a:rPr lang="en-US" sz="2000" b="1" err="1">
                <a:solidFill>
                  <a:schemeClr val="accent1"/>
                </a:solidFill>
              </a:rPr>
              <a:t>kompleksitas</a:t>
            </a:r>
            <a:r>
              <a:rPr lang="en-US" sz="2000">
                <a:solidFill>
                  <a:schemeClr val="accent1"/>
                </a:solidFill>
              </a:rPr>
              <a:t> </a:t>
            </a:r>
            <a:r>
              <a:rPr lang="en-US" sz="2000" b="1" err="1">
                <a:solidFill>
                  <a:schemeClr val="accent1"/>
                </a:solidFill>
              </a:rPr>
              <a:t>tinggi</a:t>
            </a:r>
            <a:r>
              <a:rPr lang="en-US" sz="2000" b="1">
                <a:solidFill>
                  <a:schemeClr val="accent1"/>
                </a:solidFill>
              </a:rPr>
              <a:t>.</a:t>
            </a:r>
          </a:p>
          <a:p>
            <a:pPr marL="285750" indent="-285750" algn="just">
              <a:buFont typeface="Arial" panose="020B0604020202020204" pitchFamily="34" charset="0"/>
              <a:buChar char="•"/>
            </a:pPr>
            <a:r>
              <a:rPr lang="en-US" sz="2000" b="1">
                <a:solidFill>
                  <a:schemeClr val="accent1"/>
                </a:solidFill>
              </a:rPr>
              <a:t>Gambar 1 </a:t>
            </a:r>
            <a:r>
              <a:rPr lang="en-US" sz="2000" err="1">
                <a:solidFill>
                  <a:schemeClr val="accent1"/>
                </a:solidFill>
              </a:rPr>
              <a:t>menunjukan</a:t>
            </a:r>
            <a:r>
              <a:rPr lang="en-US" sz="2000">
                <a:solidFill>
                  <a:schemeClr val="accent1"/>
                </a:solidFill>
              </a:rPr>
              <a:t> </a:t>
            </a:r>
            <a:r>
              <a:rPr lang="en-US" sz="2000" b="1" err="1">
                <a:solidFill>
                  <a:schemeClr val="accent1"/>
                </a:solidFill>
              </a:rPr>
              <a:t>performa</a:t>
            </a:r>
            <a:r>
              <a:rPr lang="en-US" sz="2000" b="1">
                <a:solidFill>
                  <a:schemeClr val="accent1"/>
                </a:solidFill>
              </a:rPr>
              <a:t> </a:t>
            </a:r>
            <a:r>
              <a:rPr lang="en-US" sz="2000" b="1" err="1">
                <a:solidFill>
                  <a:schemeClr val="accent1"/>
                </a:solidFill>
              </a:rPr>
              <a:t>proyek</a:t>
            </a:r>
            <a:r>
              <a:rPr lang="en-US" sz="2000" b="1">
                <a:solidFill>
                  <a:schemeClr val="accent1"/>
                </a:solidFill>
              </a:rPr>
              <a:t> </a:t>
            </a:r>
            <a:r>
              <a:rPr lang="en-US" sz="2000" err="1">
                <a:solidFill>
                  <a:schemeClr val="accent1"/>
                </a:solidFill>
              </a:rPr>
              <a:t>berdasarkan</a:t>
            </a:r>
            <a:r>
              <a:rPr lang="en-US" sz="2000">
                <a:solidFill>
                  <a:schemeClr val="accent1"/>
                </a:solidFill>
              </a:rPr>
              <a:t> wilayah di </a:t>
            </a:r>
            <a:r>
              <a:rPr lang="en-US" sz="2000" err="1">
                <a:solidFill>
                  <a:schemeClr val="accent1"/>
                </a:solidFill>
              </a:rPr>
              <a:t>seluruh</a:t>
            </a:r>
            <a:r>
              <a:rPr lang="en-US" sz="2000">
                <a:solidFill>
                  <a:schemeClr val="accent1"/>
                </a:solidFill>
              </a:rPr>
              <a:t> </a:t>
            </a:r>
            <a:r>
              <a:rPr lang="en-US" sz="2000" b="1">
                <a:solidFill>
                  <a:schemeClr val="accent1"/>
                </a:solidFill>
              </a:rPr>
              <a:t>dunia</a:t>
            </a:r>
            <a:r>
              <a:rPr lang="en-US" sz="2000">
                <a:solidFill>
                  <a:schemeClr val="accent1"/>
                </a:solidFill>
              </a:rPr>
              <a:t>.</a:t>
            </a:r>
          </a:p>
          <a:p>
            <a:pPr marL="285750" indent="-285750" algn="just">
              <a:buFont typeface="Arial" panose="020B0604020202020204" pitchFamily="34" charset="0"/>
              <a:buChar char="•"/>
            </a:pPr>
            <a:r>
              <a:rPr lang="en-US" sz="2000" b="1" err="1">
                <a:solidFill>
                  <a:schemeClr val="accent1"/>
                </a:solidFill>
              </a:rPr>
              <a:t>Kompleksitas</a:t>
            </a:r>
            <a:r>
              <a:rPr lang="en-US" sz="2000" b="1">
                <a:solidFill>
                  <a:schemeClr val="accent1"/>
                </a:solidFill>
              </a:rPr>
              <a:t> </a:t>
            </a:r>
            <a:r>
              <a:rPr lang="en-US" sz="2000" b="1" err="1">
                <a:solidFill>
                  <a:schemeClr val="accent1"/>
                </a:solidFill>
              </a:rPr>
              <a:t>proyek</a:t>
            </a:r>
            <a:r>
              <a:rPr lang="en-US" sz="2000">
                <a:solidFill>
                  <a:schemeClr val="accent1"/>
                </a:solidFill>
              </a:rPr>
              <a:t> yang </a:t>
            </a:r>
            <a:r>
              <a:rPr lang="en-US" sz="2000" b="1" err="1">
                <a:solidFill>
                  <a:schemeClr val="accent1"/>
                </a:solidFill>
              </a:rPr>
              <a:t>tinggi</a:t>
            </a:r>
            <a:r>
              <a:rPr lang="en-US" sz="2000">
                <a:solidFill>
                  <a:schemeClr val="accent1"/>
                </a:solidFill>
              </a:rPr>
              <a:t> </a:t>
            </a:r>
            <a:r>
              <a:rPr lang="en-US" sz="2000" err="1">
                <a:solidFill>
                  <a:schemeClr val="accent1"/>
                </a:solidFill>
              </a:rPr>
              <a:t>memberikan</a:t>
            </a:r>
            <a:r>
              <a:rPr lang="en-US" sz="2000">
                <a:solidFill>
                  <a:schemeClr val="accent1"/>
                </a:solidFill>
              </a:rPr>
              <a:t> </a:t>
            </a:r>
            <a:r>
              <a:rPr lang="en-US" sz="2000" err="1">
                <a:solidFill>
                  <a:schemeClr val="accent1"/>
                </a:solidFill>
              </a:rPr>
              <a:t>dampak</a:t>
            </a:r>
            <a:r>
              <a:rPr lang="en-US" sz="2000">
                <a:solidFill>
                  <a:schemeClr val="accent1"/>
                </a:solidFill>
              </a:rPr>
              <a:t> </a:t>
            </a:r>
            <a:r>
              <a:rPr lang="en-US" sz="2000" err="1">
                <a:solidFill>
                  <a:schemeClr val="accent1"/>
                </a:solidFill>
              </a:rPr>
              <a:t>performa</a:t>
            </a:r>
            <a:r>
              <a:rPr lang="en-US" sz="2000">
                <a:solidFill>
                  <a:schemeClr val="accent1"/>
                </a:solidFill>
              </a:rPr>
              <a:t> </a:t>
            </a:r>
            <a:r>
              <a:rPr lang="en-US" sz="2000" err="1">
                <a:solidFill>
                  <a:schemeClr val="accent1"/>
                </a:solidFill>
              </a:rPr>
              <a:t>proyek</a:t>
            </a:r>
            <a:r>
              <a:rPr lang="en-US" sz="2000">
                <a:solidFill>
                  <a:schemeClr val="accent1"/>
                </a:solidFill>
              </a:rPr>
              <a:t> </a:t>
            </a:r>
            <a:r>
              <a:rPr lang="en-US" sz="2000" err="1">
                <a:solidFill>
                  <a:schemeClr val="accent1"/>
                </a:solidFill>
              </a:rPr>
              <a:t>khususnya</a:t>
            </a:r>
            <a:r>
              <a:rPr lang="en-US" sz="2000">
                <a:solidFill>
                  <a:schemeClr val="accent1"/>
                </a:solidFill>
              </a:rPr>
              <a:t> pada </a:t>
            </a:r>
            <a:r>
              <a:rPr lang="en-US" sz="2000" b="1" err="1">
                <a:solidFill>
                  <a:schemeClr val="accent1"/>
                </a:solidFill>
              </a:rPr>
              <a:t>waktu</a:t>
            </a:r>
            <a:r>
              <a:rPr lang="en-US" sz="2000" b="1">
                <a:solidFill>
                  <a:schemeClr val="accent1"/>
                </a:solidFill>
              </a:rPr>
              <a:t> </a:t>
            </a:r>
            <a:r>
              <a:rPr lang="en-US" sz="2000" b="1" err="1">
                <a:solidFill>
                  <a:schemeClr val="accent1"/>
                </a:solidFill>
              </a:rPr>
              <a:t>penyelesaian</a:t>
            </a:r>
            <a:r>
              <a:rPr lang="en-US" sz="2000" b="1">
                <a:solidFill>
                  <a:schemeClr val="accent1"/>
                </a:solidFill>
              </a:rPr>
              <a:t> </a:t>
            </a:r>
            <a:r>
              <a:rPr lang="en-US" sz="2000" err="1">
                <a:solidFill>
                  <a:schemeClr val="accent1"/>
                </a:solidFill>
              </a:rPr>
              <a:t>proyek</a:t>
            </a:r>
            <a:r>
              <a:rPr lang="en-US" sz="2000">
                <a:solidFill>
                  <a:schemeClr val="accent1"/>
                </a:solidFill>
              </a:rPr>
              <a:t> </a:t>
            </a:r>
            <a:r>
              <a:rPr lang="en-US" sz="2000" b="1" err="1">
                <a:solidFill>
                  <a:schemeClr val="accent1"/>
                </a:solidFill>
              </a:rPr>
              <a:t>secara</a:t>
            </a:r>
            <a:r>
              <a:rPr lang="en-US" sz="2000" b="1">
                <a:solidFill>
                  <a:schemeClr val="accent1"/>
                </a:solidFill>
              </a:rPr>
              <a:t> global </a:t>
            </a:r>
            <a:r>
              <a:rPr lang="en-US" sz="2000" err="1">
                <a:solidFill>
                  <a:schemeClr val="accent1"/>
                </a:solidFill>
              </a:rPr>
              <a:t>hanya</a:t>
            </a:r>
            <a:r>
              <a:rPr lang="en-US" sz="2000">
                <a:solidFill>
                  <a:schemeClr val="accent1"/>
                </a:solidFill>
              </a:rPr>
              <a:t> </a:t>
            </a:r>
            <a:r>
              <a:rPr lang="en-US" sz="2000" b="1">
                <a:solidFill>
                  <a:schemeClr val="accent1"/>
                </a:solidFill>
              </a:rPr>
              <a:t>55%</a:t>
            </a:r>
            <a:r>
              <a:rPr lang="en-US" sz="2000">
                <a:solidFill>
                  <a:schemeClr val="accent1"/>
                </a:solidFill>
              </a:rPr>
              <a:t> </a:t>
            </a:r>
            <a:r>
              <a:rPr lang="en-US" sz="2000" err="1">
                <a:solidFill>
                  <a:schemeClr val="accent1"/>
                </a:solidFill>
              </a:rPr>
              <a:t>dari</a:t>
            </a:r>
            <a:r>
              <a:rPr lang="en-US" sz="2000">
                <a:solidFill>
                  <a:schemeClr val="accent1"/>
                </a:solidFill>
              </a:rPr>
              <a:t> </a:t>
            </a:r>
            <a:r>
              <a:rPr lang="en-US" sz="2000" err="1">
                <a:solidFill>
                  <a:schemeClr val="accent1"/>
                </a:solidFill>
              </a:rPr>
              <a:t>seluruh</a:t>
            </a:r>
            <a:r>
              <a:rPr lang="en-US" sz="2000">
                <a:solidFill>
                  <a:schemeClr val="accent1"/>
                </a:solidFill>
              </a:rPr>
              <a:t> </a:t>
            </a:r>
            <a:r>
              <a:rPr lang="en-US" sz="2000" err="1">
                <a:solidFill>
                  <a:schemeClr val="accent1"/>
                </a:solidFill>
              </a:rPr>
              <a:t>proyek</a:t>
            </a:r>
            <a:r>
              <a:rPr lang="en-US" sz="2000">
                <a:solidFill>
                  <a:schemeClr val="accent1"/>
                </a:solidFill>
              </a:rPr>
              <a:t> yang </a:t>
            </a:r>
            <a:r>
              <a:rPr lang="en-US" sz="2000" err="1">
                <a:solidFill>
                  <a:schemeClr val="accent1"/>
                </a:solidFill>
              </a:rPr>
              <a:t>dikerjakan</a:t>
            </a:r>
            <a:r>
              <a:rPr lang="en-US" sz="2000">
                <a:solidFill>
                  <a:schemeClr val="accent1"/>
                </a:solidFill>
              </a:rPr>
              <a:t>, </a:t>
            </a:r>
            <a:r>
              <a:rPr lang="en-US" sz="2000" err="1">
                <a:solidFill>
                  <a:schemeClr val="accent1"/>
                </a:solidFill>
              </a:rPr>
              <a:t>sedangkan</a:t>
            </a:r>
            <a:r>
              <a:rPr lang="en-US" sz="2000">
                <a:solidFill>
                  <a:schemeClr val="accent1"/>
                </a:solidFill>
              </a:rPr>
              <a:t> </a:t>
            </a:r>
            <a:r>
              <a:rPr lang="en-US" sz="2000" b="1">
                <a:solidFill>
                  <a:schemeClr val="accent1"/>
                </a:solidFill>
              </a:rPr>
              <a:t>45% </a:t>
            </a:r>
            <a:r>
              <a:rPr lang="en-US" sz="2000" b="1" err="1">
                <a:solidFill>
                  <a:schemeClr val="accent1"/>
                </a:solidFill>
              </a:rPr>
              <a:t>lainya</a:t>
            </a:r>
            <a:r>
              <a:rPr lang="en-US" sz="2000">
                <a:solidFill>
                  <a:schemeClr val="accent1"/>
                </a:solidFill>
              </a:rPr>
              <a:t> </a:t>
            </a:r>
            <a:r>
              <a:rPr lang="en-US" sz="2000" err="1">
                <a:solidFill>
                  <a:schemeClr val="accent1"/>
                </a:solidFill>
              </a:rPr>
              <a:t>mengalami</a:t>
            </a:r>
            <a:r>
              <a:rPr lang="en-US" sz="2000">
                <a:solidFill>
                  <a:schemeClr val="accent1"/>
                </a:solidFill>
              </a:rPr>
              <a:t> </a:t>
            </a:r>
            <a:r>
              <a:rPr lang="en-US" sz="2000" b="1" err="1">
                <a:solidFill>
                  <a:schemeClr val="accent1"/>
                </a:solidFill>
              </a:rPr>
              <a:t>keterlambatan</a:t>
            </a:r>
            <a:r>
              <a:rPr lang="en-US" sz="2000">
                <a:solidFill>
                  <a:schemeClr val="accent1"/>
                </a:solidFill>
              </a:rPr>
              <a:t>.</a:t>
            </a:r>
          </a:p>
        </p:txBody>
      </p:sp>
      <p:sp>
        <p:nvSpPr>
          <p:cNvPr id="5" name="TextBox 4">
            <a:extLst>
              <a:ext uri="{FF2B5EF4-FFF2-40B4-BE49-F238E27FC236}">
                <a16:creationId xmlns:a16="http://schemas.microsoft.com/office/drawing/2014/main" id="{01CC57D7-BDF0-168C-7651-B93FDF0545ED}"/>
              </a:ext>
            </a:extLst>
          </p:cNvPr>
          <p:cNvSpPr txBox="1"/>
          <p:nvPr/>
        </p:nvSpPr>
        <p:spPr>
          <a:xfrm>
            <a:off x="1960189" y="5093755"/>
            <a:ext cx="3343835" cy="646331"/>
          </a:xfrm>
          <a:prstGeom prst="rect">
            <a:avLst/>
          </a:prstGeom>
          <a:noFill/>
        </p:spPr>
        <p:txBody>
          <a:bodyPr wrap="square" rtlCol="0">
            <a:spAutoFit/>
          </a:bodyPr>
          <a:lstStyle/>
          <a:p>
            <a:pPr algn="ctr"/>
            <a:r>
              <a:rPr lang="en-US"/>
              <a:t>Gambar 1. Performa </a:t>
            </a:r>
            <a:r>
              <a:rPr lang="en-US" err="1"/>
              <a:t>Proyek</a:t>
            </a:r>
            <a:r>
              <a:rPr lang="en-US"/>
              <a:t> </a:t>
            </a:r>
            <a:r>
              <a:rPr lang="en-US" err="1"/>
              <a:t>Berdasarkan</a:t>
            </a:r>
            <a:r>
              <a:rPr lang="en-US"/>
              <a:t> Daerah (PMI, 2021)</a:t>
            </a:r>
          </a:p>
        </p:txBody>
      </p:sp>
      <p:pic>
        <p:nvPicPr>
          <p:cNvPr id="6" name="Picture 7" descr="Chart, bar chart&#10;&#10;Description automatically generated">
            <a:extLst>
              <a:ext uri="{FF2B5EF4-FFF2-40B4-BE49-F238E27FC236}">
                <a16:creationId xmlns:a16="http://schemas.microsoft.com/office/drawing/2014/main" id="{E3FCEF03-5901-B9BC-1AFD-4F2647C8B0F1}"/>
              </a:ext>
            </a:extLst>
          </p:cNvPr>
          <p:cNvPicPr>
            <a:picLocks noChangeAspect="1"/>
          </p:cNvPicPr>
          <p:nvPr/>
        </p:nvPicPr>
        <p:blipFill>
          <a:blip r:embed="rId3"/>
          <a:stretch>
            <a:fillRect/>
          </a:stretch>
        </p:blipFill>
        <p:spPr>
          <a:xfrm>
            <a:off x="679939" y="1439422"/>
            <a:ext cx="5908430" cy="3592293"/>
          </a:xfrm>
          <a:prstGeom prst="rect">
            <a:avLst/>
          </a:prstGeom>
        </p:spPr>
      </p:pic>
    </p:spTree>
    <p:extLst>
      <p:ext uri="{BB962C8B-B14F-4D97-AF65-F5344CB8AC3E}">
        <p14:creationId xmlns:p14="http://schemas.microsoft.com/office/powerpoint/2010/main" val="226735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3B7A-F015-5CC2-1E35-C2F5BCD735CC}"/>
              </a:ext>
            </a:extLst>
          </p:cNvPr>
          <p:cNvSpPr>
            <a:spLocks noGrp="1"/>
          </p:cNvSpPr>
          <p:nvPr>
            <p:ph type="title"/>
          </p:nvPr>
        </p:nvSpPr>
        <p:spPr>
          <a:xfrm>
            <a:off x="505903" y="0"/>
            <a:ext cx="9875520" cy="1356360"/>
          </a:xfrm>
        </p:spPr>
        <p:txBody>
          <a:bodyPr>
            <a:normAutofit/>
          </a:bodyPr>
          <a:lstStyle/>
          <a:p>
            <a:r>
              <a:rPr lang="en-US" sz="2800"/>
              <a:t>Performa </a:t>
            </a:r>
            <a:r>
              <a:rPr lang="en-US" sz="2800" err="1"/>
              <a:t>Proyek</a:t>
            </a:r>
            <a:r>
              <a:rPr lang="en-US" sz="2800"/>
              <a:t> </a:t>
            </a:r>
            <a:r>
              <a:rPr lang="en-US" sz="2800" err="1"/>
              <a:t>secara</a:t>
            </a:r>
            <a:r>
              <a:rPr lang="en-US" sz="2800"/>
              <a:t> </a:t>
            </a:r>
            <a:r>
              <a:rPr lang="en-US" sz="2800" err="1"/>
              <a:t>keseluruhan</a:t>
            </a:r>
          </a:p>
        </p:txBody>
      </p:sp>
      <p:sp>
        <p:nvSpPr>
          <p:cNvPr id="4" name="Slide Number Placeholder 3">
            <a:extLst>
              <a:ext uri="{FF2B5EF4-FFF2-40B4-BE49-F238E27FC236}">
                <a16:creationId xmlns:a16="http://schemas.microsoft.com/office/drawing/2014/main" id="{FB36D1BF-1BDA-C9F5-5102-8138DBAF6409}"/>
              </a:ext>
            </a:extLst>
          </p:cNvPr>
          <p:cNvSpPr>
            <a:spLocks noGrp="1"/>
          </p:cNvSpPr>
          <p:nvPr>
            <p:ph type="sldNum" sz="quarter" idx="12"/>
          </p:nvPr>
        </p:nvSpPr>
        <p:spPr/>
        <p:txBody>
          <a:bodyPr/>
          <a:lstStyle/>
          <a:p>
            <a:fld id="{16BDE863-94E8-4228-BC4C-083ADA1A746D}" type="slidenum">
              <a:rPr lang="en-US" smtClean="0"/>
              <a:t>5</a:t>
            </a:fld>
            <a:endParaRPr lang="en-US"/>
          </a:p>
        </p:txBody>
      </p:sp>
      <p:graphicFrame>
        <p:nvGraphicFramePr>
          <p:cNvPr id="3" name="Chart 2">
            <a:extLst>
              <a:ext uri="{FF2B5EF4-FFF2-40B4-BE49-F238E27FC236}">
                <a16:creationId xmlns:a16="http://schemas.microsoft.com/office/drawing/2014/main" id="{14C91490-8E11-57C0-CE22-DEC5FBA9F83A}"/>
              </a:ext>
            </a:extLst>
          </p:cNvPr>
          <p:cNvGraphicFramePr/>
          <p:nvPr>
            <p:extLst>
              <p:ext uri="{D42A27DB-BD31-4B8C-83A1-F6EECF244321}">
                <p14:modId xmlns:p14="http://schemas.microsoft.com/office/powerpoint/2010/main" val="1924074768"/>
              </p:ext>
            </p:extLst>
          </p:nvPr>
        </p:nvGraphicFramePr>
        <p:xfrm>
          <a:off x="2553383" y="1309468"/>
          <a:ext cx="7081853" cy="424202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01CC57D7-BDF0-168C-7651-B93FDF0545ED}"/>
              </a:ext>
            </a:extLst>
          </p:cNvPr>
          <p:cNvSpPr txBox="1"/>
          <p:nvPr/>
        </p:nvSpPr>
        <p:spPr>
          <a:xfrm>
            <a:off x="4386866" y="5679909"/>
            <a:ext cx="3343835" cy="646331"/>
          </a:xfrm>
          <a:prstGeom prst="rect">
            <a:avLst/>
          </a:prstGeom>
          <a:noFill/>
        </p:spPr>
        <p:txBody>
          <a:bodyPr wrap="square" rtlCol="0">
            <a:spAutoFit/>
          </a:bodyPr>
          <a:lstStyle/>
          <a:p>
            <a:pPr algn="ctr"/>
            <a:r>
              <a:rPr lang="en-US"/>
              <a:t>Gambar 1. Performa </a:t>
            </a:r>
            <a:r>
              <a:rPr lang="en-US" err="1"/>
              <a:t>Proyek</a:t>
            </a:r>
            <a:r>
              <a:rPr lang="en-US"/>
              <a:t> </a:t>
            </a:r>
            <a:r>
              <a:rPr lang="en-US" err="1"/>
              <a:t>Berdasarkan</a:t>
            </a:r>
            <a:r>
              <a:rPr lang="en-US"/>
              <a:t> Daerah (PMI, 2021)</a:t>
            </a:r>
          </a:p>
        </p:txBody>
      </p:sp>
    </p:spTree>
    <p:extLst>
      <p:ext uri="{BB962C8B-B14F-4D97-AF65-F5344CB8AC3E}">
        <p14:creationId xmlns:p14="http://schemas.microsoft.com/office/powerpoint/2010/main" val="289430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D6D8-672C-E767-29AC-82B8AD9BC015}"/>
              </a:ext>
            </a:extLst>
          </p:cNvPr>
          <p:cNvSpPr>
            <a:spLocks noGrp="1"/>
          </p:cNvSpPr>
          <p:nvPr>
            <p:ph type="title"/>
          </p:nvPr>
        </p:nvSpPr>
        <p:spPr>
          <a:xfrm>
            <a:off x="470647" y="-98612"/>
            <a:ext cx="9875520" cy="1356360"/>
          </a:xfrm>
        </p:spPr>
        <p:txBody>
          <a:bodyPr>
            <a:normAutofit/>
          </a:bodyPr>
          <a:lstStyle/>
          <a:p>
            <a:r>
              <a:rPr lang="en-US" sz="2800" err="1"/>
              <a:t>Latar</a:t>
            </a:r>
            <a:r>
              <a:rPr lang="en-US" sz="2800"/>
              <a:t> </a:t>
            </a:r>
            <a:r>
              <a:rPr lang="en-US" sz="2800" err="1"/>
              <a:t>Belakang-Penyebab</a:t>
            </a:r>
            <a:r>
              <a:rPr lang="en-US" sz="2800"/>
              <a:t> </a:t>
            </a:r>
            <a:r>
              <a:rPr lang="en-US" sz="2800" err="1"/>
              <a:t>Keterlambatan</a:t>
            </a:r>
            <a:r>
              <a:rPr lang="en-US" sz="2800"/>
              <a:t> </a:t>
            </a:r>
            <a:r>
              <a:rPr lang="en-US" sz="2800" err="1"/>
              <a:t>penyelesaian</a:t>
            </a:r>
            <a:r>
              <a:rPr lang="en-US" sz="2800"/>
              <a:t> </a:t>
            </a:r>
            <a:r>
              <a:rPr lang="en-US" sz="2800" err="1"/>
              <a:t>proyek</a:t>
            </a:r>
            <a:endParaRPr lang="en-US" sz="2800"/>
          </a:p>
        </p:txBody>
      </p:sp>
      <p:sp>
        <p:nvSpPr>
          <p:cNvPr id="3" name="Content Placeholder 2">
            <a:extLst>
              <a:ext uri="{FF2B5EF4-FFF2-40B4-BE49-F238E27FC236}">
                <a16:creationId xmlns:a16="http://schemas.microsoft.com/office/drawing/2014/main" id="{8CCECAB9-1547-FC2C-F502-47E2B69DC966}"/>
              </a:ext>
            </a:extLst>
          </p:cNvPr>
          <p:cNvSpPr>
            <a:spLocks noGrp="1"/>
          </p:cNvSpPr>
          <p:nvPr>
            <p:ph idx="1"/>
          </p:nvPr>
        </p:nvSpPr>
        <p:spPr>
          <a:xfrm>
            <a:off x="6621332" y="990599"/>
            <a:ext cx="4433047" cy="5014277"/>
          </a:xfrm>
        </p:spPr>
        <p:txBody>
          <a:bodyPr vert="horz" lIns="91440" tIns="45720" rIns="91440" bIns="45720" rtlCol="0" anchor="t">
            <a:noAutofit/>
          </a:bodyPr>
          <a:lstStyle/>
          <a:p>
            <a:pPr marL="285750" indent="-285750" algn="just">
              <a:buFont typeface="Arial" panose="020B0604020202020204" pitchFamily="34" charset="0"/>
              <a:buChar char="•"/>
            </a:pPr>
            <a:r>
              <a:rPr lang="en-US" sz="1600" err="1"/>
              <a:t>Menurut</a:t>
            </a:r>
            <a:r>
              <a:rPr lang="en-US" sz="1600"/>
              <a:t> </a:t>
            </a:r>
            <a:r>
              <a:rPr lang="en-US" sz="1600" err="1"/>
              <a:t>Wellingtone</a:t>
            </a:r>
            <a:r>
              <a:rPr lang="en-US" sz="1600"/>
              <a:t> </a:t>
            </a:r>
            <a:r>
              <a:rPr lang="en-US" sz="1600" b="1" err="1"/>
              <a:t>penyebab</a:t>
            </a:r>
            <a:r>
              <a:rPr lang="en-US" sz="1600"/>
              <a:t> </a:t>
            </a:r>
            <a:r>
              <a:rPr lang="en-US" sz="1600" err="1"/>
              <a:t>adanya</a:t>
            </a:r>
            <a:r>
              <a:rPr lang="en-US" sz="1600"/>
              <a:t> </a:t>
            </a:r>
            <a:r>
              <a:rPr lang="en-US" sz="1600" b="1" err="1"/>
              <a:t>keterlambatan</a:t>
            </a:r>
            <a:r>
              <a:rPr lang="en-US" sz="1600"/>
              <a:t> </a:t>
            </a:r>
            <a:r>
              <a:rPr lang="en-US" sz="1600" err="1"/>
              <a:t>dalam</a:t>
            </a:r>
            <a:r>
              <a:rPr lang="en-US" sz="1600"/>
              <a:t> </a:t>
            </a:r>
            <a:r>
              <a:rPr lang="en-US" sz="1600" b="1" err="1"/>
              <a:t>penyelesaian</a:t>
            </a:r>
            <a:r>
              <a:rPr lang="en-US" sz="1600" b="1"/>
              <a:t> </a:t>
            </a:r>
            <a:r>
              <a:rPr lang="en-US" sz="1600" b="1" err="1"/>
              <a:t>proyek</a:t>
            </a:r>
            <a:r>
              <a:rPr lang="en-US" sz="1600" b="1"/>
              <a:t> </a:t>
            </a:r>
            <a:r>
              <a:rPr lang="en-US" sz="1600" err="1"/>
              <a:t>dapat</a:t>
            </a:r>
            <a:r>
              <a:rPr lang="en-US" sz="1600"/>
              <a:t> </a:t>
            </a:r>
            <a:r>
              <a:rPr lang="en-US" sz="1600" err="1"/>
              <a:t>dilihat</a:t>
            </a:r>
            <a:r>
              <a:rPr lang="en-US" sz="1600"/>
              <a:t> </a:t>
            </a:r>
            <a:r>
              <a:rPr lang="en-US" sz="1600" err="1"/>
              <a:t>Paretto</a:t>
            </a:r>
            <a:r>
              <a:rPr lang="en-US" sz="1600"/>
              <a:t> chart pada Gambar 2.</a:t>
            </a:r>
          </a:p>
          <a:p>
            <a:pPr marL="285750" indent="-285750" algn="just">
              <a:buFont typeface="Arial" panose="020B0604020202020204" pitchFamily="34" charset="0"/>
              <a:buChar char="•"/>
            </a:pPr>
            <a:r>
              <a:rPr lang="en-US" sz="1600" b="1" err="1"/>
              <a:t>Kategori</a:t>
            </a:r>
            <a:r>
              <a:rPr lang="en-US" sz="1600"/>
              <a:t> yang </a:t>
            </a:r>
            <a:r>
              <a:rPr lang="en-US" sz="1600" b="1" err="1"/>
              <a:t>signifikan</a:t>
            </a:r>
            <a:r>
              <a:rPr lang="en-US" sz="1600"/>
              <a:t> </a:t>
            </a:r>
            <a:r>
              <a:rPr lang="en-US" sz="1600" err="1"/>
              <a:t>berpengaruh</a:t>
            </a:r>
            <a:r>
              <a:rPr lang="en-US" sz="1600"/>
              <a:t> </a:t>
            </a:r>
            <a:r>
              <a:rPr lang="en-US" sz="1600" err="1"/>
              <a:t>terhadap</a:t>
            </a:r>
            <a:r>
              <a:rPr lang="en-US" sz="1600"/>
              <a:t> </a:t>
            </a:r>
            <a:r>
              <a:rPr lang="en-US" sz="1600" err="1"/>
              <a:t>keterlambatan</a:t>
            </a:r>
            <a:r>
              <a:rPr lang="en-US" sz="1600"/>
              <a:t> </a:t>
            </a:r>
            <a:r>
              <a:rPr lang="en-US" sz="1600" err="1"/>
              <a:t>proyek</a:t>
            </a:r>
            <a:r>
              <a:rPr lang="en-US" sz="1600"/>
              <a:t> </a:t>
            </a:r>
            <a:r>
              <a:rPr lang="en-US" sz="1600" err="1"/>
              <a:t>adalah</a:t>
            </a:r>
            <a:endParaRPr lang="en-US" sz="1600"/>
          </a:p>
          <a:p>
            <a:pPr marL="514350" lvl="1" indent="-285750" algn="just">
              <a:buFont typeface="Arial" panose="020B0604020202020204" pitchFamily="34" charset="0"/>
              <a:buChar char="•"/>
            </a:pPr>
            <a:r>
              <a:rPr lang="en-US" sz="1600" err="1"/>
              <a:t>Manajer</a:t>
            </a:r>
            <a:r>
              <a:rPr lang="en-US" sz="1600"/>
              <a:t> </a:t>
            </a:r>
            <a:r>
              <a:rPr lang="en-US" sz="1600" err="1"/>
              <a:t>proyek</a:t>
            </a:r>
            <a:r>
              <a:rPr lang="en-US" sz="1600"/>
              <a:t> </a:t>
            </a:r>
            <a:r>
              <a:rPr lang="en-US" sz="1600" err="1"/>
              <a:t>kurang</a:t>
            </a:r>
            <a:r>
              <a:rPr lang="en-US" sz="1600"/>
              <a:t> </a:t>
            </a:r>
            <a:r>
              <a:rPr lang="en-US" sz="1600" err="1"/>
              <a:t>kompeten</a:t>
            </a:r>
            <a:endParaRPr lang="en-US" sz="1600"/>
          </a:p>
          <a:p>
            <a:pPr marL="514350" lvl="1" indent="-285750" algn="just">
              <a:buFont typeface="Arial" panose="020B0604020202020204" pitchFamily="34" charset="0"/>
              <a:buChar char="•"/>
            </a:pPr>
            <a:r>
              <a:rPr lang="en-US" sz="1600"/>
              <a:t>Menjalankan </a:t>
            </a:r>
            <a:r>
              <a:rPr lang="en-US" sz="1600" err="1"/>
              <a:t>lebih</a:t>
            </a:r>
            <a:r>
              <a:rPr lang="en-US" sz="1600"/>
              <a:t> </a:t>
            </a:r>
            <a:r>
              <a:rPr lang="en-US" sz="1600" err="1"/>
              <a:t>dari</a:t>
            </a:r>
            <a:r>
              <a:rPr lang="en-US" sz="1600"/>
              <a:t> </a:t>
            </a:r>
            <a:r>
              <a:rPr lang="en-US" sz="1600" err="1"/>
              <a:t>satu</a:t>
            </a:r>
            <a:r>
              <a:rPr lang="en-US" sz="1600"/>
              <a:t> </a:t>
            </a:r>
            <a:r>
              <a:rPr lang="en-US" sz="1600" err="1"/>
              <a:t>proyek</a:t>
            </a:r>
            <a:endParaRPr lang="en-US" sz="1600"/>
          </a:p>
          <a:p>
            <a:pPr marL="514350" lvl="1" indent="-285750" algn="just">
              <a:buFont typeface="Arial" panose="020B0604020202020204" pitchFamily="34" charset="0"/>
              <a:buChar char="•"/>
            </a:pPr>
            <a:r>
              <a:rPr lang="en-US" sz="1600" err="1"/>
              <a:t>Kekurangan</a:t>
            </a:r>
            <a:r>
              <a:rPr lang="en-US" sz="1600"/>
              <a:t> </a:t>
            </a:r>
            <a:r>
              <a:rPr lang="en-US" sz="1600" err="1"/>
              <a:t>biaya</a:t>
            </a:r>
            <a:r>
              <a:rPr lang="en-US" sz="1600"/>
              <a:t> </a:t>
            </a:r>
            <a:r>
              <a:rPr lang="en-US" sz="1600" err="1"/>
              <a:t>proyek</a:t>
            </a:r>
            <a:endParaRPr lang="en-US" sz="1600"/>
          </a:p>
          <a:p>
            <a:pPr marL="285750" indent="-285750" algn="just">
              <a:buFont typeface="Arial" panose="020B0604020202020204" pitchFamily="34" charset="0"/>
              <a:buChar char="•"/>
            </a:pPr>
            <a:r>
              <a:rPr lang="en-US" sz="1600"/>
              <a:t>Pada </a:t>
            </a:r>
            <a:r>
              <a:rPr lang="en-US" sz="1600" err="1"/>
              <a:t>situasi</a:t>
            </a:r>
            <a:r>
              <a:rPr lang="en-US" sz="1600"/>
              <a:t> </a:t>
            </a:r>
            <a:r>
              <a:rPr lang="en-US" sz="1600" err="1"/>
              <a:t>sebenarnya</a:t>
            </a:r>
            <a:r>
              <a:rPr lang="en-US" sz="1600"/>
              <a:t>, </a:t>
            </a:r>
            <a:r>
              <a:rPr lang="en-US" sz="1600" err="1"/>
              <a:t>terdapat</a:t>
            </a:r>
            <a:r>
              <a:rPr lang="en-US" sz="1600"/>
              <a:t> </a:t>
            </a:r>
            <a:r>
              <a:rPr lang="en-US" sz="1600" err="1"/>
              <a:t>tiga</a:t>
            </a:r>
            <a:r>
              <a:rPr lang="en-US" sz="1600"/>
              <a:t> </a:t>
            </a:r>
            <a:r>
              <a:rPr lang="en-US" sz="1600" err="1"/>
              <a:t>kendala</a:t>
            </a:r>
            <a:r>
              <a:rPr lang="en-US" sz="1600"/>
              <a:t> </a:t>
            </a:r>
            <a:r>
              <a:rPr lang="en-US" sz="1600" err="1"/>
              <a:t>keterlambatan</a:t>
            </a:r>
            <a:r>
              <a:rPr lang="en-US" sz="1600"/>
              <a:t> </a:t>
            </a:r>
            <a:r>
              <a:rPr lang="en-US" sz="1600" err="1"/>
              <a:t>proyek</a:t>
            </a:r>
            <a:r>
              <a:rPr lang="en-US" sz="1600"/>
              <a:t> yang </a:t>
            </a:r>
            <a:r>
              <a:rPr lang="en-US" sz="1600" err="1"/>
              <a:t>seringkali</a:t>
            </a:r>
            <a:r>
              <a:rPr lang="en-US" sz="1600"/>
              <a:t> </a:t>
            </a:r>
            <a:r>
              <a:rPr lang="en-US" sz="1600" err="1"/>
              <a:t>dialami</a:t>
            </a:r>
            <a:r>
              <a:rPr lang="en-US" sz="1600"/>
              <a:t> oleh </a:t>
            </a:r>
            <a:r>
              <a:rPr lang="en-US" sz="1600" err="1"/>
              <a:t>manajemen</a:t>
            </a:r>
            <a:r>
              <a:rPr lang="en-US" sz="1600"/>
              <a:t> </a:t>
            </a:r>
            <a:r>
              <a:rPr lang="en-US" sz="1600" err="1"/>
              <a:t>proyek</a:t>
            </a:r>
            <a:r>
              <a:rPr lang="en-US" sz="1600"/>
              <a:t>, </a:t>
            </a:r>
            <a:r>
              <a:rPr lang="en-US" sz="1600" err="1"/>
              <a:t>yaitu</a:t>
            </a:r>
            <a:r>
              <a:rPr lang="en-US" sz="1600"/>
              <a:t> </a:t>
            </a:r>
            <a:r>
              <a:rPr lang="en-US" sz="1600" err="1"/>
              <a:t>adanya</a:t>
            </a:r>
            <a:r>
              <a:rPr lang="en-US" sz="1600"/>
              <a:t> </a:t>
            </a:r>
            <a:r>
              <a:rPr lang="en-US" sz="1600" err="1"/>
              <a:t>l</a:t>
            </a:r>
            <a:r>
              <a:rPr lang="en-US" sz="1600" b="1" err="1"/>
              <a:t>ebih</a:t>
            </a:r>
            <a:r>
              <a:rPr lang="en-US" sz="1600" b="1"/>
              <a:t> </a:t>
            </a:r>
            <a:r>
              <a:rPr lang="en-US" sz="1600" b="1" err="1"/>
              <a:t>dari</a:t>
            </a:r>
            <a:r>
              <a:rPr lang="en-US" sz="1600" b="1"/>
              <a:t> </a:t>
            </a:r>
            <a:r>
              <a:rPr lang="en-US" sz="1600" b="1" err="1"/>
              <a:t>satu</a:t>
            </a:r>
            <a:r>
              <a:rPr lang="en-US" sz="1600" b="1"/>
              <a:t> </a:t>
            </a:r>
            <a:r>
              <a:rPr lang="en-US" sz="1600" b="1" err="1"/>
              <a:t>projek</a:t>
            </a:r>
            <a:r>
              <a:rPr lang="en-US" sz="1600" b="1"/>
              <a:t> yang </a:t>
            </a:r>
            <a:r>
              <a:rPr lang="en-US" sz="1600" b="1" err="1"/>
              <a:t>dijalankan</a:t>
            </a:r>
            <a:r>
              <a:rPr lang="en-US" sz="1600" b="1"/>
              <a:t>, </a:t>
            </a:r>
            <a:r>
              <a:rPr lang="en-US" sz="1600" b="1" err="1"/>
              <a:t>kurangnya</a:t>
            </a:r>
            <a:r>
              <a:rPr lang="en-US" sz="1600" b="1"/>
              <a:t> </a:t>
            </a:r>
            <a:r>
              <a:rPr lang="en-US" sz="1600" b="1" err="1"/>
              <a:t>manajemen</a:t>
            </a:r>
            <a:r>
              <a:rPr lang="en-US" sz="1600" b="1"/>
              <a:t> </a:t>
            </a:r>
            <a:r>
              <a:rPr lang="en-US" sz="1600" b="1" err="1"/>
              <a:t>sumber</a:t>
            </a:r>
            <a:r>
              <a:rPr lang="en-US" sz="1600" b="1"/>
              <a:t> </a:t>
            </a:r>
            <a:r>
              <a:rPr lang="en-US" sz="1600" b="1" err="1"/>
              <a:t>daya</a:t>
            </a:r>
            <a:r>
              <a:rPr lang="en-US" sz="1600" b="1"/>
              <a:t>, dan </a:t>
            </a:r>
            <a:r>
              <a:rPr lang="en-US" sz="1600" b="1" err="1"/>
              <a:t>lingkup</a:t>
            </a:r>
            <a:r>
              <a:rPr lang="en-US" sz="1600" b="1"/>
              <a:t> </a:t>
            </a:r>
            <a:r>
              <a:rPr lang="en-US" sz="1600" b="1" err="1"/>
              <a:t>projek</a:t>
            </a:r>
            <a:r>
              <a:rPr lang="en-US" sz="1600" b="1"/>
              <a:t> yang </a:t>
            </a:r>
            <a:r>
              <a:rPr lang="en-US" sz="1600" b="1" err="1"/>
              <a:t>berubah-ubah</a:t>
            </a:r>
            <a:r>
              <a:rPr lang="en-US" sz="1600"/>
              <a:t> </a:t>
            </a:r>
            <a:r>
              <a:rPr lang="en-US" sz="1600">
                <a:ea typeface="+mn-lt"/>
                <a:cs typeface="+mn-lt"/>
              </a:rPr>
              <a:t>(Hosseinian &amp; Baradaran, 2021)</a:t>
            </a:r>
            <a:endParaRPr lang="en-US" sz="1600"/>
          </a:p>
          <a:p>
            <a:pPr marL="285750" indent="-285750" algn="just">
              <a:buFont typeface="Arial" panose="020B0604020202020204" pitchFamily="34" charset="0"/>
              <a:buChar char="•"/>
            </a:pPr>
            <a:r>
              <a:rPr lang="en-US" sz="1600"/>
              <a:t>Adapun </a:t>
            </a:r>
            <a:r>
              <a:rPr lang="en-US" sz="1600" err="1"/>
              <a:t>permasalahan</a:t>
            </a:r>
            <a:r>
              <a:rPr lang="en-US" sz="1600"/>
              <a:t> </a:t>
            </a:r>
            <a:r>
              <a:rPr lang="en-US" sz="1600" err="1"/>
              <a:t>penyelesaian</a:t>
            </a:r>
            <a:r>
              <a:rPr lang="en-US" sz="1600"/>
              <a:t> </a:t>
            </a:r>
            <a:r>
              <a:rPr lang="en-US" sz="1600" err="1"/>
              <a:t>proyek</a:t>
            </a:r>
            <a:r>
              <a:rPr lang="en-US" sz="1600"/>
              <a:t> </a:t>
            </a:r>
            <a:r>
              <a:rPr lang="en-US" sz="1600" err="1"/>
              <a:t>ini</a:t>
            </a:r>
            <a:r>
              <a:rPr lang="en-US" sz="1600"/>
              <a:t>  </a:t>
            </a:r>
            <a:r>
              <a:rPr lang="en-US" sz="1600" err="1"/>
              <a:t>disebut</a:t>
            </a:r>
            <a:r>
              <a:rPr lang="en-US" sz="1600"/>
              <a:t> </a:t>
            </a:r>
            <a:r>
              <a:rPr lang="en-US" sz="1600" err="1"/>
              <a:t>sebagai</a:t>
            </a:r>
            <a:r>
              <a:rPr lang="en-US" sz="1600"/>
              <a:t> </a:t>
            </a:r>
            <a:r>
              <a:rPr lang="en-US" sz="1600" b="1"/>
              <a:t>Resource Constraint Multiple Project Scheduling Problem (RCMPSP).</a:t>
            </a:r>
            <a:r>
              <a:rPr lang="en-US" sz="1600"/>
              <a:t> </a:t>
            </a:r>
          </a:p>
        </p:txBody>
      </p:sp>
      <p:sp>
        <p:nvSpPr>
          <p:cNvPr id="4" name="Slide Number Placeholder 3">
            <a:extLst>
              <a:ext uri="{FF2B5EF4-FFF2-40B4-BE49-F238E27FC236}">
                <a16:creationId xmlns:a16="http://schemas.microsoft.com/office/drawing/2014/main" id="{1909DABF-C4E3-EB58-2D49-5207675C3FEF}"/>
              </a:ext>
            </a:extLst>
          </p:cNvPr>
          <p:cNvSpPr>
            <a:spLocks noGrp="1"/>
          </p:cNvSpPr>
          <p:nvPr>
            <p:ph type="sldNum" sz="quarter" idx="12"/>
          </p:nvPr>
        </p:nvSpPr>
        <p:spPr/>
        <p:txBody>
          <a:bodyPr/>
          <a:lstStyle/>
          <a:p>
            <a:fld id="{16BDE863-94E8-4228-BC4C-083ADA1A746D}" type="slidenum">
              <a:rPr lang="en-US" smtClean="0"/>
              <a:t>6</a:t>
            </a:fld>
            <a:endParaRPr lang="en-US"/>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2E5AD713-83BA-3E91-855A-F42768788AAC}"/>
                  </a:ext>
                </a:extLst>
              </p:cNvPr>
              <p:cNvGraphicFramePr/>
              <p:nvPr>
                <p:extLst>
                  <p:ext uri="{D42A27DB-BD31-4B8C-83A1-F6EECF244321}">
                    <p14:modId xmlns:p14="http://schemas.microsoft.com/office/powerpoint/2010/main" val="1002615906"/>
                  </p:ext>
                </p:extLst>
              </p:nvPr>
            </p:nvGraphicFramePr>
            <p:xfrm>
              <a:off x="470647" y="870555"/>
              <a:ext cx="5438775" cy="531688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2E5AD713-83BA-3E91-855A-F42768788AAC}"/>
                  </a:ext>
                </a:extLst>
              </p:cNvPr>
              <p:cNvPicPr>
                <a:picLocks noGrp="1" noRot="1" noChangeAspect="1" noMove="1" noResize="1" noEditPoints="1" noAdjustHandles="1" noChangeArrowheads="1" noChangeShapeType="1"/>
              </p:cNvPicPr>
              <p:nvPr/>
            </p:nvPicPr>
            <p:blipFill>
              <a:blip r:embed="rId4"/>
              <a:stretch>
                <a:fillRect/>
              </a:stretch>
            </p:blipFill>
            <p:spPr>
              <a:xfrm>
                <a:off x="470647" y="870555"/>
                <a:ext cx="5438775" cy="5316884"/>
              </a:xfrm>
              <a:prstGeom prst="rect">
                <a:avLst/>
              </a:prstGeom>
            </p:spPr>
          </p:pic>
        </mc:Fallback>
      </mc:AlternateContent>
      <p:sp>
        <p:nvSpPr>
          <p:cNvPr id="6" name="TextBox 5">
            <a:extLst>
              <a:ext uri="{FF2B5EF4-FFF2-40B4-BE49-F238E27FC236}">
                <a16:creationId xmlns:a16="http://schemas.microsoft.com/office/drawing/2014/main" id="{621F5AE0-2334-97F5-5088-9654155D6957}"/>
              </a:ext>
            </a:extLst>
          </p:cNvPr>
          <p:cNvSpPr txBox="1"/>
          <p:nvPr/>
        </p:nvSpPr>
        <p:spPr>
          <a:xfrm>
            <a:off x="45103" y="6187439"/>
            <a:ext cx="6989390" cy="369332"/>
          </a:xfrm>
          <a:prstGeom prst="rect">
            <a:avLst/>
          </a:prstGeom>
          <a:noFill/>
        </p:spPr>
        <p:txBody>
          <a:bodyPr wrap="square" rtlCol="0">
            <a:spAutoFit/>
          </a:bodyPr>
          <a:lstStyle/>
          <a:p>
            <a:pPr algn="ctr"/>
            <a:r>
              <a:rPr lang="en-US">
                <a:solidFill>
                  <a:schemeClr val="accent1"/>
                </a:solidFill>
              </a:rPr>
              <a:t>Gambar 2. </a:t>
            </a:r>
            <a:r>
              <a:rPr lang="en-US" err="1">
                <a:solidFill>
                  <a:schemeClr val="accent1"/>
                </a:solidFill>
              </a:rPr>
              <a:t>Paretto</a:t>
            </a:r>
            <a:r>
              <a:rPr lang="en-US">
                <a:solidFill>
                  <a:schemeClr val="accent1"/>
                </a:solidFill>
              </a:rPr>
              <a:t> chart </a:t>
            </a:r>
            <a:r>
              <a:rPr lang="en-US" err="1">
                <a:solidFill>
                  <a:schemeClr val="accent1"/>
                </a:solidFill>
              </a:rPr>
              <a:t>penyebab</a:t>
            </a:r>
            <a:r>
              <a:rPr lang="en-US">
                <a:solidFill>
                  <a:schemeClr val="accent1"/>
                </a:solidFill>
              </a:rPr>
              <a:t> </a:t>
            </a:r>
            <a:r>
              <a:rPr lang="en-US" err="1">
                <a:solidFill>
                  <a:schemeClr val="accent1"/>
                </a:solidFill>
              </a:rPr>
              <a:t>proyek</a:t>
            </a:r>
            <a:r>
              <a:rPr lang="en-US">
                <a:solidFill>
                  <a:schemeClr val="accent1"/>
                </a:solidFill>
              </a:rPr>
              <a:t> </a:t>
            </a:r>
            <a:r>
              <a:rPr lang="en-US" err="1">
                <a:solidFill>
                  <a:schemeClr val="accent1"/>
                </a:solidFill>
              </a:rPr>
              <a:t>terlambat</a:t>
            </a:r>
            <a:r>
              <a:rPr lang="en-US">
                <a:solidFill>
                  <a:schemeClr val="accent1"/>
                </a:solidFill>
              </a:rPr>
              <a:t> (Pappas, 2021)</a:t>
            </a:r>
          </a:p>
        </p:txBody>
      </p:sp>
    </p:spTree>
    <p:extLst>
      <p:ext uri="{BB962C8B-B14F-4D97-AF65-F5344CB8AC3E}">
        <p14:creationId xmlns:p14="http://schemas.microsoft.com/office/powerpoint/2010/main" val="280657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D6D8-672C-E767-29AC-82B8AD9BC015}"/>
              </a:ext>
            </a:extLst>
          </p:cNvPr>
          <p:cNvSpPr>
            <a:spLocks noGrp="1"/>
          </p:cNvSpPr>
          <p:nvPr>
            <p:ph type="title"/>
          </p:nvPr>
        </p:nvSpPr>
        <p:spPr>
          <a:xfrm>
            <a:off x="470647" y="-98612"/>
            <a:ext cx="9875520" cy="1356360"/>
          </a:xfrm>
        </p:spPr>
        <p:txBody>
          <a:bodyPr>
            <a:normAutofit/>
          </a:bodyPr>
          <a:lstStyle/>
          <a:p>
            <a:r>
              <a:rPr lang="en-US" sz="2800" err="1"/>
              <a:t>Latar</a:t>
            </a:r>
            <a:r>
              <a:rPr lang="en-US" sz="2800"/>
              <a:t> </a:t>
            </a:r>
            <a:r>
              <a:rPr lang="en-US" sz="2800" err="1"/>
              <a:t>Belakang-Kondisi</a:t>
            </a:r>
            <a:r>
              <a:rPr lang="en-US" sz="2800"/>
              <a:t> </a:t>
            </a:r>
            <a:r>
              <a:rPr lang="en-US" sz="2800" err="1"/>
              <a:t>nyata</a:t>
            </a:r>
            <a:r>
              <a:rPr lang="en-US" sz="2800"/>
              <a:t> di </a:t>
            </a:r>
            <a:r>
              <a:rPr lang="en-US" sz="2800" err="1"/>
              <a:t>Industri</a:t>
            </a:r>
            <a:endParaRPr lang="en-US" sz="2800"/>
          </a:p>
        </p:txBody>
      </p:sp>
      <p:sp>
        <p:nvSpPr>
          <p:cNvPr id="3" name="Content Placeholder 2">
            <a:extLst>
              <a:ext uri="{FF2B5EF4-FFF2-40B4-BE49-F238E27FC236}">
                <a16:creationId xmlns:a16="http://schemas.microsoft.com/office/drawing/2014/main" id="{8CCECAB9-1547-FC2C-F502-47E2B69DC966}"/>
              </a:ext>
            </a:extLst>
          </p:cNvPr>
          <p:cNvSpPr>
            <a:spLocks noGrp="1"/>
          </p:cNvSpPr>
          <p:nvPr>
            <p:ph idx="1"/>
          </p:nvPr>
        </p:nvSpPr>
        <p:spPr>
          <a:xfrm>
            <a:off x="6925647" y="497474"/>
            <a:ext cx="4433047" cy="4789998"/>
          </a:xfrm>
        </p:spPr>
        <p:txBody>
          <a:bodyPr vert="horz" lIns="91440" tIns="45720" rIns="91440" bIns="45720" rtlCol="0" anchor="t">
            <a:noAutofit/>
          </a:bodyPr>
          <a:lstStyle/>
          <a:p>
            <a:pPr marL="285750" indent="-285750" algn="just">
              <a:buFont typeface="Arial" panose="020B0604020202020204" pitchFamily="34" charset="0"/>
              <a:buChar char="•"/>
            </a:pPr>
            <a:r>
              <a:rPr lang="en-US" sz="1800" b="1"/>
              <a:t>Telkom </a:t>
            </a:r>
            <a:r>
              <a:rPr lang="en-US" sz="1800" b="1" err="1"/>
              <a:t>Finnet</a:t>
            </a:r>
            <a:r>
              <a:rPr lang="en-US" sz="1800" b="1"/>
              <a:t> (</a:t>
            </a:r>
            <a:r>
              <a:rPr lang="en-US" sz="1800" b="1" err="1"/>
              <a:t>Finnet</a:t>
            </a:r>
            <a:r>
              <a:rPr lang="en-US" sz="1800" b="1"/>
              <a:t>)</a:t>
            </a:r>
            <a:r>
              <a:rPr lang="en-US" sz="1800"/>
              <a:t> </a:t>
            </a:r>
            <a:r>
              <a:rPr lang="en-US" sz="1800" err="1"/>
              <a:t>sebagai</a:t>
            </a:r>
            <a:r>
              <a:rPr lang="en-US" sz="1800"/>
              <a:t> salah </a:t>
            </a:r>
            <a:r>
              <a:rPr lang="en-US" sz="1800" err="1"/>
              <a:t>satu</a:t>
            </a:r>
            <a:r>
              <a:rPr lang="en-US" sz="1800"/>
              <a:t> </a:t>
            </a:r>
            <a:r>
              <a:rPr lang="en-US" sz="1800" err="1"/>
              <a:t>anak</a:t>
            </a:r>
            <a:r>
              <a:rPr lang="en-US" sz="1800"/>
              <a:t> </a:t>
            </a:r>
            <a:r>
              <a:rPr lang="en-US" sz="1800" err="1"/>
              <a:t>usaha</a:t>
            </a:r>
            <a:r>
              <a:rPr lang="en-US" sz="1800"/>
              <a:t> </a:t>
            </a:r>
            <a:r>
              <a:rPr lang="en-US" sz="1800" err="1"/>
              <a:t>dari</a:t>
            </a:r>
            <a:r>
              <a:rPr lang="en-US" sz="1800"/>
              <a:t> </a:t>
            </a:r>
            <a:r>
              <a:rPr lang="en-US" sz="1800" err="1"/>
              <a:t>perusahaan</a:t>
            </a:r>
            <a:r>
              <a:rPr lang="en-US" sz="1800"/>
              <a:t> Telkom Indonesia, yang </a:t>
            </a:r>
            <a:r>
              <a:rPr lang="en-US" sz="1800" err="1"/>
              <a:t>memberikan</a:t>
            </a:r>
            <a:r>
              <a:rPr lang="en-US" sz="1800"/>
              <a:t> </a:t>
            </a:r>
            <a:r>
              <a:rPr lang="en-US" sz="1800" err="1"/>
              <a:t>layanan</a:t>
            </a:r>
            <a:r>
              <a:rPr lang="en-US" sz="1800"/>
              <a:t> </a:t>
            </a:r>
            <a:r>
              <a:rPr lang="en-US" sz="1800" err="1"/>
              <a:t>solusi</a:t>
            </a:r>
            <a:r>
              <a:rPr lang="en-US" sz="1800"/>
              <a:t> </a:t>
            </a:r>
            <a:r>
              <a:rPr lang="en-US" sz="1800" err="1"/>
              <a:t>keuangan</a:t>
            </a:r>
            <a:r>
              <a:rPr lang="en-US" sz="1800"/>
              <a:t> digital.</a:t>
            </a:r>
            <a:endParaRPr lang="en-US"/>
          </a:p>
          <a:p>
            <a:pPr marL="285750" indent="-285750" algn="just">
              <a:buFont typeface="Arial" panose="020B0604020202020204" pitchFamily="34" charset="0"/>
              <a:buChar char="•"/>
            </a:pPr>
            <a:r>
              <a:rPr lang="en-US" sz="1800"/>
              <a:t>Dalam </a:t>
            </a:r>
            <a:r>
              <a:rPr lang="en-US" sz="1800" err="1"/>
              <a:t>memberikan</a:t>
            </a:r>
            <a:r>
              <a:rPr lang="en-US" sz="1800"/>
              <a:t> </a:t>
            </a:r>
            <a:r>
              <a:rPr lang="en-US" sz="1800" err="1"/>
              <a:t>layanannya</a:t>
            </a:r>
            <a:r>
              <a:rPr lang="en-US" sz="1800"/>
              <a:t>, </a:t>
            </a:r>
            <a:r>
              <a:rPr lang="en-US" sz="1800" err="1"/>
              <a:t>Finnet</a:t>
            </a:r>
            <a:r>
              <a:rPr lang="en-US" sz="1800"/>
              <a:t> </a:t>
            </a:r>
            <a:r>
              <a:rPr lang="en-US" sz="1800" err="1"/>
              <a:t>mengadopsi</a:t>
            </a:r>
            <a:r>
              <a:rPr lang="en-US" sz="1800"/>
              <a:t> </a:t>
            </a:r>
            <a:r>
              <a:rPr lang="en-US" sz="1800" b="1"/>
              <a:t>model </a:t>
            </a:r>
            <a:r>
              <a:rPr lang="en-US" sz="1800" b="1" err="1"/>
              <a:t>manajemen</a:t>
            </a:r>
            <a:r>
              <a:rPr lang="en-US" sz="1800" b="1"/>
              <a:t> </a:t>
            </a:r>
            <a:r>
              <a:rPr lang="en-US" sz="1800" b="1" err="1"/>
              <a:t>proyek</a:t>
            </a:r>
            <a:r>
              <a:rPr lang="en-US" sz="1800"/>
              <a:t> </a:t>
            </a:r>
            <a:r>
              <a:rPr lang="en-US" sz="1800" b="1"/>
              <a:t>hybrid </a:t>
            </a:r>
            <a:r>
              <a:rPr lang="en-US" sz="1800" err="1"/>
              <a:t>antara</a:t>
            </a:r>
            <a:r>
              <a:rPr lang="en-US" sz="1800"/>
              <a:t> </a:t>
            </a:r>
            <a:r>
              <a:rPr lang="en-US" sz="1800" i="1"/>
              <a:t>waterfall </a:t>
            </a:r>
            <a:r>
              <a:rPr lang="en-US" sz="1800"/>
              <a:t>dan </a:t>
            </a:r>
            <a:r>
              <a:rPr lang="en-US" sz="1800" i="1"/>
              <a:t>agile.</a:t>
            </a:r>
          </a:p>
          <a:p>
            <a:pPr marL="285750" indent="-285750" algn="just">
              <a:buFont typeface="Arial" panose="020B0604020202020204" pitchFamily="34" charset="0"/>
              <a:buChar char="•"/>
            </a:pPr>
            <a:r>
              <a:rPr lang="en-US" sz="1800"/>
              <a:t>Pada </a:t>
            </a:r>
            <a:r>
              <a:rPr lang="en-US" sz="1800" err="1"/>
              <a:t>tahun</a:t>
            </a:r>
            <a:r>
              <a:rPr lang="en-US" sz="1800"/>
              <a:t> 2021-2022, </a:t>
            </a:r>
            <a:r>
              <a:rPr lang="en-US" sz="1800" err="1"/>
              <a:t>Finnet</a:t>
            </a:r>
            <a:r>
              <a:rPr lang="en-US" sz="1800"/>
              <a:t> </a:t>
            </a:r>
            <a:r>
              <a:rPr lang="en-US" sz="1800" err="1"/>
              <a:t>mengerjakan</a:t>
            </a:r>
            <a:r>
              <a:rPr lang="en-US" sz="1800"/>
              <a:t> </a:t>
            </a:r>
            <a:r>
              <a:rPr lang="en-US" sz="1800" err="1"/>
              <a:t>proyek</a:t>
            </a:r>
            <a:r>
              <a:rPr lang="en-US" sz="1800"/>
              <a:t> </a:t>
            </a:r>
            <a:r>
              <a:rPr lang="en-US" sz="1800" err="1"/>
              <a:t>pengembangan</a:t>
            </a:r>
            <a:r>
              <a:rPr lang="en-US" sz="1800"/>
              <a:t> </a:t>
            </a:r>
            <a:r>
              <a:rPr lang="en-US" sz="1800" err="1"/>
              <a:t>sebanyak</a:t>
            </a:r>
            <a:r>
              <a:rPr lang="en-US" sz="1800"/>
              <a:t> </a:t>
            </a:r>
            <a:r>
              <a:rPr lang="en-US" sz="1800" b="1"/>
              <a:t>625 </a:t>
            </a:r>
            <a:r>
              <a:rPr lang="en-US" sz="1800" b="1" err="1"/>
              <a:t>proyek</a:t>
            </a:r>
            <a:r>
              <a:rPr lang="en-US" sz="1800" b="1"/>
              <a:t> </a:t>
            </a:r>
            <a:r>
              <a:rPr lang="en-US" sz="1800" err="1"/>
              <a:t>dengan</a:t>
            </a:r>
            <a:r>
              <a:rPr lang="en-US" sz="1800"/>
              <a:t> </a:t>
            </a:r>
            <a:r>
              <a:rPr lang="en-US" sz="1800" err="1"/>
              <a:t>jumlah</a:t>
            </a:r>
            <a:r>
              <a:rPr lang="en-US" sz="1800"/>
              <a:t> </a:t>
            </a:r>
            <a:r>
              <a:rPr lang="en-US" sz="1800" b="1" err="1"/>
              <a:t>pekerja</a:t>
            </a:r>
            <a:r>
              <a:rPr lang="en-US" sz="1800" b="1"/>
              <a:t> </a:t>
            </a:r>
            <a:r>
              <a:rPr lang="en-US" sz="1800" b="1" err="1"/>
              <a:t>teknis</a:t>
            </a:r>
            <a:r>
              <a:rPr lang="en-US" sz="1800" b="1"/>
              <a:t> 40 Orang, </a:t>
            </a:r>
            <a:r>
              <a:rPr lang="en-US" sz="1800" err="1"/>
              <a:t>dengan</a:t>
            </a:r>
            <a:r>
              <a:rPr lang="en-US" sz="1800"/>
              <a:t> </a:t>
            </a:r>
            <a:r>
              <a:rPr lang="en-US" sz="1800" b="1" err="1"/>
              <a:t>waktu</a:t>
            </a:r>
            <a:r>
              <a:rPr lang="en-US" sz="1800" b="1"/>
              <a:t> </a:t>
            </a:r>
            <a:r>
              <a:rPr lang="en-US" sz="1800" b="1" err="1"/>
              <a:t>penyelesaian</a:t>
            </a:r>
            <a:r>
              <a:rPr lang="en-US" sz="1800"/>
              <a:t> yang </a:t>
            </a:r>
            <a:r>
              <a:rPr lang="en-US" sz="1800" err="1"/>
              <a:t>telah</a:t>
            </a:r>
            <a:r>
              <a:rPr lang="en-US" sz="1800"/>
              <a:t> </a:t>
            </a:r>
            <a:r>
              <a:rPr lang="en-US" sz="1800" b="1" err="1"/>
              <a:t>ditentukan</a:t>
            </a:r>
            <a:r>
              <a:rPr lang="en-US" sz="1800" b="1"/>
              <a:t>, </a:t>
            </a:r>
            <a:r>
              <a:rPr lang="en-US" sz="1800"/>
              <a:t>yang </a:t>
            </a:r>
            <a:r>
              <a:rPr lang="en-US" sz="1800" err="1"/>
              <a:t>mengakibatkan</a:t>
            </a:r>
            <a:r>
              <a:rPr lang="en-US" sz="1800"/>
              <a:t> </a:t>
            </a:r>
            <a:r>
              <a:rPr lang="en-US" sz="1800" err="1"/>
              <a:t>Finnet</a:t>
            </a:r>
            <a:r>
              <a:rPr lang="en-US" sz="1800"/>
              <a:t> </a:t>
            </a:r>
            <a:r>
              <a:rPr lang="en-US" sz="1800" err="1"/>
              <a:t>mengalami</a:t>
            </a:r>
            <a:r>
              <a:rPr lang="en-US" sz="1800"/>
              <a:t> RCMPSP.</a:t>
            </a:r>
            <a:endParaRPr lang="en-US"/>
          </a:p>
          <a:p>
            <a:pPr marL="285750" indent="-285750" algn="just">
              <a:buFont typeface="Arial" panose="020B0604020202020204" pitchFamily="34" charset="0"/>
              <a:buChar char="•"/>
            </a:pPr>
            <a:r>
              <a:rPr lang="en-US" sz="1800" err="1"/>
              <a:t>Akibat</a:t>
            </a:r>
            <a:r>
              <a:rPr lang="en-US" sz="1800"/>
              <a:t> RCMPSP di </a:t>
            </a:r>
            <a:r>
              <a:rPr lang="en-US" sz="1800" err="1"/>
              <a:t>Finnet</a:t>
            </a:r>
            <a:r>
              <a:rPr lang="en-US" sz="1800"/>
              <a:t>, </a:t>
            </a:r>
            <a:r>
              <a:rPr lang="en-US" sz="1800" err="1"/>
              <a:t>terdapat</a:t>
            </a:r>
            <a:r>
              <a:rPr lang="en-US" sz="1800"/>
              <a:t> </a:t>
            </a:r>
            <a:r>
              <a:rPr lang="en-US" sz="1800" b="1" err="1"/>
              <a:t>keterlambatan</a:t>
            </a:r>
            <a:r>
              <a:rPr lang="en-US" sz="1800" b="1"/>
              <a:t> </a:t>
            </a:r>
            <a:r>
              <a:rPr lang="en-US" sz="1800" b="1" err="1"/>
              <a:t>waktu</a:t>
            </a:r>
            <a:r>
              <a:rPr lang="en-US" sz="1800" b="1"/>
              <a:t> </a:t>
            </a:r>
            <a:r>
              <a:rPr lang="en-US" sz="1800" b="1" i="1"/>
              <a:t>live </a:t>
            </a:r>
            <a:r>
              <a:rPr lang="en-US" sz="1800" b="1"/>
              <a:t>project rata-rata 99 </a:t>
            </a:r>
            <a:r>
              <a:rPr lang="en-US" sz="1800" b="1" err="1"/>
              <a:t>hari</a:t>
            </a:r>
            <a:r>
              <a:rPr lang="en-US" sz="1800" b="1"/>
              <a:t>.</a:t>
            </a:r>
          </a:p>
          <a:p>
            <a:pPr marL="285750" indent="-285750" algn="just">
              <a:buFont typeface="Arial" panose="020B0604020202020204" pitchFamily="34" charset="0"/>
              <a:buChar char="•"/>
            </a:pPr>
            <a:r>
              <a:rPr lang="en-US" sz="1800" err="1"/>
              <a:t>Untuk</a:t>
            </a:r>
            <a:r>
              <a:rPr lang="en-US" sz="1800"/>
              <a:t> </a:t>
            </a:r>
            <a:r>
              <a:rPr lang="en-US" sz="1800" err="1"/>
              <a:t>itu</a:t>
            </a:r>
            <a:r>
              <a:rPr lang="en-US" sz="1800"/>
              <a:t>, </a:t>
            </a:r>
            <a:r>
              <a:rPr lang="en-US" sz="1800" err="1"/>
              <a:t>permasalahan</a:t>
            </a:r>
            <a:r>
              <a:rPr lang="en-US" sz="1800"/>
              <a:t> </a:t>
            </a:r>
            <a:r>
              <a:rPr lang="en-US" sz="1800" err="1"/>
              <a:t>terkait</a:t>
            </a:r>
            <a:r>
              <a:rPr lang="en-US" sz="1800"/>
              <a:t> </a:t>
            </a:r>
            <a:r>
              <a:rPr lang="en-US" sz="1800" err="1"/>
              <a:t>dengan</a:t>
            </a:r>
            <a:r>
              <a:rPr lang="en-US" sz="1800"/>
              <a:t> RCMPSP pada </a:t>
            </a:r>
            <a:r>
              <a:rPr lang="en-US" sz="1800" err="1"/>
              <a:t>Finnet</a:t>
            </a:r>
            <a:r>
              <a:rPr lang="en-US" sz="1800"/>
              <a:t> </a:t>
            </a:r>
            <a:r>
              <a:rPr lang="en-US" sz="1800" b="1" err="1"/>
              <a:t>perlu</a:t>
            </a:r>
            <a:r>
              <a:rPr lang="en-US" sz="1800" b="1"/>
              <a:t> </a:t>
            </a:r>
            <a:r>
              <a:rPr lang="en-US" sz="1800" err="1"/>
              <a:t>untuk</a:t>
            </a:r>
            <a:r>
              <a:rPr lang="en-US" sz="1800"/>
              <a:t> </a:t>
            </a:r>
            <a:r>
              <a:rPr lang="en-US" sz="1800" err="1"/>
              <a:t>diberikan</a:t>
            </a:r>
            <a:r>
              <a:rPr lang="en-US" sz="1800"/>
              <a:t> </a:t>
            </a:r>
            <a:r>
              <a:rPr lang="en-US" sz="1800" b="1" err="1"/>
              <a:t>solusi</a:t>
            </a:r>
            <a:r>
              <a:rPr lang="en-US" sz="1800"/>
              <a:t>.</a:t>
            </a:r>
          </a:p>
        </p:txBody>
      </p:sp>
      <p:sp>
        <p:nvSpPr>
          <p:cNvPr id="4" name="Slide Number Placeholder 3">
            <a:extLst>
              <a:ext uri="{FF2B5EF4-FFF2-40B4-BE49-F238E27FC236}">
                <a16:creationId xmlns:a16="http://schemas.microsoft.com/office/drawing/2014/main" id="{1909DABF-C4E3-EB58-2D49-5207675C3FEF}"/>
              </a:ext>
            </a:extLst>
          </p:cNvPr>
          <p:cNvSpPr>
            <a:spLocks noGrp="1"/>
          </p:cNvSpPr>
          <p:nvPr>
            <p:ph type="sldNum" sz="quarter" idx="12"/>
          </p:nvPr>
        </p:nvSpPr>
        <p:spPr/>
        <p:txBody>
          <a:bodyPr/>
          <a:lstStyle/>
          <a:p>
            <a:fld id="{16BDE863-94E8-4228-BC4C-083ADA1A746D}" type="slidenum">
              <a:rPr lang="en-US" smtClean="0"/>
              <a:t>7</a:t>
            </a:fld>
            <a:endParaRPr lang="en-US"/>
          </a:p>
        </p:txBody>
      </p:sp>
      <p:sp>
        <p:nvSpPr>
          <p:cNvPr id="6" name="TextBox 5">
            <a:extLst>
              <a:ext uri="{FF2B5EF4-FFF2-40B4-BE49-F238E27FC236}">
                <a16:creationId xmlns:a16="http://schemas.microsoft.com/office/drawing/2014/main" id="{621F5AE0-2334-97F5-5088-9654155D6957}"/>
              </a:ext>
            </a:extLst>
          </p:cNvPr>
          <p:cNvSpPr txBox="1"/>
          <p:nvPr/>
        </p:nvSpPr>
        <p:spPr>
          <a:xfrm>
            <a:off x="278185" y="5029200"/>
            <a:ext cx="5566803" cy="646331"/>
          </a:xfrm>
          <a:prstGeom prst="rect">
            <a:avLst/>
          </a:prstGeom>
          <a:noFill/>
        </p:spPr>
        <p:txBody>
          <a:bodyPr wrap="square" rtlCol="0">
            <a:spAutoFit/>
          </a:bodyPr>
          <a:lstStyle/>
          <a:p>
            <a:pPr algn="ctr"/>
            <a:r>
              <a:rPr lang="en-US">
                <a:solidFill>
                  <a:schemeClr val="accent1"/>
                </a:solidFill>
              </a:rPr>
              <a:t>Gambar 3. Data </a:t>
            </a:r>
            <a:r>
              <a:rPr lang="en-US" err="1">
                <a:solidFill>
                  <a:schemeClr val="accent1"/>
                </a:solidFill>
              </a:rPr>
              <a:t>performa</a:t>
            </a:r>
            <a:r>
              <a:rPr lang="en-US">
                <a:solidFill>
                  <a:schemeClr val="accent1"/>
                </a:solidFill>
              </a:rPr>
              <a:t> Proyek Finnet yang </a:t>
            </a:r>
            <a:r>
              <a:rPr lang="en-US" err="1">
                <a:solidFill>
                  <a:schemeClr val="accent1"/>
                </a:solidFill>
              </a:rPr>
              <a:t>mengalami</a:t>
            </a:r>
            <a:r>
              <a:rPr lang="en-US">
                <a:solidFill>
                  <a:schemeClr val="accent1"/>
                </a:solidFill>
              </a:rPr>
              <a:t> </a:t>
            </a:r>
            <a:r>
              <a:rPr lang="en-US" err="1">
                <a:solidFill>
                  <a:schemeClr val="accent1"/>
                </a:solidFill>
              </a:rPr>
              <a:t>keterlambatan</a:t>
            </a:r>
            <a:r>
              <a:rPr lang="en-US">
                <a:solidFill>
                  <a:schemeClr val="accent1"/>
                </a:solidFill>
              </a:rPr>
              <a:t> pada </a:t>
            </a:r>
            <a:r>
              <a:rPr lang="en-US" err="1">
                <a:solidFill>
                  <a:schemeClr val="accent1"/>
                </a:solidFill>
              </a:rPr>
              <a:t>tahun</a:t>
            </a:r>
            <a:r>
              <a:rPr lang="en-US">
                <a:solidFill>
                  <a:schemeClr val="accent1"/>
                </a:solidFill>
              </a:rPr>
              <a:t> 2021-2022 </a:t>
            </a:r>
          </a:p>
        </p:txBody>
      </p:sp>
      <p:pic>
        <p:nvPicPr>
          <p:cNvPr id="7" name="Picture 6">
            <a:extLst>
              <a:ext uri="{FF2B5EF4-FFF2-40B4-BE49-F238E27FC236}">
                <a16:creationId xmlns:a16="http://schemas.microsoft.com/office/drawing/2014/main" id="{A8B132EE-A757-9564-AF0D-F084971F4B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5960" y="948658"/>
            <a:ext cx="5400040" cy="3636645"/>
          </a:xfrm>
          <a:prstGeom prst="rect">
            <a:avLst/>
          </a:prstGeom>
          <a:noFill/>
          <a:ln>
            <a:noFill/>
          </a:ln>
        </p:spPr>
      </p:pic>
    </p:spTree>
    <p:extLst>
      <p:ext uri="{BB962C8B-B14F-4D97-AF65-F5344CB8AC3E}">
        <p14:creationId xmlns:p14="http://schemas.microsoft.com/office/powerpoint/2010/main" val="149435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A55CFF-A1E4-41BB-4BB0-F9C3001A37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59675" y="965528"/>
            <a:ext cx="3486150" cy="2381250"/>
          </a:xfrm>
          <a:prstGeom prst="rect">
            <a:avLst/>
          </a:prstGeom>
        </p:spPr>
      </p:pic>
      <p:sp>
        <p:nvSpPr>
          <p:cNvPr id="2" name="Title 1">
            <a:extLst>
              <a:ext uri="{FF2B5EF4-FFF2-40B4-BE49-F238E27FC236}">
                <a16:creationId xmlns:a16="http://schemas.microsoft.com/office/drawing/2014/main" id="{1CA63B7A-F015-5CC2-1E35-C2F5BCD735CC}"/>
              </a:ext>
            </a:extLst>
          </p:cNvPr>
          <p:cNvSpPr>
            <a:spLocks noGrp="1"/>
          </p:cNvSpPr>
          <p:nvPr>
            <p:ph type="title"/>
          </p:nvPr>
        </p:nvSpPr>
        <p:spPr>
          <a:xfrm>
            <a:off x="320488" y="242447"/>
            <a:ext cx="9875520" cy="1356360"/>
          </a:xfrm>
        </p:spPr>
        <p:txBody>
          <a:bodyPr>
            <a:normAutofit/>
          </a:bodyPr>
          <a:lstStyle/>
          <a:p>
            <a:r>
              <a:rPr lang="en-US" sz="3600" err="1"/>
              <a:t>Latar</a:t>
            </a:r>
            <a:r>
              <a:rPr lang="en-US" sz="3600"/>
              <a:t> </a:t>
            </a:r>
            <a:r>
              <a:rPr lang="en-US" sz="3600" err="1"/>
              <a:t>Belakang-Sistem</a:t>
            </a:r>
            <a:r>
              <a:rPr lang="en-US" sz="3600"/>
              <a:t> </a:t>
            </a:r>
            <a:r>
              <a:rPr lang="en-US" sz="3600" err="1"/>
              <a:t>Informasi</a:t>
            </a:r>
            <a:r>
              <a:rPr lang="en-US" sz="3600"/>
              <a:t> </a:t>
            </a:r>
            <a:r>
              <a:rPr lang="en-US" sz="3600" err="1"/>
              <a:t>Manajemen</a:t>
            </a:r>
            <a:r>
              <a:rPr lang="en-US" sz="3600"/>
              <a:t> </a:t>
            </a:r>
            <a:r>
              <a:rPr lang="en-US" sz="3600" err="1"/>
              <a:t>Proyek</a:t>
            </a:r>
            <a:endParaRPr lang="en-US" sz="3600"/>
          </a:p>
        </p:txBody>
      </p:sp>
      <p:sp>
        <p:nvSpPr>
          <p:cNvPr id="4" name="Slide Number Placeholder 3">
            <a:extLst>
              <a:ext uri="{FF2B5EF4-FFF2-40B4-BE49-F238E27FC236}">
                <a16:creationId xmlns:a16="http://schemas.microsoft.com/office/drawing/2014/main" id="{FB36D1BF-1BDA-C9F5-5102-8138DBAF6409}"/>
              </a:ext>
            </a:extLst>
          </p:cNvPr>
          <p:cNvSpPr>
            <a:spLocks noGrp="1"/>
          </p:cNvSpPr>
          <p:nvPr>
            <p:ph type="sldNum" sz="quarter" idx="12"/>
          </p:nvPr>
        </p:nvSpPr>
        <p:spPr/>
        <p:txBody>
          <a:bodyPr/>
          <a:lstStyle/>
          <a:p>
            <a:fld id="{16BDE863-94E8-4228-BC4C-083ADA1A746D}" type="slidenum">
              <a:rPr lang="en-US" smtClean="0"/>
              <a:t>8</a:t>
            </a:fld>
            <a:endParaRPr lang="en-US"/>
          </a:p>
        </p:txBody>
      </p:sp>
      <p:pic>
        <p:nvPicPr>
          <p:cNvPr id="5" name="Picture 4">
            <a:extLst>
              <a:ext uri="{FF2B5EF4-FFF2-40B4-BE49-F238E27FC236}">
                <a16:creationId xmlns:a16="http://schemas.microsoft.com/office/drawing/2014/main" id="{9F607154-77BA-4C17-F9F5-B18ACA6F6F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46177" y="1185798"/>
            <a:ext cx="3486150" cy="2381250"/>
          </a:xfrm>
          <a:prstGeom prst="rect">
            <a:avLst/>
          </a:prstGeom>
        </p:spPr>
      </p:pic>
      <p:sp>
        <p:nvSpPr>
          <p:cNvPr id="8" name="TextBox 7">
            <a:extLst>
              <a:ext uri="{FF2B5EF4-FFF2-40B4-BE49-F238E27FC236}">
                <a16:creationId xmlns:a16="http://schemas.microsoft.com/office/drawing/2014/main" id="{21D0F704-DADD-183E-E71F-6370761E79B5}"/>
              </a:ext>
            </a:extLst>
          </p:cNvPr>
          <p:cNvSpPr txBox="1"/>
          <p:nvPr/>
        </p:nvSpPr>
        <p:spPr>
          <a:xfrm>
            <a:off x="1546177" y="3646326"/>
            <a:ext cx="3486150" cy="230832"/>
          </a:xfrm>
          <a:prstGeom prst="rect">
            <a:avLst/>
          </a:prstGeom>
          <a:noFill/>
        </p:spPr>
        <p:txBody>
          <a:bodyPr wrap="square" rtlCol="0">
            <a:spAutoFit/>
          </a:bodyPr>
          <a:lstStyle/>
          <a:p>
            <a:r>
              <a:rPr lang="en-US" sz="900" err="1"/>
              <a:t>Sumber</a:t>
            </a:r>
            <a:r>
              <a:rPr lang="en-US" sz="900"/>
              <a:t> : </a:t>
            </a:r>
            <a:r>
              <a:rPr lang="en-US" sz="900">
                <a:hlinkClick r:id="rId4" tooltip="https://creativecommons.org/licenses/by-nc/3.0/"/>
              </a:rPr>
              <a:t>CC BY-NC</a:t>
            </a:r>
            <a:endParaRPr lang="en-US" sz="900"/>
          </a:p>
        </p:txBody>
      </p:sp>
      <p:sp>
        <p:nvSpPr>
          <p:cNvPr id="11" name="TextBox 10">
            <a:extLst>
              <a:ext uri="{FF2B5EF4-FFF2-40B4-BE49-F238E27FC236}">
                <a16:creationId xmlns:a16="http://schemas.microsoft.com/office/drawing/2014/main" id="{2D2257DD-E81E-A9F7-106E-282B20B43D06}"/>
              </a:ext>
            </a:extLst>
          </p:cNvPr>
          <p:cNvSpPr txBox="1"/>
          <p:nvPr/>
        </p:nvSpPr>
        <p:spPr>
          <a:xfrm>
            <a:off x="1468443" y="3774331"/>
            <a:ext cx="3972267" cy="2862322"/>
          </a:xfrm>
          <a:prstGeom prst="rect">
            <a:avLst/>
          </a:prstGeom>
          <a:noFill/>
        </p:spPr>
        <p:txBody>
          <a:bodyPr wrap="square" rtlCol="0">
            <a:spAutoFit/>
          </a:bodyPr>
          <a:lstStyle/>
          <a:p>
            <a:pPr algn="ctr"/>
            <a:r>
              <a:rPr lang="en-US" sz="2000" err="1">
                <a:solidFill>
                  <a:schemeClr val="accent1"/>
                </a:solidFill>
              </a:rPr>
              <a:t>Organisasi</a:t>
            </a:r>
            <a:r>
              <a:rPr lang="en-US" sz="2000">
                <a:solidFill>
                  <a:schemeClr val="accent1"/>
                </a:solidFill>
              </a:rPr>
              <a:t>, </a:t>
            </a:r>
            <a:r>
              <a:rPr lang="en-US" sz="2000" err="1">
                <a:solidFill>
                  <a:schemeClr val="accent1"/>
                </a:solidFill>
              </a:rPr>
              <a:t>khususnya</a:t>
            </a:r>
            <a:r>
              <a:rPr lang="en-US" sz="2000">
                <a:solidFill>
                  <a:schemeClr val="accent1"/>
                </a:solidFill>
              </a:rPr>
              <a:t> </a:t>
            </a:r>
            <a:r>
              <a:rPr lang="en-US" sz="2000" err="1">
                <a:solidFill>
                  <a:schemeClr val="accent1"/>
                </a:solidFill>
              </a:rPr>
              <a:t>manajer</a:t>
            </a:r>
            <a:r>
              <a:rPr lang="en-US" sz="2000">
                <a:solidFill>
                  <a:schemeClr val="accent1"/>
                </a:solidFill>
              </a:rPr>
              <a:t> </a:t>
            </a:r>
            <a:r>
              <a:rPr lang="en-US" sz="2000" err="1">
                <a:solidFill>
                  <a:schemeClr val="accent1"/>
                </a:solidFill>
              </a:rPr>
              <a:t>proyek</a:t>
            </a:r>
            <a:r>
              <a:rPr lang="en-US" sz="2000">
                <a:solidFill>
                  <a:schemeClr val="accent1"/>
                </a:solidFill>
              </a:rPr>
              <a:t> </a:t>
            </a:r>
            <a:r>
              <a:rPr lang="en-US" sz="2000" err="1">
                <a:solidFill>
                  <a:schemeClr val="accent1"/>
                </a:solidFill>
              </a:rPr>
              <a:t>mencoba</a:t>
            </a:r>
            <a:r>
              <a:rPr lang="en-US" sz="2000">
                <a:solidFill>
                  <a:schemeClr val="accent1"/>
                </a:solidFill>
              </a:rPr>
              <a:t> </a:t>
            </a:r>
            <a:r>
              <a:rPr lang="en-US" sz="2000" b="1" err="1">
                <a:solidFill>
                  <a:schemeClr val="accent1"/>
                </a:solidFill>
              </a:rPr>
              <a:t>mengatasi</a:t>
            </a:r>
            <a:r>
              <a:rPr lang="en-US" sz="2000" b="1">
                <a:solidFill>
                  <a:schemeClr val="accent1"/>
                </a:solidFill>
              </a:rPr>
              <a:t> </a:t>
            </a:r>
            <a:r>
              <a:rPr lang="en-US" sz="2000" err="1">
                <a:solidFill>
                  <a:schemeClr val="accent1"/>
                </a:solidFill>
              </a:rPr>
              <a:t>permasalahan</a:t>
            </a:r>
            <a:r>
              <a:rPr lang="en-US" sz="2000">
                <a:solidFill>
                  <a:schemeClr val="accent1"/>
                </a:solidFill>
              </a:rPr>
              <a:t> </a:t>
            </a:r>
            <a:r>
              <a:rPr lang="en-US" sz="2000" err="1">
                <a:solidFill>
                  <a:schemeClr val="accent1"/>
                </a:solidFill>
              </a:rPr>
              <a:t>proyek</a:t>
            </a:r>
            <a:r>
              <a:rPr lang="en-US" sz="2000">
                <a:solidFill>
                  <a:schemeClr val="accent1"/>
                </a:solidFill>
              </a:rPr>
              <a:t> </a:t>
            </a:r>
            <a:r>
              <a:rPr lang="en-US" sz="2000" b="1">
                <a:solidFill>
                  <a:schemeClr val="accent1"/>
                </a:solidFill>
              </a:rPr>
              <a:t>RCMPSP</a:t>
            </a:r>
            <a:r>
              <a:rPr lang="en-US" sz="2000">
                <a:solidFill>
                  <a:schemeClr val="accent1"/>
                </a:solidFill>
              </a:rPr>
              <a:t>, dengan </a:t>
            </a:r>
            <a:r>
              <a:rPr lang="en-US" sz="2000" err="1">
                <a:solidFill>
                  <a:schemeClr val="accent1"/>
                </a:solidFill>
              </a:rPr>
              <a:t>menggunakan</a:t>
            </a:r>
            <a:r>
              <a:rPr lang="en-US" sz="2000">
                <a:solidFill>
                  <a:schemeClr val="accent1"/>
                </a:solidFill>
              </a:rPr>
              <a:t> </a:t>
            </a:r>
            <a:r>
              <a:rPr lang="en-US" sz="2000" b="1" err="1">
                <a:solidFill>
                  <a:schemeClr val="accent1"/>
                </a:solidFill>
              </a:rPr>
              <a:t>Sistem</a:t>
            </a:r>
            <a:r>
              <a:rPr lang="en-US" sz="2000" b="1">
                <a:solidFill>
                  <a:schemeClr val="accent1"/>
                </a:solidFill>
              </a:rPr>
              <a:t> </a:t>
            </a:r>
            <a:r>
              <a:rPr lang="en-US" sz="2000" b="1" err="1">
                <a:solidFill>
                  <a:schemeClr val="accent1"/>
                </a:solidFill>
              </a:rPr>
              <a:t>Informasi</a:t>
            </a:r>
            <a:r>
              <a:rPr lang="en-US" sz="2000" b="1">
                <a:solidFill>
                  <a:schemeClr val="accent1"/>
                </a:solidFill>
              </a:rPr>
              <a:t> </a:t>
            </a:r>
            <a:r>
              <a:rPr lang="en-US" sz="2000" b="1" err="1">
                <a:solidFill>
                  <a:schemeClr val="accent1"/>
                </a:solidFill>
              </a:rPr>
              <a:t>Manajemen</a:t>
            </a:r>
            <a:r>
              <a:rPr lang="en-US" sz="2000" b="1">
                <a:solidFill>
                  <a:schemeClr val="accent1"/>
                </a:solidFill>
              </a:rPr>
              <a:t> </a:t>
            </a:r>
            <a:r>
              <a:rPr lang="en-US" sz="2000" b="1" err="1">
                <a:solidFill>
                  <a:schemeClr val="accent1"/>
                </a:solidFill>
              </a:rPr>
              <a:t>Proyek</a:t>
            </a:r>
            <a:r>
              <a:rPr lang="en-US" sz="2000" b="1">
                <a:solidFill>
                  <a:schemeClr val="accent1"/>
                </a:solidFill>
              </a:rPr>
              <a:t> (SIMP), </a:t>
            </a:r>
            <a:r>
              <a:rPr lang="en-US" sz="2000" err="1">
                <a:solidFill>
                  <a:schemeClr val="accent1"/>
                </a:solidFill>
              </a:rPr>
              <a:t>dalam</a:t>
            </a:r>
            <a:r>
              <a:rPr lang="en-US" sz="2000">
                <a:solidFill>
                  <a:schemeClr val="accent1"/>
                </a:solidFill>
              </a:rPr>
              <a:t> </a:t>
            </a:r>
            <a:r>
              <a:rPr lang="en-US" sz="2000" err="1">
                <a:solidFill>
                  <a:schemeClr val="accent1"/>
                </a:solidFill>
              </a:rPr>
              <a:t>grup</a:t>
            </a:r>
            <a:r>
              <a:rPr lang="en-US" sz="2000">
                <a:solidFill>
                  <a:schemeClr val="accent1"/>
                </a:solidFill>
              </a:rPr>
              <a:t> proses </a:t>
            </a:r>
            <a:r>
              <a:rPr lang="en-US" sz="2000" b="1" err="1">
                <a:solidFill>
                  <a:schemeClr val="accent1"/>
                </a:solidFill>
              </a:rPr>
              <a:t>perencanaan</a:t>
            </a:r>
            <a:r>
              <a:rPr lang="en-US" sz="2000" b="1">
                <a:solidFill>
                  <a:schemeClr val="accent1"/>
                </a:solidFill>
              </a:rPr>
              <a:t>, </a:t>
            </a:r>
            <a:r>
              <a:rPr lang="en-US" sz="2000" b="1" err="1">
                <a:solidFill>
                  <a:schemeClr val="accent1"/>
                </a:solidFill>
              </a:rPr>
              <a:t>eksekusi</a:t>
            </a:r>
            <a:r>
              <a:rPr lang="en-US" sz="2000" b="1">
                <a:solidFill>
                  <a:schemeClr val="accent1"/>
                </a:solidFill>
              </a:rPr>
              <a:t>, dan </a:t>
            </a:r>
            <a:r>
              <a:rPr lang="en-US" sz="2000" b="1" err="1">
                <a:solidFill>
                  <a:schemeClr val="accent1"/>
                </a:solidFill>
              </a:rPr>
              <a:t>pemantauan</a:t>
            </a:r>
            <a:r>
              <a:rPr lang="en-US" sz="2000" b="1">
                <a:solidFill>
                  <a:schemeClr val="accent1"/>
                </a:solidFill>
              </a:rPr>
              <a:t> </a:t>
            </a:r>
            <a:r>
              <a:rPr lang="en-US" sz="2000">
                <a:solidFill>
                  <a:schemeClr val="accent1"/>
                </a:solidFill>
              </a:rPr>
              <a:t>(van </a:t>
            </a:r>
            <a:r>
              <a:rPr lang="en-US" sz="2000" err="1">
                <a:solidFill>
                  <a:schemeClr val="accent1"/>
                </a:solidFill>
              </a:rPr>
              <a:t>Besouw</a:t>
            </a:r>
            <a:r>
              <a:rPr lang="en-US" sz="2000">
                <a:solidFill>
                  <a:schemeClr val="accent1"/>
                </a:solidFill>
              </a:rPr>
              <a:t> &amp; Bond-Barnard, 2021). </a:t>
            </a:r>
          </a:p>
        </p:txBody>
      </p:sp>
      <p:pic>
        <p:nvPicPr>
          <p:cNvPr id="6" name="Picture 5">
            <a:extLst>
              <a:ext uri="{FF2B5EF4-FFF2-40B4-BE49-F238E27FC236}">
                <a16:creationId xmlns:a16="http://schemas.microsoft.com/office/drawing/2014/main" id="{4ACCD6C7-B9C0-C378-AE0F-93D541F79A7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583683" y="1537693"/>
            <a:ext cx="2236638" cy="2236638"/>
          </a:xfrm>
          <a:prstGeom prst="rect">
            <a:avLst/>
          </a:prstGeom>
        </p:spPr>
      </p:pic>
      <p:sp>
        <p:nvSpPr>
          <p:cNvPr id="9" name="TextBox 8">
            <a:extLst>
              <a:ext uri="{FF2B5EF4-FFF2-40B4-BE49-F238E27FC236}">
                <a16:creationId xmlns:a16="http://schemas.microsoft.com/office/drawing/2014/main" id="{215B9D79-DAE8-1B4E-463A-99C10C3B4645}"/>
              </a:ext>
            </a:extLst>
          </p:cNvPr>
          <p:cNvSpPr txBox="1"/>
          <p:nvPr/>
        </p:nvSpPr>
        <p:spPr>
          <a:xfrm>
            <a:off x="6916616" y="3646326"/>
            <a:ext cx="3972267" cy="2862322"/>
          </a:xfrm>
          <a:prstGeom prst="rect">
            <a:avLst/>
          </a:prstGeom>
          <a:noFill/>
        </p:spPr>
        <p:txBody>
          <a:bodyPr wrap="square" rtlCol="0">
            <a:spAutoFit/>
          </a:bodyPr>
          <a:lstStyle/>
          <a:p>
            <a:pPr algn="ctr"/>
            <a:r>
              <a:rPr lang="en-US" sz="2000" err="1">
                <a:solidFill>
                  <a:schemeClr val="accent1"/>
                </a:solidFill>
              </a:rPr>
              <a:t>Permasalahanya</a:t>
            </a:r>
            <a:r>
              <a:rPr lang="en-US" sz="2000">
                <a:solidFill>
                  <a:schemeClr val="accent1"/>
                </a:solidFill>
              </a:rPr>
              <a:t> </a:t>
            </a:r>
            <a:r>
              <a:rPr lang="en-US" sz="2000" b="1">
                <a:solidFill>
                  <a:schemeClr val="accent1"/>
                </a:solidFill>
              </a:rPr>
              <a:t>SIMP</a:t>
            </a:r>
            <a:r>
              <a:rPr lang="en-US" sz="2000">
                <a:solidFill>
                  <a:schemeClr val="accent1"/>
                </a:solidFill>
              </a:rPr>
              <a:t> </a:t>
            </a:r>
            <a:r>
              <a:rPr lang="en-US" sz="2000" err="1">
                <a:solidFill>
                  <a:schemeClr val="accent1"/>
                </a:solidFill>
              </a:rPr>
              <a:t>selama</a:t>
            </a:r>
            <a:r>
              <a:rPr lang="en-US" sz="2000">
                <a:solidFill>
                  <a:schemeClr val="accent1"/>
                </a:solidFill>
              </a:rPr>
              <a:t> </a:t>
            </a:r>
            <a:r>
              <a:rPr lang="en-US" sz="2000" err="1">
                <a:solidFill>
                  <a:schemeClr val="accent1"/>
                </a:solidFill>
              </a:rPr>
              <a:t>ini</a:t>
            </a:r>
            <a:r>
              <a:rPr lang="en-US" sz="2000">
                <a:solidFill>
                  <a:schemeClr val="accent1"/>
                </a:solidFill>
              </a:rPr>
              <a:t> </a:t>
            </a:r>
            <a:r>
              <a:rPr lang="en-US" sz="2000" b="1" err="1">
                <a:solidFill>
                  <a:schemeClr val="accent1"/>
                </a:solidFill>
              </a:rPr>
              <a:t>hanya</a:t>
            </a:r>
            <a:r>
              <a:rPr lang="en-US" sz="2000">
                <a:solidFill>
                  <a:schemeClr val="accent1"/>
                </a:solidFill>
              </a:rPr>
              <a:t> </a:t>
            </a:r>
            <a:r>
              <a:rPr lang="en-US" sz="2000" err="1">
                <a:solidFill>
                  <a:schemeClr val="accent1"/>
                </a:solidFill>
              </a:rPr>
              <a:t>digunakan</a:t>
            </a:r>
            <a:r>
              <a:rPr lang="en-US" sz="2000">
                <a:solidFill>
                  <a:schemeClr val="accent1"/>
                </a:solidFill>
              </a:rPr>
              <a:t> untuk </a:t>
            </a:r>
            <a:r>
              <a:rPr lang="en-US" sz="2000" b="1" err="1">
                <a:solidFill>
                  <a:schemeClr val="accent1"/>
                </a:solidFill>
              </a:rPr>
              <a:t>pencatatan</a:t>
            </a:r>
            <a:r>
              <a:rPr lang="en-US" sz="2000" b="1">
                <a:solidFill>
                  <a:schemeClr val="accent1"/>
                </a:solidFill>
              </a:rPr>
              <a:t> data </a:t>
            </a:r>
            <a:r>
              <a:rPr lang="en-US" sz="2000" err="1">
                <a:solidFill>
                  <a:schemeClr val="accent1"/>
                </a:solidFill>
              </a:rPr>
              <a:t>proyek</a:t>
            </a:r>
            <a:r>
              <a:rPr lang="en-US" sz="2000">
                <a:solidFill>
                  <a:schemeClr val="accent1"/>
                </a:solidFill>
              </a:rPr>
              <a:t> </a:t>
            </a:r>
            <a:r>
              <a:rPr lang="en-US" sz="2000" b="1" err="1">
                <a:solidFill>
                  <a:schemeClr val="accent1"/>
                </a:solidFill>
              </a:rPr>
              <a:t>saja</a:t>
            </a:r>
            <a:r>
              <a:rPr lang="en-US" sz="2000">
                <a:solidFill>
                  <a:schemeClr val="accent1"/>
                </a:solidFill>
              </a:rPr>
              <a:t>, dan </a:t>
            </a:r>
            <a:r>
              <a:rPr lang="en-US" sz="2000">
                <a:solidFill>
                  <a:schemeClr val="accent1"/>
                </a:solidFill>
                <a:effectLst/>
                <a:latin typeface="+mj-lt"/>
                <a:ea typeface="Calibri" panose="020F0502020204030204" pitchFamily="34" charset="0"/>
              </a:rPr>
              <a:t>SIMP </a:t>
            </a:r>
            <a:r>
              <a:rPr lang="en-US" sz="2000" b="1" err="1">
                <a:solidFill>
                  <a:schemeClr val="accent1"/>
                </a:solidFill>
                <a:effectLst/>
                <a:latin typeface="+mj-lt"/>
                <a:ea typeface="Calibri" panose="020F0502020204030204" pitchFamily="34" charset="0"/>
              </a:rPr>
              <a:t>belum</a:t>
            </a:r>
            <a:r>
              <a:rPr lang="en-US" sz="2000" b="1">
                <a:solidFill>
                  <a:schemeClr val="accent1"/>
                </a:solidFill>
                <a:effectLst/>
                <a:latin typeface="+mj-lt"/>
                <a:ea typeface="Calibri" panose="020F0502020204030204" pitchFamily="34" charset="0"/>
              </a:rPr>
              <a:t> </a:t>
            </a:r>
            <a:r>
              <a:rPr lang="en-US" sz="2000" b="1" err="1">
                <a:solidFill>
                  <a:schemeClr val="accent1"/>
                </a:solidFill>
                <a:effectLst/>
                <a:latin typeface="+mj-lt"/>
                <a:ea typeface="Calibri" panose="020F0502020204030204" pitchFamily="34" charset="0"/>
              </a:rPr>
              <a:t>dapat</a:t>
            </a:r>
            <a:r>
              <a:rPr lang="en-US" sz="2000" b="1">
                <a:solidFill>
                  <a:schemeClr val="accent1"/>
                </a:solidFill>
                <a:effectLst/>
                <a:latin typeface="+mj-lt"/>
                <a:ea typeface="Calibri" panose="020F0502020204030204" pitchFamily="34" charset="0"/>
              </a:rPr>
              <a:t> </a:t>
            </a:r>
            <a:r>
              <a:rPr lang="en-US" sz="2000" b="1" err="1">
                <a:solidFill>
                  <a:schemeClr val="accent1"/>
                </a:solidFill>
                <a:effectLst/>
                <a:latin typeface="+mj-lt"/>
                <a:ea typeface="Calibri" panose="020F0502020204030204" pitchFamily="34" charset="0"/>
              </a:rPr>
              <a:t>menujukan</a:t>
            </a:r>
            <a:r>
              <a:rPr lang="en-US" sz="2000" b="1">
                <a:solidFill>
                  <a:schemeClr val="accent1"/>
                </a:solidFill>
                <a:effectLst/>
                <a:latin typeface="+mj-lt"/>
                <a:ea typeface="Calibri" panose="020F0502020204030204" pitchFamily="34" charset="0"/>
              </a:rPr>
              <a:t> </a:t>
            </a:r>
            <a:r>
              <a:rPr lang="en-US" sz="2000" b="1" err="1">
                <a:solidFill>
                  <a:schemeClr val="accent1"/>
                </a:solidFill>
                <a:effectLst/>
                <a:latin typeface="+mj-lt"/>
                <a:ea typeface="Calibri" panose="020F0502020204030204" pitchFamily="34" charset="0"/>
              </a:rPr>
              <a:t>kondisi</a:t>
            </a:r>
            <a:r>
              <a:rPr lang="en-US" sz="2000" b="1">
                <a:solidFill>
                  <a:schemeClr val="accent1"/>
                </a:solidFill>
                <a:effectLst/>
                <a:latin typeface="+mj-lt"/>
                <a:ea typeface="Calibri" panose="020F0502020204030204" pitchFamily="34" charset="0"/>
              </a:rPr>
              <a:t> </a:t>
            </a:r>
            <a:r>
              <a:rPr lang="en-US" sz="2000" b="1" err="1">
                <a:solidFill>
                  <a:schemeClr val="accent1"/>
                </a:solidFill>
                <a:effectLst/>
                <a:latin typeface="+mj-lt"/>
                <a:ea typeface="Calibri" panose="020F0502020204030204" pitchFamily="34" charset="0"/>
              </a:rPr>
              <a:t>perusahaan</a:t>
            </a:r>
            <a:r>
              <a:rPr lang="en-US" sz="2000">
                <a:solidFill>
                  <a:schemeClr val="accent1"/>
                </a:solidFill>
                <a:effectLst/>
                <a:latin typeface="+mj-lt"/>
                <a:ea typeface="Calibri" panose="020F0502020204030204" pitchFamily="34" charset="0"/>
              </a:rPr>
              <a:t>, yang </a:t>
            </a:r>
            <a:r>
              <a:rPr lang="en-US" sz="2000" err="1">
                <a:solidFill>
                  <a:schemeClr val="accent1"/>
                </a:solidFill>
                <a:effectLst/>
                <a:latin typeface="+mj-lt"/>
                <a:ea typeface="Calibri" panose="020F0502020204030204" pitchFamily="34" charset="0"/>
              </a:rPr>
              <a:t>dapat</a:t>
            </a:r>
            <a:r>
              <a:rPr lang="en-US" sz="2000">
                <a:solidFill>
                  <a:schemeClr val="accent1"/>
                </a:solidFill>
                <a:effectLst/>
                <a:latin typeface="+mj-lt"/>
                <a:ea typeface="Calibri" panose="020F0502020204030204" pitchFamily="34" charset="0"/>
              </a:rPr>
              <a:t> </a:t>
            </a:r>
            <a:r>
              <a:rPr lang="en-US" sz="2000" b="1" err="1">
                <a:solidFill>
                  <a:schemeClr val="accent1"/>
                </a:solidFill>
                <a:effectLst/>
                <a:latin typeface="+mj-lt"/>
                <a:ea typeface="Calibri" panose="020F0502020204030204" pitchFamily="34" charset="0"/>
              </a:rPr>
              <a:t>menjadi</a:t>
            </a:r>
            <a:r>
              <a:rPr lang="en-US" sz="2000" b="1">
                <a:solidFill>
                  <a:schemeClr val="accent1"/>
                </a:solidFill>
                <a:effectLst/>
                <a:latin typeface="+mj-lt"/>
                <a:ea typeface="Calibri" panose="020F0502020204030204" pitchFamily="34" charset="0"/>
              </a:rPr>
              <a:t> </a:t>
            </a:r>
            <a:r>
              <a:rPr lang="en-US" sz="2000" b="1" err="1">
                <a:solidFill>
                  <a:schemeClr val="accent1"/>
                </a:solidFill>
                <a:effectLst/>
                <a:latin typeface="+mj-lt"/>
                <a:ea typeface="Calibri" panose="020F0502020204030204" pitchFamily="34" charset="0"/>
              </a:rPr>
              <a:t>acuan</a:t>
            </a:r>
            <a:r>
              <a:rPr lang="en-US" sz="2000" b="1">
                <a:solidFill>
                  <a:schemeClr val="accent1"/>
                </a:solidFill>
                <a:effectLst/>
                <a:latin typeface="+mj-lt"/>
                <a:ea typeface="Calibri" panose="020F0502020204030204" pitchFamily="34" charset="0"/>
              </a:rPr>
              <a:t> </a:t>
            </a:r>
            <a:r>
              <a:rPr lang="en-US" sz="2000" err="1">
                <a:solidFill>
                  <a:schemeClr val="accent1"/>
                </a:solidFill>
                <a:effectLst/>
                <a:latin typeface="+mj-lt"/>
                <a:ea typeface="Calibri" panose="020F0502020204030204" pitchFamily="34" charset="0"/>
              </a:rPr>
              <a:t>dalam</a:t>
            </a:r>
            <a:r>
              <a:rPr lang="en-US" sz="2000">
                <a:solidFill>
                  <a:schemeClr val="accent1"/>
                </a:solidFill>
                <a:effectLst/>
                <a:latin typeface="+mj-lt"/>
                <a:ea typeface="Calibri" panose="020F0502020204030204" pitchFamily="34" charset="0"/>
              </a:rPr>
              <a:t> </a:t>
            </a:r>
            <a:r>
              <a:rPr lang="en-US" sz="2000" b="1" err="1">
                <a:solidFill>
                  <a:schemeClr val="accent1"/>
                </a:solidFill>
                <a:effectLst/>
                <a:latin typeface="+mj-lt"/>
                <a:ea typeface="Calibri" panose="020F0502020204030204" pitchFamily="34" charset="0"/>
              </a:rPr>
              <a:t>menentukan</a:t>
            </a:r>
            <a:r>
              <a:rPr lang="en-US" sz="2000" b="1">
                <a:solidFill>
                  <a:schemeClr val="accent1"/>
                </a:solidFill>
                <a:effectLst/>
                <a:latin typeface="+mj-lt"/>
                <a:ea typeface="Calibri" panose="020F0502020204030204" pitchFamily="34" charset="0"/>
              </a:rPr>
              <a:t> </a:t>
            </a:r>
            <a:r>
              <a:rPr lang="en-US" sz="2000" b="1" err="1">
                <a:solidFill>
                  <a:schemeClr val="accent1"/>
                </a:solidFill>
                <a:effectLst/>
                <a:latin typeface="+mj-lt"/>
                <a:ea typeface="Calibri" panose="020F0502020204030204" pitchFamily="34" charset="0"/>
              </a:rPr>
              <a:t>alokasi</a:t>
            </a:r>
            <a:r>
              <a:rPr lang="en-US" sz="2000" b="1">
                <a:solidFill>
                  <a:schemeClr val="accent1"/>
                </a:solidFill>
                <a:effectLst/>
                <a:latin typeface="+mj-lt"/>
                <a:ea typeface="Calibri" panose="020F0502020204030204" pitchFamily="34" charset="0"/>
              </a:rPr>
              <a:t> </a:t>
            </a:r>
            <a:r>
              <a:rPr lang="en-US" sz="2000" b="1" err="1">
                <a:solidFill>
                  <a:schemeClr val="accent1"/>
                </a:solidFill>
                <a:effectLst/>
                <a:latin typeface="+mj-lt"/>
                <a:ea typeface="Calibri" panose="020F0502020204030204" pitchFamily="34" charset="0"/>
              </a:rPr>
              <a:t>sumber</a:t>
            </a:r>
            <a:r>
              <a:rPr lang="en-US" sz="2000" b="1">
                <a:solidFill>
                  <a:schemeClr val="accent1"/>
                </a:solidFill>
                <a:effectLst/>
                <a:latin typeface="+mj-lt"/>
                <a:ea typeface="Calibri" panose="020F0502020204030204" pitchFamily="34" charset="0"/>
              </a:rPr>
              <a:t> </a:t>
            </a:r>
            <a:r>
              <a:rPr lang="en-US" sz="2000" b="1" err="1">
                <a:solidFill>
                  <a:schemeClr val="accent1"/>
                </a:solidFill>
                <a:effectLst/>
                <a:latin typeface="+mj-lt"/>
                <a:ea typeface="Calibri" panose="020F0502020204030204" pitchFamily="34" charset="0"/>
              </a:rPr>
              <a:t>daya</a:t>
            </a:r>
            <a:r>
              <a:rPr lang="en-US" sz="2000">
                <a:solidFill>
                  <a:schemeClr val="accent1"/>
                </a:solidFill>
                <a:effectLst/>
                <a:latin typeface="+mj-lt"/>
                <a:ea typeface="Calibri" panose="020F0502020204030204" pitchFamily="34" charset="0"/>
              </a:rPr>
              <a:t> </a:t>
            </a:r>
            <a:r>
              <a:rPr lang="en-US" sz="2000" err="1">
                <a:solidFill>
                  <a:schemeClr val="accent1"/>
                </a:solidFill>
                <a:effectLst/>
                <a:latin typeface="+mj-lt"/>
                <a:ea typeface="Calibri" panose="020F0502020204030204" pitchFamily="34" charset="0"/>
              </a:rPr>
              <a:t>manusia</a:t>
            </a:r>
            <a:r>
              <a:rPr lang="en-US" sz="2000">
                <a:solidFill>
                  <a:schemeClr val="accent1"/>
                </a:solidFill>
                <a:effectLst/>
                <a:latin typeface="+mj-lt"/>
                <a:ea typeface="Calibri" panose="020F0502020204030204" pitchFamily="34" charset="0"/>
              </a:rPr>
              <a:t> dan </a:t>
            </a:r>
            <a:r>
              <a:rPr lang="en-US" sz="2000" b="1" err="1">
                <a:solidFill>
                  <a:schemeClr val="accent1"/>
                </a:solidFill>
                <a:effectLst/>
                <a:latin typeface="+mj-lt"/>
                <a:ea typeface="Calibri" panose="020F0502020204030204" pitchFamily="34" charset="0"/>
              </a:rPr>
              <a:t>penentuan</a:t>
            </a:r>
            <a:r>
              <a:rPr lang="en-US" sz="2000" b="1">
                <a:solidFill>
                  <a:schemeClr val="accent1"/>
                </a:solidFill>
                <a:effectLst/>
                <a:latin typeface="+mj-lt"/>
                <a:ea typeface="Calibri" panose="020F0502020204030204" pitchFamily="34" charset="0"/>
              </a:rPr>
              <a:t> </a:t>
            </a:r>
            <a:r>
              <a:rPr lang="en-US" sz="2000" b="1" err="1">
                <a:solidFill>
                  <a:schemeClr val="accent1"/>
                </a:solidFill>
                <a:effectLst/>
                <a:latin typeface="+mj-lt"/>
                <a:ea typeface="Calibri" panose="020F0502020204030204" pitchFamily="34" charset="0"/>
              </a:rPr>
              <a:t>pekerjaan</a:t>
            </a:r>
            <a:r>
              <a:rPr lang="en-US" sz="2000" b="1">
                <a:solidFill>
                  <a:schemeClr val="accent1"/>
                </a:solidFill>
                <a:effectLst/>
                <a:latin typeface="+mj-lt"/>
                <a:ea typeface="Calibri" panose="020F0502020204030204" pitchFamily="34" charset="0"/>
              </a:rPr>
              <a:t> </a:t>
            </a:r>
            <a:r>
              <a:rPr lang="en-US" sz="2000">
                <a:solidFill>
                  <a:schemeClr val="accent1"/>
                </a:solidFill>
                <a:effectLst/>
                <a:latin typeface="+mj-lt"/>
                <a:ea typeface="Calibri" panose="020F0502020204030204" pitchFamily="34" charset="0"/>
              </a:rPr>
              <a:t>yang </a:t>
            </a:r>
            <a:r>
              <a:rPr lang="en-US" sz="2000" err="1">
                <a:solidFill>
                  <a:schemeClr val="accent1"/>
                </a:solidFill>
                <a:effectLst/>
                <a:latin typeface="+mj-lt"/>
                <a:ea typeface="Calibri" panose="020F0502020204030204" pitchFamily="34" charset="0"/>
              </a:rPr>
              <a:t>tepat</a:t>
            </a:r>
            <a:r>
              <a:rPr lang="en-US" sz="2000">
                <a:solidFill>
                  <a:schemeClr val="accent1"/>
                </a:solidFill>
                <a:effectLst/>
                <a:latin typeface="+mj-lt"/>
                <a:ea typeface="Calibri" panose="020F0502020204030204" pitchFamily="34" charset="0"/>
              </a:rPr>
              <a:t> pada </a:t>
            </a:r>
            <a:r>
              <a:rPr lang="en-US" sz="2000" b="1" err="1">
                <a:solidFill>
                  <a:schemeClr val="accent1"/>
                </a:solidFill>
                <a:effectLst/>
                <a:latin typeface="+mj-lt"/>
                <a:ea typeface="Calibri" panose="020F0502020204030204" pitchFamily="34" charset="0"/>
              </a:rPr>
              <a:t>sumber</a:t>
            </a:r>
            <a:r>
              <a:rPr lang="en-US" sz="2000" b="1">
                <a:solidFill>
                  <a:schemeClr val="accent1"/>
                </a:solidFill>
                <a:effectLst/>
                <a:latin typeface="+mj-lt"/>
                <a:ea typeface="Calibri" panose="020F0502020204030204" pitchFamily="34" charset="0"/>
              </a:rPr>
              <a:t> </a:t>
            </a:r>
            <a:r>
              <a:rPr lang="en-US" sz="2000" b="1" err="1">
                <a:solidFill>
                  <a:schemeClr val="accent1"/>
                </a:solidFill>
                <a:effectLst/>
                <a:latin typeface="+mj-lt"/>
                <a:ea typeface="Calibri" panose="020F0502020204030204" pitchFamily="34" charset="0"/>
              </a:rPr>
              <a:t>daya</a:t>
            </a:r>
            <a:r>
              <a:rPr lang="en-US" sz="2000" b="1">
                <a:solidFill>
                  <a:schemeClr val="accent1"/>
                </a:solidFill>
                <a:effectLst/>
                <a:latin typeface="+mj-lt"/>
                <a:ea typeface="Calibri" panose="020F0502020204030204" pitchFamily="34" charset="0"/>
              </a:rPr>
              <a:t> yang </a:t>
            </a:r>
            <a:r>
              <a:rPr lang="en-US" sz="2000" b="1" err="1">
                <a:solidFill>
                  <a:schemeClr val="accent1"/>
                </a:solidFill>
                <a:effectLst/>
                <a:latin typeface="+mj-lt"/>
                <a:ea typeface="Calibri" panose="020F0502020204030204" pitchFamily="34" charset="0"/>
              </a:rPr>
              <a:t>tepat</a:t>
            </a:r>
            <a:r>
              <a:rPr lang="en-US" sz="2000">
                <a:solidFill>
                  <a:schemeClr val="accent1"/>
                </a:solidFill>
                <a:effectLst/>
                <a:latin typeface="+mj-lt"/>
                <a:ea typeface="Calibri" panose="020F0502020204030204" pitchFamily="34" charset="0"/>
              </a:rPr>
              <a:t>. </a:t>
            </a:r>
            <a:endParaRPr lang="en-US" sz="2000">
              <a:solidFill>
                <a:schemeClr val="accent1"/>
              </a:solidFill>
              <a:latin typeface="+mj-lt"/>
            </a:endParaRPr>
          </a:p>
        </p:txBody>
      </p:sp>
    </p:spTree>
    <p:extLst>
      <p:ext uri="{BB962C8B-B14F-4D97-AF65-F5344CB8AC3E}">
        <p14:creationId xmlns:p14="http://schemas.microsoft.com/office/powerpoint/2010/main" val="124056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64B5E-504A-E17D-611F-C2DB05ADD66A}"/>
              </a:ext>
            </a:extLst>
          </p:cNvPr>
          <p:cNvSpPr>
            <a:spLocks noGrp="1"/>
          </p:cNvSpPr>
          <p:nvPr>
            <p:ph type="title"/>
          </p:nvPr>
        </p:nvSpPr>
        <p:spPr/>
        <p:txBody>
          <a:bodyPr/>
          <a:lstStyle/>
          <a:p>
            <a:r>
              <a:rPr lang="en-US" err="1"/>
              <a:t>Perumusan</a:t>
            </a:r>
            <a:r>
              <a:rPr lang="en-US"/>
              <a:t> </a:t>
            </a:r>
            <a:r>
              <a:rPr lang="en-US" err="1"/>
              <a:t>Masalah</a:t>
            </a:r>
            <a:endParaRPr lang="en-US"/>
          </a:p>
        </p:txBody>
      </p:sp>
      <p:sp>
        <p:nvSpPr>
          <p:cNvPr id="3" name="Content Placeholder 2">
            <a:extLst>
              <a:ext uri="{FF2B5EF4-FFF2-40B4-BE49-F238E27FC236}">
                <a16:creationId xmlns:a16="http://schemas.microsoft.com/office/drawing/2014/main" id="{27E32840-0101-09B8-04C8-8F883601C8B0}"/>
              </a:ext>
            </a:extLst>
          </p:cNvPr>
          <p:cNvSpPr>
            <a:spLocks noGrp="1"/>
          </p:cNvSpPr>
          <p:nvPr>
            <p:ph idx="1"/>
          </p:nvPr>
        </p:nvSpPr>
        <p:spPr/>
        <p:txBody>
          <a:bodyPr/>
          <a:lstStyle/>
          <a:p>
            <a:r>
              <a:rPr lang="en-US" err="1"/>
              <a:t>Rumusan</a:t>
            </a:r>
            <a:r>
              <a:rPr lang="en-US"/>
              <a:t> </a:t>
            </a:r>
            <a:r>
              <a:rPr lang="en-US" err="1"/>
              <a:t>masalah</a:t>
            </a:r>
            <a:r>
              <a:rPr lang="en-US"/>
              <a:t> </a:t>
            </a:r>
            <a:r>
              <a:rPr lang="en-US" err="1"/>
              <a:t>dari</a:t>
            </a:r>
            <a:r>
              <a:rPr lang="en-US"/>
              <a:t> </a:t>
            </a:r>
            <a:r>
              <a:rPr lang="en-US" err="1"/>
              <a:t>penelitian</a:t>
            </a:r>
            <a:r>
              <a:rPr lang="en-US"/>
              <a:t> </a:t>
            </a:r>
            <a:r>
              <a:rPr lang="en-US" err="1"/>
              <a:t>ini</a:t>
            </a:r>
            <a:r>
              <a:rPr lang="en-US"/>
              <a:t> </a:t>
            </a:r>
            <a:r>
              <a:rPr lang="en-US" err="1"/>
              <a:t>adalah</a:t>
            </a:r>
            <a:r>
              <a:rPr lang="en-US"/>
              <a:t> :</a:t>
            </a:r>
          </a:p>
          <a:p>
            <a:pPr marL="274320" lvl="1" indent="0">
              <a:buNone/>
            </a:pPr>
            <a:r>
              <a:rPr lang="en-US"/>
              <a:t>“Bagaimana </a:t>
            </a:r>
            <a:r>
              <a:rPr lang="en-US" err="1"/>
              <a:t>optimasi</a:t>
            </a:r>
            <a:r>
              <a:rPr lang="en-US"/>
              <a:t> </a:t>
            </a:r>
            <a:r>
              <a:rPr lang="en-US" err="1"/>
              <a:t>alokasi</a:t>
            </a:r>
            <a:r>
              <a:rPr lang="en-US"/>
              <a:t> </a:t>
            </a:r>
            <a:r>
              <a:rPr lang="en-US" err="1"/>
              <a:t>pekerjaan</a:t>
            </a:r>
            <a:r>
              <a:rPr lang="en-US"/>
              <a:t> dan </a:t>
            </a:r>
            <a:r>
              <a:rPr lang="en-US" err="1"/>
              <a:t>sumber</a:t>
            </a:r>
            <a:r>
              <a:rPr lang="en-US"/>
              <a:t> </a:t>
            </a:r>
            <a:r>
              <a:rPr lang="en-US" err="1"/>
              <a:t>daya</a:t>
            </a:r>
            <a:r>
              <a:rPr lang="en-US"/>
              <a:t> dilakukan dengan </a:t>
            </a:r>
            <a:r>
              <a:rPr lang="en-US" err="1"/>
              <a:t>sistem</a:t>
            </a:r>
            <a:r>
              <a:rPr lang="en-US"/>
              <a:t> </a:t>
            </a:r>
            <a:r>
              <a:rPr lang="en-US" err="1"/>
              <a:t>informasi</a:t>
            </a:r>
            <a:r>
              <a:rPr lang="en-US"/>
              <a:t> </a:t>
            </a:r>
            <a:r>
              <a:rPr lang="en-US" err="1"/>
              <a:t>manajemen</a:t>
            </a:r>
            <a:r>
              <a:rPr lang="en-US"/>
              <a:t> </a:t>
            </a:r>
            <a:r>
              <a:rPr lang="en-US" err="1"/>
              <a:t>proyek</a:t>
            </a:r>
            <a:r>
              <a:rPr lang="en-US"/>
              <a:t> yang </a:t>
            </a:r>
            <a:r>
              <a:rPr lang="en-US" err="1"/>
              <a:t>terintegrasi</a:t>
            </a:r>
            <a:r>
              <a:rPr lang="en-US"/>
              <a:t> dengan </a:t>
            </a:r>
            <a:r>
              <a:rPr lang="en-US" err="1"/>
              <a:t>teknologi</a:t>
            </a:r>
            <a:r>
              <a:rPr lang="en-US"/>
              <a:t> </a:t>
            </a:r>
            <a:r>
              <a:rPr lang="en-US" err="1"/>
              <a:t>pengambilan</a:t>
            </a:r>
            <a:r>
              <a:rPr lang="en-US"/>
              <a:t> </a:t>
            </a:r>
            <a:r>
              <a:rPr lang="en-US" err="1"/>
              <a:t>keputusan</a:t>
            </a:r>
            <a:r>
              <a:rPr lang="en-US"/>
              <a:t>”</a:t>
            </a:r>
          </a:p>
        </p:txBody>
      </p:sp>
      <p:sp>
        <p:nvSpPr>
          <p:cNvPr id="4" name="Slide Number Placeholder 3">
            <a:extLst>
              <a:ext uri="{FF2B5EF4-FFF2-40B4-BE49-F238E27FC236}">
                <a16:creationId xmlns:a16="http://schemas.microsoft.com/office/drawing/2014/main" id="{DDF27B57-5444-77CD-1909-526684196AAA}"/>
              </a:ext>
            </a:extLst>
          </p:cNvPr>
          <p:cNvSpPr>
            <a:spLocks noGrp="1"/>
          </p:cNvSpPr>
          <p:nvPr>
            <p:ph type="sldNum" sz="quarter" idx="12"/>
          </p:nvPr>
        </p:nvSpPr>
        <p:spPr/>
        <p:txBody>
          <a:bodyPr/>
          <a:lstStyle/>
          <a:p>
            <a:fld id="{16BDE863-94E8-4228-BC4C-083ADA1A746D}" type="slidenum">
              <a:rPr lang="en-US" smtClean="0"/>
              <a:t>9</a:t>
            </a:fld>
            <a:endParaRPr lang="en-US"/>
          </a:p>
        </p:txBody>
      </p:sp>
    </p:spTree>
    <p:extLst>
      <p:ext uri="{BB962C8B-B14F-4D97-AF65-F5344CB8AC3E}">
        <p14:creationId xmlns:p14="http://schemas.microsoft.com/office/powerpoint/2010/main" val="718896386"/>
      </p:ext>
    </p:extLst>
  </p:cSld>
  <p:clrMapOvr>
    <a:masterClrMapping/>
  </p:clrMapOvr>
</p:sld>
</file>

<file path=ppt/theme/theme1.xml><?xml version="1.0" encoding="utf-8"?>
<a:theme xmlns:a="http://schemas.openxmlformats.org/drawingml/2006/main" name="Basi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483FC0559FC24BB7762347015F7079" ma:contentTypeVersion="0" ma:contentTypeDescription="Create a new document." ma:contentTypeScope="" ma:versionID="3c485acbcfc28e648517d67e463b78ce">
  <xsd:schema xmlns:xsd="http://www.w3.org/2001/XMLSchema" xmlns:xs="http://www.w3.org/2001/XMLSchema" xmlns:p="http://schemas.microsoft.com/office/2006/metadata/properties" targetNamespace="http://schemas.microsoft.com/office/2006/metadata/properties" ma:root="true" ma:fieldsID="1ce9a6419c4b946550614592c8ab790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B4F47F-A451-424A-A7C9-2DC755E3FECD}">
  <ds:schemaRefs>
    <ds:schemaRef ds:uri="http://schemas.microsoft.com/sharepoint/v3/contenttype/forms"/>
  </ds:schemaRefs>
</ds:datastoreItem>
</file>

<file path=customXml/itemProps2.xml><?xml version="1.0" encoding="utf-8"?>
<ds:datastoreItem xmlns:ds="http://schemas.openxmlformats.org/officeDocument/2006/customXml" ds:itemID="{6907BD9C-CCA2-4C77-ABEF-D1F116BC58BB}">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8BB3B9E-BCB2-4656-8306-53A23C7B19A2}">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Basis</Template>
  <TotalTime>2</TotalTime>
  <Words>6528</Words>
  <Application>Microsoft Office PowerPoint</Application>
  <PresentationFormat>Widescreen</PresentationFormat>
  <Paragraphs>541</Paragraphs>
  <Slides>36</Slides>
  <Notes>10</Notes>
  <HiddenSlides>15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Corbel</vt:lpstr>
      <vt:lpstr>Times New Roman</vt:lpstr>
      <vt:lpstr>Basis</vt:lpstr>
      <vt:lpstr>Optimasi alokasi Pekerjaan dan sumber daya dengan sistem informasi manajemen proyek pada perusahaan teknologi informasi</vt:lpstr>
      <vt:lpstr>Outline</vt:lpstr>
      <vt:lpstr>Latar Belakang-Perkembangan  industri jasa berbasis teknologi</vt:lpstr>
      <vt:lpstr>Latar Belakang-Peningkatan Kebutuhan dan Kompleksitas</vt:lpstr>
      <vt:lpstr>Performa Proyek secara keseluruhan</vt:lpstr>
      <vt:lpstr>Latar Belakang-Penyebab Keterlambatan penyelesaian proyek</vt:lpstr>
      <vt:lpstr>Latar Belakang-Kondisi nyata di Industri</vt:lpstr>
      <vt:lpstr>Latar Belakang-Sistem Informasi Manajemen Proyek</vt:lpstr>
      <vt:lpstr>Perumusan Masalah</vt:lpstr>
      <vt:lpstr>Penelitian Terdahulu</vt:lpstr>
      <vt:lpstr>PowerPoint Presentation</vt:lpstr>
      <vt:lpstr>Penelitian Terdahulu-Manajemen sumber daya dan pekerjaan</vt:lpstr>
      <vt:lpstr>Resume-Penelitian Terdahulu-Manajemen sumber daya dan pekerjaan</vt:lpstr>
      <vt:lpstr>Penelitian terdahulu-sistem informasi manajemen proyek</vt:lpstr>
      <vt:lpstr>Resume-Penelitian Terdahulu-sistem informasi manajemen proyek</vt:lpstr>
      <vt:lpstr>Penelitian terdahulu-Pengambilan keputusan menggunakan alat bantu pengambilan keputusan pada bidang manajemen proyek </vt:lpstr>
      <vt:lpstr>Resume-Penelitian Terdahulu-Pengambilan keputusan dengan alat bantu pengambilan keputusan dalam bidang pm</vt:lpstr>
      <vt:lpstr>Celah Penelitian</vt:lpstr>
      <vt:lpstr>Kebaruan Penelitian</vt:lpstr>
      <vt:lpstr>Tujuan Penelitian</vt:lpstr>
      <vt:lpstr>Manfaat Penelitian</vt:lpstr>
      <vt:lpstr>Batasan Penelitian</vt:lpstr>
      <vt:lpstr>Ringkasan Metodologi Penelitian</vt:lpstr>
      <vt:lpstr>Metode Penelitian</vt:lpstr>
      <vt:lpstr>Enterprise Architecture</vt:lpstr>
      <vt:lpstr>The Open Group Architecture Framework (TOGAF)</vt:lpstr>
      <vt:lpstr>Decision Tree</vt:lpstr>
      <vt:lpstr>Random Forest</vt:lpstr>
      <vt:lpstr>Business Process Modelling Notation (BPMN)</vt:lpstr>
      <vt:lpstr>Uji t pasangan</vt:lpstr>
      <vt:lpstr>Rencana Penelitian</vt:lpstr>
      <vt:lpstr>Daftar Buku</vt:lpstr>
      <vt:lpstr>Daftar Jurnal</vt:lpstr>
      <vt:lpstr>PowerPoint Presentation</vt:lpstr>
      <vt:lpstr>Daftar Pustaka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DESAIN SISTEM INFORMASI MANAJEMEN PROYEK UNTUK MENGOPTIMASI ALOKASI PEKERJAAN DAN SUMBER DAYA</dc:title>
  <dc:creator>Ilham Pratama</dc:creator>
  <cp:lastModifiedBy>finnet</cp:lastModifiedBy>
  <cp:revision>2</cp:revision>
  <dcterms:created xsi:type="dcterms:W3CDTF">2022-10-12T11:13:26Z</dcterms:created>
  <dcterms:modified xsi:type="dcterms:W3CDTF">2022-11-05T04:57:30Z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0x010100A3483FC0559FC24BB7762347015F7079</vt:lpwstr>
  </property>
</Properties>
</file>