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0" r:id="rId5"/>
    <p:sldId id="259" r:id="rId6"/>
    <p:sldId id="261" r:id="rId7"/>
    <p:sldId id="262" r:id="rId8"/>
    <p:sldId id="263" r:id="rId9"/>
    <p:sldId id="264" r:id="rId10"/>
    <p:sldId id="265"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482561-C79E-4649-B0A5-CE900AED9DE1}" type="datetimeFigureOut">
              <a:rPr lang="en-US" smtClean="0"/>
              <a:t>10/11/2013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CAB96D-8C4F-4AEE-97DF-D30981A7E2C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latin typeface="Times New Roman" pitchFamily="-106" charset="0"/>
              <a:ea typeface="ＭＳ Ｐゴシック" pitchFamily="-106"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smtClean="0">
              <a:latin typeface="Times New Roman" pitchFamily="-106" charset="0"/>
              <a:ea typeface="ＭＳ Ｐゴシック" pitchFamily="-106"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latin typeface="Times New Roman" pitchFamily="-106" charset="0"/>
              <a:ea typeface="ＭＳ Ｐゴシック" pitchFamily="-106"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latin typeface="Times New Roman" pitchFamily="-106" charset="0"/>
              <a:ea typeface="ＭＳ Ｐゴシック" pitchFamily="-106"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latin typeface="Times New Roman" pitchFamily="-106" charset="0"/>
              <a:ea typeface="ＭＳ Ｐゴシック" pitchFamily="-106"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p:spPr>
        <p:txBody>
          <a:bodyPr/>
          <a:lstStyle/>
          <a:p>
            <a:endParaRPr lang="en-US" smtClean="0">
              <a:latin typeface="Times New Roman" pitchFamily="-106" charset="0"/>
              <a:ea typeface="ＭＳ Ｐゴシック" pitchFamily="-106"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latin typeface="Times New Roman" pitchFamily="-106" charset="0"/>
              <a:ea typeface="ＭＳ Ｐゴシック" pitchFamily="-106"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3E5C5B-DC8B-48BD-A58F-B0047103616F}" type="datetimeFigureOut">
              <a:rPr lang="en-US" smtClean="0"/>
              <a:t>10/11/2013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142AF-4DC5-45BD-B7CD-275145B488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E5C5B-DC8B-48BD-A58F-B0047103616F}" type="datetimeFigureOut">
              <a:rPr lang="en-US" smtClean="0"/>
              <a:t>10/11/2013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142AF-4DC5-45BD-B7CD-275145B488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E5C5B-DC8B-48BD-A58F-B0047103616F}" type="datetimeFigureOut">
              <a:rPr lang="en-US" smtClean="0"/>
              <a:t>10/11/2013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142AF-4DC5-45BD-B7CD-275145B488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E5C5B-DC8B-48BD-A58F-B0047103616F}" type="datetimeFigureOut">
              <a:rPr lang="en-US" smtClean="0"/>
              <a:t>10/11/2013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142AF-4DC5-45BD-B7CD-275145B488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3E5C5B-DC8B-48BD-A58F-B0047103616F}" type="datetimeFigureOut">
              <a:rPr lang="en-US" smtClean="0"/>
              <a:t>10/11/2013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3142AF-4DC5-45BD-B7CD-275145B488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3E5C5B-DC8B-48BD-A58F-B0047103616F}" type="datetimeFigureOut">
              <a:rPr lang="en-US" smtClean="0"/>
              <a:t>10/11/2013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3142AF-4DC5-45BD-B7CD-275145B488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3E5C5B-DC8B-48BD-A58F-B0047103616F}" type="datetimeFigureOut">
              <a:rPr lang="en-US" smtClean="0"/>
              <a:t>10/11/2013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3142AF-4DC5-45BD-B7CD-275145B488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3E5C5B-DC8B-48BD-A58F-B0047103616F}" type="datetimeFigureOut">
              <a:rPr lang="en-US" smtClean="0"/>
              <a:t>10/11/2013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3142AF-4DC5-45BD-B7CD-275145B488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E5C5B-DC8B-48BD-A58F-B0047103616F}" type="datetimeFigureOut">
              <a:rPr lang="en-US" smtClean="0"/>
              <a:t>10/11/2013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3142AF-4DC5-45BD-B7CD-275145B488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E5C5B-DC8B-48BD-A58F-B0047103616F}" type="datetimeFigureOut">
              <a:rPr lang="en-US" smtClean="0"/>
              <a:t>10/11/2013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3142AF-4DC5-45BD-B7CD-275145B488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3E5C5B-DC8B-48BD-A58F-B0047103616F}" type="datetimeFigureOut">
              <a:rPr lang="en-US" smtClean="0"/>
              <a:t>10/11/2013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3142AF-4DC5-45BD-B7CD-275145B488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E5C5B-DC8B-48BD-A58F-B0047103616F}" type="datetimeFigureOut">
              <a:rPr lang="en-US" smtClean="0"/>
              <a:t>10/11/2013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3142AF-4DC5-45BD-B7CD-275145B488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FUNCTIONS OF MANAGEMENT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noFill/>
        </p:spPr>
        <p:txBody>
          <a:bodyPr>
            <a:normAutofit fontScale="90000"/>
          </a:bodyPr>
          <a:lstStyle/>
          <a:p>
            <a:r>
              <a:rPr lang="en-US" smtClean="0">
                <a:ea typeface="ＭＳ Ｐゴシック" pitchFamily="-106" charset="-128"/>
              </a:rPr>
              <a:t>Pyramid Power: Levels &amp; Areas of Management</a:t>
            </a:r>
          </a:p>
        </p:txBody>
      </p:sp>
      <p:sp>
        <p:nvSpPr>
          <p:cNvPr id="63491" name="Content Placeholder 2"/>
          <p:cNvSpPr>
            <a:spLocks noGrp="1"/>
          </p:cNvSpPr>
          <p:nvPr>
            <p:ph idx="1"/>
          </p:nvPr>
        </p:nvSpPr>
        <p:spPr/>
        <p:txBody>
          <a:bodyPr/>
          <a:lstStyle/>
          <a:p>
            <a:r>
              <a:rPr lang="en-US" b="1" smtClean="0">
                <a:ea typeface="ＭＳ Ｐゴシック" pitchFamily="-106" charset="-128"/>
              </a:rPr>
              <a:t>Functional manager </a:t>
            </a:r>
          </a:p>
          <a:p>
            <a:pPr lvl="1">
              <a:buSzTx/>
              <a:buFont typeface="Wingdings 3" pitchFamily="-106" charset="2"/>
              <a:buChar char=""/>
            </a:pPr>
            <a:r>
              <a:rPr lang="en-US" smtClean="0">
                <a:ea typeface="ＭＳ Ｐゴシック" pitchFamily="-106" charset="-128"/>
              </a:rPr>
              <a:t> responsible for just one organizational activity</a:t>
            </a:r>
          </a:p>
          <a:p>
            <a:r>
              <a:rPr lang="en-US" b="1" smtClean="0">
                <a:ea typeface="ＭＳ Ｐゴシック" pitchFamily="-106" charset="-128"/>
              </a:rPr>
              <a:t>General manager </a:t>
            </a:r>
          </a:p>
          <a:p>
            <a:pPr lvl="1">
              <a:buSzTx/>
              <a:buFont typeface="Wingdings 3" pitchFamily="-106" charset="2"/>
              <a:buChar char=""/>
            </a:pPr>
            <a:r>
              <a:rPr lang="en-US" smtClean="0">
                <a:ea typeface="ＭＳ Ｐゴシック" pitchFamily="-106" charset="-128"/>
              </a:rPr>
              <a:t> responsible for several organizational activities</a:t>
            </a: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noFill/>
        </p:spPr>
        <p:txBody>
          <a:bodyPr/>
          <a:lstStyle/>
          <a:p>
            <a:pPr algn="ctr"/>
            <a:r>
              <a:rPr lang="en-US" smtClean="0">
                <a:ea typeface="ＭＳ Ｐゴシック" pitchFamily="-106" charset="-128"/>
              </a:rPr>
              <a:t>Three Types of Managerial Roles</a:t>
            </a:r>
            <a:br>
              <a:rPr lang="en-US" smtClean="0">
                <a:ea typeface="ＭＳ Ｐゴシック" pitchFamily="-106" charset="-128"/>
              </a:rPr>
            </a:br>
            <a:r>
              <a:rPr lang="en-US" sz="2400" smtClean="0">
                <a:ea typeface="ＭＳ Ｐゴシック" pitchFamily="-106" charset="-128"/>
              </a:rPr>
              <a:t>Mintzberg</a:t>
            </a:r>
          </a:p>
        </p:txBody>
      </p:sp>
      <p:sp>
        <p:nvSpPr>
          <p:cNvPr id="69635" name="Content Placeholder 2"/>
          <p:cNvSpPr>
            <a:spLocks noGrp="1"/>
          </p:cNvSpPr>
          <p:nvPr>
            <p:ph idx="1"/>
          </p:nvPr>
        </p:nvSpPr>
        <p:spPr/>
        <p:txBody>
          <a:bodyPr/>
          <a:lstStyle/>
          <a:p>
            <a:r>
              <a:rPr lang="en-US" b="1" smtClean="0">
                <a:ea typeface="ＭＳ Ｐゴシック" pitchFamily="-106" charset="-128"/>
              </a:rPr>
              <a:t>Interpersonal roles </a:t>
            </a:r>
          </a:p>
          <a:p>
            <a:pPr lvl="1">
              <a:buSzTx/>
              <a:buFont typeface="Wingdings 3" pitchFamily="-106" charset="2"/>
              <a:buChar char=""/>
            </a:pPr>
            <a:r>
              <a:rPr lang="en-US" smtClean="0">
                <a:ea typeface="ＭＳ Ｐゴシック" pitchFamily="-106" charset="-128"/>
              </a:rPr>
              <a:t> managers interact with people inside and outside their work units </a:t>
            </a:r>
          </a:p>
          <a:p>
            <a:pPr lvl="1">
              <a:buSzTx/>
              <a:buFont typeface="Wingdings 3" pitchFamily="-106" charset="2"/>
              <a:buChar char=""/>
            </a:pPr>
            <a:r>
              <a:rPr lang="en-US" smtClean="0">
                <a:ea typeface="ＭＳ Ｐゴシック" pitchFamily="-106" charset="-128"/>
              </a:rPr>
              <a:t> figurehead, leader, liaison</a:t>
            </a:r>
          </a:p>
          <a:p>
            <a:r>
              <a:rPr lang="en-US" b="1" smtClean="0">
                <a:ea typeface="ＭＳ Ｐゴシック" pitchFamily="-106" charset="-128"/>
              </a:rPr>
              <a:t>Informational roles </a:t>
            </a:r>
          </a:p>
          <a:p>
            <a:pPr lvl="1">
              <a:buSzTx/>
              <a:buFont typeface="Wingdings 3" pitchFamily="-106" charset="2"/>
              <a:buChar char=""/>
            </a:pPr>
            <a:r>
              <a:rPr lang="en-US" smtClean="0">
                <a:ea typeface="ＭＳ Ｐゴシック" pitchFamily="-106" charset="-128"/>
              </a:rPr>
              <a:t> managers receive and communicate information </a:t>
            </a:r>
          </a:p>
          <a:p>
            <a:pPr lvl="1">
              <a:buSzTx/>
              <a:buFont typeface="Wingdings 3" pitchFamily="-106" charset="2"/>
              <a:buChar char=""/>
            </a:pPr>
            <a:r>
              <a:rPr lang="en-US" smtClean="0">
                <a:ea typeface="ＭＳ Ｐゴシック" pitchFamily="-106" charset="-128"/>
              </a:rPr>
              <a:t> monitor, disseminator, spokesperson </a:t>
            </a: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noFill/>
        </p:spPr>
        <p:txBody>
          <a:bodyPr/>
          <a:lstStyle/>
          <a:p>
            <a:r>
              <a:rPr lang="en-US" smtClean="0">
                <a:ea typeface="ＭＳ Ｐゴシック" pitchFamily="-106" charset="-128"/>
              </a:rPr>
              <a:t>Three Types of Managerial Roles</a:t>
            </a:r>
          </a:p>
        </p:txBody>
      </p:sp>
      <p:sp>
        <p:nvSpPr>
          <p:cNvPr id="71683" name="Content Placeholder 2"/>
          <p:cNvSpPr>
            <a:spLocks noGrp="1"/>
          </p:cNvSpPr>
          <p:nvPr>
            <p:ph idx="1"/>
          </p:nvPr>
        </p:nvSpPr>
        <p:spPr/>
        <p:txBody>
          <a:bodyPr/>
          <a:lstStyle/>
          <a:p>
            <a:r>
              <a:rPr lang="en-US" b="1" smtClean="0">
                <a:ea typeface="ＭＳ Ｐゴシック" pitchFamily="-106" charset="-128"/>
              </a:rPr>
              <a:t>Decisional roles </a:t>
            </a:r>
          </a:p>
          <a:p>
            <a:pPr lvl="1">
              <a:buSzTx/>
              <a:buFont typeface="Wingdings 3" pitchFamily="-106" charset="2"/>
              <a:buChar char=""/>
            </a:pPr>
            <a:r>
              <a:rPr lang="en-US" smtClean="0">
                <a:ea typeface="ＭＳ Ｐゴシック" pitchFamily="-106" charset="-128"/>
              </a:rPr>
              <a:t> managers use information to make decisions to solve problems or take advantage of opportunities </a:t>
            </a:r>
          </a:p>
          <a:p>
            <a:pPr lvl="1">
              <a:buSzTx/>
              <a:buFont typeface="Wingdings 3" pitchFamily="-106" charset="2"/>
              <a:buChar char=""/>
            </a:pPr>
            <a:r>
              <a:rPr lang="en-US" smtClean="0">
                <a:ea typeface="ＭＳ Ｐゴシック" pitchFamily="-106" charset="-128"/>
              </a:rPr>
              <a:t> entrepreneur, disturbance handler, resource allocator, negotiator</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76672"/>
            <a:ext cx="7772400" cy="1470025"/>
          </a:xfrm>
        </p:spPr>
        <p:txBody>
          <a:bodyPr/>
          <a:lstStyle/>
          <a:p>
            <a:r>
              <a:rPr lang="en-US" dirty="0" smtClean="0"/>
              <a:t>PLANNING</a:t>
            </a:r>
            <a:endParaRPr lang="en-US" dirty="0"/>
          </a:p>
        </p:txBody>
      </p:sp>
      <p:sp>
        <p:nvSpPr>
          <p:cNvPr id="3" name="Subtitle 2"/>
          <p:cNvSpPr>
            <a:spLocks noGrp="1"/>
          </p:cNvSpPr>
          <p:nvPr>
            <p:ph type="subTitle" idx="1"/>
          </p:nvPr>
        </p:nvSpPr>
        <p:spPr>
          <a:xfrm>
            <a:off x="1371600" y="1772816"/>
            <a:ext cx="6400800" cy="3865984"/>
          </a:xfrm>
        </p:spPr>
        <p:txBody>
          <a:bodyPr>
            <a:noAutofit/>
          </a:bodyPr>
          <a:lstStyle/>
          <a:p>
            <a:pPr algn="just"/>
            <a:r>
              <a:rPr lang="en-US" sz="2000" dirty="0" smtClean="0">
                <a:solidFill>
                  <a:schemeClr val="tx1"/>
                </a:solidFill>
                <a:latin typeface="+mj-lt"/>
              </a:rPr>
              <a:t>A </a:t>
            </a:r>
            <a:r>
              <a:rPr lang="en-US" sz="2000" dirty="0">
                <a:solidFill>
                  <a:schemeClr val="tx1"/>
                </a:solidFill>
                <a:latin typeface="+mj-lt"/>
              </a:rPr>
              <a:t>formal process </a:t>
            </a:r>
            <a:r>
              <a:rPr lang="en-US" sz="2000" dirty="0" smtClean="0">
                <a:solidFill>
                  <a:schemeClr val="tx1"/>
                </a:solidFill>
                <a:latin typeface="+mj-lt"/>
              </a:rPr>
              <a:t>whereby managers </a:t>
            </a:r>
            <a:r>
              <a:rPr lang="en-US" sz="2000" dirty="0">
                <a:solidFill>
                  <a:schemeClr val="tx1"/>
                </a:solidFill>
                <a:latin typeface="+mj-lt"/>
              </a:rPr>
              <a:t>choose goals</a:t>
            </a:r>
            <a:r>
              <a:rPr lang="en-US" sz="2000" dirty="0" smtClean="0">
                <a:solidFill>
                  <a:schemeClr val="tx1"/>
                </a:solidFill>
                <a:latin typeface="+mj-lt"/>
              </a:rPr>
              <a:t>, identify </a:t>
            </a:r>
            <a:r>
              <a:rPr lang="en-US" sz="2000" dirty="0">
                <a:solidFill>
                  <a:schemeClr val="tx1"/>
                </a:solidFill>
                <a:latin typeface="+mj-lt"/>
              </a:rPr>
              <a:t>actions to </a:t>
            </a:r>
            <a:r>
              <a:rPr lang="en-US" sz="2000" dirty="0" smtClean="0">
                <a:solidFill>
                  <a:schemeClr val="tx1"/>
                </a:solidFill>
                <a:latin typeface="+mj-lt"/>
              </a:rPr>
              <a:t>attain those </a:t>
            </a:r>
            <a:r>
              <a:rPr lang="en-US" sz="2000" dirty="0">
                <a:solidFill>
                  <a:schemeClr val="tx1"/>
                </a:solidFill>
                <a:latin typeface="+mj-lt"/>
              </a:rPr>
              <a:t>goals, </a:t>
            </a:r>
            <a:r>
              <a:rPr lang="en-US" sz="2000" dirty="0" smtClean="0">
                <a:solidFill>
                  <a:schemeClr val="tx1"/>
                </a:solidFill>
                <a:latin typeface="+mj-lt"/>
              </a:rPr>
              <a:t>allocate responsibility for implementing </a:t>
            </a:r>
            <a:r>
              <a:rPr lang="en-US" sz="2000" dirty="0">
                <a:solidFill>
                  <a:schemeClr val="tx1"/>
                </a:solidFill>
                <a:latin typeface="+mj-lt"/>
              </a:rPr>
              <a:t>actions </a:t>
            </a:r>
            <a:r>
              <a:rPr lang="en-US" sz="2000" dirty="0" smtClean="0">
                <a:solidFill>
                  <a:schemeClr val="tx1"/>
                </a:solidFill>
                <a:latin typeface="+mj-lt"/>
              </a:rPr>
              <a:t>to specific </a:t>
            </a:r>
            <a:r>
              <a:rPr lang="en-US" sz="2000" dirty="0">
                <a:solidFill>
                  <a:schemeClr val="tx1"/>
                </a:solidFill>
                <a:latin typeface="+mj-lt"/>
              </a:rPr>
              <a:t>individuals </a:t>
            </a:r>
            <a:r>
              <a:rPr lang="en-US" sz="2000" dirty="0" smtClean="0">
                <a:solidFill>
                  <a:schemeClr val="tx1"/>
                </a:solidFill>
                <a:latin typeface="+mj-lt"/>
              </a:rPr>
              <a:t>or units</a:t>
            </a:r>
            <a:r>
              <a:rPr lang="en-US" sz="2000" dirty="0">
                <a:solidFill>
                  <a:schemeClr val="tx1"/>
                </a:solidFill>
                <a:latin typeface="+mj-lt"/>
              </a:rPr>
              <a:t>, measure the </a:t>
            </a:r>
            <a:r>
              <a:rPr lang="en-US" sz="2000" dirty="0" smtClean="0">
                <a:solidFill>
                  <a:schemeClr val="tx1"/>
                </a:solidFill>
                <a:latin typeface="+mj-lt"/>
              </a:rPr>
              <a:t>success of </a:t>
            </a:r>
            <a:r>
              <a:rPr lang="en-US" sz="2000" dirty="0">
                <a:solidFill>
                  <a:schemeClr val="tx1"/>
                </a:solidFill>
                <a:latin typeface="+mj-lt"/>
              </a:rPr>
              <a:t>actions by </a:t>
            </a:r>
            <a:r>
              <a:rPr lang="en-US" sz="2000" dirty="0" smtClean="0">
                <a:solidFill>
                  <a:schemeClr val="tx1"/>
                </a:solidFill>
                <a:latin typeface="+mj-lt"/>
              </a:rPr>
              <a:t>comparing actual </a:t>
            </a:r>
            <a:r>
              <a:rPr lang="en-US" sz="2000" dirty="0">
                <a:solidFill>
                  <a:schemeClr val="tx1"/>
                </a:solidFill>
                <a:latin typeface="+mj-lt"/>
              </a:rPr>
              <a:t>results against </a:t>
            </a:r>
            <a:r>
              <a:rPr lang="en-US" sz="2000" dirty="0" smtClean="0">
                <a:solidFill>
                  <a:schemeClr val="tx1"/>
                </a:solidFill>
                <a:latin typeface="+mj-lt"/>
              </a:rPr>
              <a:t>the goals</a:t>
            </a:r>
            <a:r>
              <a:rPr lang="en-US" sz="2000" dirty="0">
                <a:solidFill>
                  <a:schemeClr val="tx1"/>
                </a:solidFill>
                <a:latin typeface="+mj-lt"/>
              </a:rPr>
              <a:t>, and revise </a:t>
            </a:r>
            <a:r>
              <a:rPr lang="en-US" sz="2000" dirty="0" smtClean="0">
                <a:solidFill>
                  <a:schemeClr val="tx1"/>
                </a:solidFill>
                <a:latin typeface="+mj-lt"/>
              </a:rPr>
              <a:t>plans accordingly. </a:t>
            </a:r>
          </a:p>
          <a:p>
            <a:pPr algn="just"/>
            <a:r>
              <a:rPr lang="en-US" sz="2000" i="1" dirty="0" smtClean="0">
                <a:solidFill>
                  <a:schemeClr val="tx1"/>
                </a:solidFill>
                <a:latin typeface="+mj-lt"/>
              </a:rPr>
              <a:t>(</a:t>
            </a:r>
            <a:r>
              <a:rPr lang="id-ID" sz="2000" i="1" dirty="0" smtClean="0">
                <a:solidFill>
                  <a:schemeClr val="tx1"/>
                </a:solidFill>
              </a:rPr>
              <a:t>Sebuah proses formal dimana manajer memilih tujuan, mengidentifikasi tindakan-tindakan untuk mencapai tujuan tersebut, mengalokasikan tanggung jawab untuk melaksanakan tindakan untuk individu atau unit tertentu, mengukur keberhasilan tindakan dengan membandingkan hasil aktual terhadap tujuan, dan merevisi rencana.</a:t>
            </a:r>
            <a:r>
              <a:rPr lang="en-US" sz="2000" i="1" dirty="0" smtClean="0">
                <a:solidFill>
                  <a:schemeClr val="tx1"/>
                </a:solidFill>
              </a:rPr>
              <a:t>)</a:t>
            </a:r>
            <a:endParaRPr lang="en-US" sz="2000" i="1" dirty="0">
              <a:solidFill>
                <a:schemeClr val="tx1"/>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3"/>
            <a:ext cx="7772400" cy="1080120"/>
          </a:xfrm>
        </p:spPr>
        <p:txBody>
          <a:bodyPr/>
          <a:lstStyle/>
          <a:p>
            <a:r>
              <a:rPr lang="en-US" dirty="0" smtClean="0"/>
              <a:t>ORGANIZING</a:t>
            </a:r>
            <a:endParaRPr lang="en-US" dirty="0"/>
          </a:p>
        </p:txBody>
      </p:sp>
      <p:sp>
        <p:nvSpPr>
          <p:cNvPr id="3" name="Subtitle 2"/>
          <p:cNvSpPr>
            <a:spLocks noGrp="1"/>
          </p:cNvSpPr>
          <p:nvPr>
            <p:ph type="subTitle" idx="1"/>
          </p:nvPr>
        </p:nvSpPr>
        <p:spPr>
          <a:xfrm>
            <a:off x="1371600" y="1916832"/>
            <a:ext cx="6400800" cy="3721968"/>
          </a:xfrm>
        </p:spPr>
        <p:txBody>
          <a:bodyPr>
            <a:normAutofit fontScale="92500"/>
          </a:bodyPr>
          <a:lstStyle/>
          <a:p>
            <a:pPr algn="just"/>
            <a:r>
              <a:rPr lang="en-US" sz="2400" dirty="0">
                <a:solidFill>
                  <a:schemeClr val="tx1"/>
                </a:solidFill>
              </a:rPr>
              <a:t>The process of </a:t>
            </a:r>
            <a:r>
              <a:rPr lang="en-US" sz="2400" dirty="0" smtClean="0">
                <a:solidFill>
                  <a:schemeClr val="tx1"/>
                </a:solidFill>
              </a:rPr>
              <a:t>deciding who </a:t>
            </a:r>
            <a:r>
              <a:rPr lang="en-US" sz="2400" dirty="0">
                <a:solidFill>
                  <a:schemeClr val="tx1"/>
                </a:solidFill>
              </a:rPr>
              <a:t>within an </a:t>
            </a:r>
            <a:r>
              <a:rPr lang="en-US" sz="2400" dirty="0" smtClean="0">
                <a:solidFill>
                  <a:schemeClr val="tx1"/>
                </a:solidFill>
              </a:rPr>
              <a:t>organization will </a:t>
            </a:r>
            <a:r>
              <a:rPr lang="en-US" sz="2400" dirty="0">
                <a:solidFill>
                  <a:schemeClr val="tx1"/>
                </a:solidFill>
              </a:rPr>
              <a:t>perform what tasks</a:t>
            </a:r>
            <a:r>
              <a:rPr lang="en-US" sz="2400" dirty="0" smtClean="0">
                <a:solidFill>
                  <a:schemeClr val="tx1"/>
                </a:solidFill>
              </a:rPr>
              <a:t>, where </a:t>
            </a:r>
            <a:r>
              <a:rPr lang="en-US" sz="2400" dirty="0">
                <a:solidFill>
                  <a:schemeClr val="tx1"/>
                </a:solidFill>
              </a:rPr>
              <a:t>decisions will </a:t>
            </a:r>
            <a:r>
              <a:rPr lang="en-US" sz="2400" dirty="0" smtClean="0">
                <a:solidFill>
                  <a:schemeClr val="tx1"/>
                </a:solidFill>
              </a:rPr>
              <a:t>be made</a:t>
            </a:r>
            <a:r>
              <a:rPr lang="en-US" sz="2400" dirty="0">
                <a:solidFill>
                  <a:schemeClr val="tx1"/>
                </a:solidFill>
              </a:rPr>
              <a:t>, who reports </a:t>
            </a:r>
            <a:r>
              <a:rPr lang="en-US" sz="2400" dirty="0" smtClean="0">
                <a:solidFill>
                  <a:schemeClr val="tx1"/>
                </a:solidFill>
              </a:rPr>
              <a:t>to whom</a:t>
            </a:r>
            <a:r>
              <a:rPr lang="en-US" sz="2400" dirty="0">
                <a:solidFill>
                  <a:schemeClr val="tx1"/>
                </a:solidFill>
              </a:rPr>
              <a:t>, and how </a:t>
            </a:r>
            <a:r>
              <a:rPr lang="en-US" sz="2400" dirty="0" smtClean="0">
                <a:solidFill>
                  <a:schemeClr val="tx1"/>
                </a:solidFill>
              </a:rPr>
              <a:t>different parts </a:t>
            </a:r>
            <a:r>
              <a:rPr lang="en-US" sz="2400" dirty="0">
                <a:solidFill>
                  <a:schemeClr val="tx1"/>
                </a:solidFill>
              </a:rPr>
              <a:t>of the </a:t>
            </a:r>
            <a:r>
              <a:rPr lang="en-US" sz="2400" dirty="0" smtClean="0">
                <a:solidFill>
                  <a:schemeClr val="tx1"/>
                </a:solidFill>
              </a:rPr>
              <a:t>organization will </a:t>
            </a:r>
            <a:r>
              <a:rPr lang="en-US" sz="2400" dirty="0">
                <a:solidFill>
                  <a:schemeClr val="tx1"/>
                </a:solidFill>
              </a:rPr>
              <a:t>coordinate </a:t>
            </a:r>
            <a:r>
              <a:rPr lang="en-US" sz="2400" dirty="0" smtClean="0">
                <a:solidFill>
                  <a:schemeClr val="tx1"/>
                </a:solidFill>
              </a:rPr>
              <a:t>their activities </a:t>
            </a:r>
            <a:r>
              <a:rPr lang="en-US" sz="2400" dirty="0">
                <a:solidFill>
                  <a:schemeClr val="tx1"/>
                </a:solidFill>
              </a:rPr>
              <a:t>to pursue </a:t>
            </a:r>
            <a:r>
              <a:rPr lang="en-US" sz="2400" dirty="0" smtClean="0">
                <a:solidFill>
                  <a:schemeClr val="tx1"/>
                </a:solidFill>
              </a:rPr>
              <a:t>a common goal. </a:t>
            </a:r>
          </a:p>
          <a:p>
            <a:pPr algn="just"/>
            <a:r>
              <a:rPr lang="en-US" sz="2400" i="1" dirty="0" smtClean="0">
                <a:solidFill>
                  <a:schemeClr val="tx1"/>
                </a:solidFill>
              </a:rPr>
              <a:t>(</a:t>
            </a:r>
            <a:r>
              <a:rPr lang="id-ID" sz="2400" i="1" dirty="0" smtClean="0">
                <a:solidFill>
                  <a:schemeClr val="tx1"/>
                </a:solidFill>
              </a:rPr>
              <a:t>Proses memutuskan siapa dalam sebuah organisasi akan melakukan tugas apa, di mana keputusan akan dibuat, siapa melapor kepada siapa, dan bagaimana berbagai bagian organisasi akan mengkoordinasikan kegiatan mereka untuk mengejar tujuan bersama.</a:t>
            </a:r>
            <a:r>
              <a:rPr lang="en-US" sz="2400" i="1" dirty="0" smtClean="0">
                <a:solidFill>
                  <a:schemeClr val="tx1"/>
                </a:solidFill>
              </a:rPr>
              <a:t>)</a:t>
            </a:r>
            <a:endParaRPr lang="en-US" sz="2400" i="1"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722511"/>
          </a:xfrm>
        </p:spPr>
        <p:txBody>
          <a:bodyPr>
            <a:normAutofit fontScale="90000"/>
          </a:bodyPr>
          <a:lstStyle/>
          <a:p>
            <a:r>
              <a:rPr lang="en-US" dirty="0" smtClean="0"/>
              <a:t>LEADING</a:t>
            </a:r>
            <a:endParaRPr lang="en-US" dirty="0"/>
          </a:p>
        </p:txBody>
      </p:sp>
      <p:sp>
        <p:nvSpPr>
          <p:cNvPr id="3" name="Subtitle 2"/>
          <p:cNvSpPr>
            <a:spLocks noGrp="1"/>
          </p:cNvSpPr>
          <p:nvPr>
            <p:ph type="subTitle" idx="1"/>
          </p:nvPr>
        </p:nvSpPr>
        <p:spPr>
          <a:xfrm>
            <a:off x="1371600" y="1556792"/>
            <a:ext cx="6400800" cy="4082008"/>
          </a:xfrm>
        </p:spPr>
        <p:txBody>
          <a:bodyPr>
            <a:normAutofit/>
          </a:bodyPr>
          <a:lstStyle/>
          <a:p>
            <a:pPr algn="just"/>
            <a:r>
              <a:rPr lang="en-US" sz="2400" dirty="0" smtClean="0">
                <a:solidFill>
                  <a:schemeClr val="tx1"/>
                </a:solidFill>
              </a:rPr>
              <a:t>is the process of motivating, influencing, and directing others in the organization to work productively in pursuit of organization goals. </a:t>
            </a:r>
            <a:r>
              <a:rPr lang="en-US" sz="2400" i="1" dirty="0" smtClean="0">
                <a:solidFill>
                  <a:schemeClr val="tx1"/>
                </a:solidFill>
              </a:rPr>
              <a:t>(</a:t>
            </a:r>
            <a:r>
              <a:rPr lang="id-ID" sz="2400" i="1" dirty="0" smtClean="0">
                <a:solidFill>
                  <a:schemeClr val="tx1"/>
                </a:solidFill>
              </a:rPr>
              <a:t>adalah proses memotivasi, mempengaruhi, dan mengarahkan orang lain dalam organisasi untuk</a:t>
            </a:r>
            <a:br>
              <a:rPr lang="id-ID" sz="2400" i="1" dirty="0" smtClean="0">
                <a:solidFill>
                  <a:schemeClr val="tx1"/>
                </a:solidFill>
              </a:rPr>
            </a:br>
            <a:r>
              <a:rPr lang="id-ID" sz="2400" i="1" dirty="0" smtClean="0">
                <a:solidFill>
                  <a:schemeClr val="tx1"/>
                </a:solidFill>
              </a:rPr>
              <a:t>bekerja secara produktif dalam mengejar tujuan organisasi</a:t>
            </a:r>
            <a:r>
              <a:rPr lang="en-US" sz="2400" i="1" dirty="0" smtClean="0">
                <a:solidFill>
                  <a:schemeClr val="tx1"/>
                </a:solidFill>
              </a:rPr>
              <a:t>)</a:t>
            </a:r>
          </a:p>
          <a:p>
            <a:pPr algn="just"/>
            <a:endParaRPr lang="en-US"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722511"/>
          </a:xfrm>
        </p:spPr>
        <p:txBody>
          <a:bodyPr>
            <a:normAutofit fontScale="90000"/>
          </a:bodyPr>
          <a:lstStyle/>
          <a:p>
            <a:r>
              <a:rPr lang="en-US" dirty="0" smtClean="0"/>
              <a:t>CONTROLLING</a:t>
            </a:r>
            <a:endParaRPr lang="en-US" dirty="0"/>
          </a:p>
        </p:txBody>
      </p:sp>
      <p:sp>
        <p:nvSpPr>
          <p:cNvPr id="3" name="Subtitle 2"/>
          <p:cNvSpPr>
            <a:spLocks noGrp="1"/>
          </p:cNvSpPr>
          <p:nvPr>
            <p:ph type="subTitle" idx="1"/>
          </p:nvPr>
        </p:nvSpPr>
        <p:spPr>
          <a:xfrm>
            <a:off x="1371600" y="1556792"/>
            <a:ext cx="6400800" cy="4082008"/>
          </a:xfrm>
        </p:spPr>
        <p:txBody>
          <a:bodyPr>
            <a:normAutofit/>
          </a:bodyPr>
          <a:lstStyle/>
          <a:p>
            <a:pPr algn="just"/>
            <a:r>
              <a:rPr lang="en-US" sz="2400" dirty="0" smtClean="0">
                <a:solidFill>
                  <a:schemeClr val="tx1"/>
                </a:solidFill>
              </a:rPr>
              <a:t>is the process of monitoring performance against goals, intervening when goals are not met, and taking corrective action. </a:t>
            </a:r>
            <a:r>
              <a:rPr lang="en-US" sz="2400" i="1" dirty="0" smtClean="0">
                <a:solidFill>
                  <a:schemeClr val="tx1"/>
                </a:solidFill>
              </a:rPr>
              <a:t>(</a:t>
            </a:r>
            <a:r>
              <a:rPr lang="id-ID" sz="2400" i="1" dirty="0" smtClean="0">
                <a:solidFill>
                  <a:schemeClr val="tx1"/>
                </a:solidFill>
              </a:rPr>
              <a:t>adalah proses pemantauan kinerja terhadap tujuan, intervensi ketika</a:t>
            </a:r>
            <a:r>
              <a:rPr lang="en-US" sz="2400" i="1" dirty="0" smtClean="0">
                <a:solidFill>
                  <a:schemeClr val="tx1"/>
                </a:solidFill>
              </a:rPr>
              <a:t> </a:t>
            </a:r>
            <a:r>
              <a:rPr lang="id-ID" sz="2400" i="1" dirty="0" smtClean="0">
                <a:solidFill>
                  <a:schemeClr val="tx1"/>
                </a:solidFill>
              </a:rPr>
              <a:t>tujuan tidak terpenuhi, dan mengambil tindakan korektif.</a:t>
            </a:r>
            <a:r>
              <a:rPr lang="en-US" sz="2400" i="1" dirty="0" smtClean="0">
                <a:solidFill>
                  <a:schemeClr val="tx1"/>
                </a:solidFill>
              </a:rPr>
              <a:t>)</a:t>
            </a:r>
          </a:p>
          <a:p>
            <a:pPr algn="just"/>
            <a:endParaRPr lang="en-US" sz="24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noFill/>
        </p:spPr>
        <p:txBody>
          <a:bodyPr>
            <a:normAutofit fontScale="90000"/>
          </a:bodyPr>
          <a:lstStyle/>
          <a:p>
            <a:r>
              <a:rPr lang="en-US" smtClean="0">
                <a:ea typeface="ＭＳ Ｐゴシック" pitchFamily="-106" charset="-128"/>
              </a:rPr>
              <a:t>What Managers Do: The Four Principal Functions</a:t>
            </a:r>
          </a:p>
        </p:txBody>
      </p:sp>
      <p:pic>
        <p:nvPicPr>
          <p:cNvPr id="55299" name="Picture 8" descr="kin30190_0101"/>
          <p:cNvPicPr>
            <a:picLocks noChangeAspect="1" noChangeArrowheads="1"/>
          </p:cNvPicPr>
          <p:nvPr/>
        </p:nvPicPr>
        <p:blipFill>
          <a:blip r:embed="rId3" cstate="print"/>
          <a:srcRect/>
          <a:stretch>
            <a:fillRect/>
          </a:stretch>
        </p:blipFill>
        <p:spPr bwMode="auto">
          <a:xfrm>
            <a:off x="1524000" y="1779588"/>
            <a:ext cx="5943600" cy="4851400"/>
          </a:xfrm>
          <a:prstGeom prst="rect">
            <a:avLst/>
          </a:prstGeom>
          <a:noFill/>
          <a:ln w="9525">
            <a:noFill/>
            <a:miter lim="800000"/>
            <a:headEnd/>
            <a:tailEnd/>
          </a:ln>
        </p:spPr>
      </p:pic>
      <p:sp>
        <p:nvSpPr>
          <p:cNvPr id="55300" name="TextBox 4"/>
          <p:cNvSpPr txBox="1">
            <a:spLocks noChangeArrowheads="1"/>
          </p:cNvSpPr>
          <p:nvPr/>
        </p:nvSpPr>
        <p:spPr bwMode="auto">
          <a:xfrm>
            <a:off x="7620000" y="5638800"/>
            <a:ext cx="1360488" cy="338138"/>
          </a:xfrm>
          <a:prstGeom prst="rect">
            <a:avLst/>
          </a:prstGeom>
          <a:noFill/>
          <a:ln w="9525">
            <a:noFill/>
            <a:miter lim="800000"/>
            <a:headEnd/>
            <a:tailEnd/>
          </a:ln>
        </p:spPr>
        <p:txBody>
          <a:bodyPr>
            <a:spAutoFit/>
          </a:bodyPr>
          <a:lstStyle/>
          <a:p>
            <a:r>
              <a:rPr lang="en-US" sz="1600">
                <a:effectLst/>
              </a:rPr>
              <a:t>Figure 1.1</a:t>
            </a: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noFill/>
        </p:spPr>
        <p:txBody>
          <a:bodyPr>
            <a:normAutofit fontScale="90000"/>
          </a:bodyPr>
          <a:lstStyle/>
          <a:p>
            <a:r>
              <a:rPr lang="en-US" smtClean="0">
                <a:ea typeface="ＭＳ Ｐゴシック" pitchFamily="-106" charset="-128"/>
              </a:rPr>
              <a:t>Pyramid Power: Levels &amp; Areas of Management</a:t>
            </a:r>
          </a:p>
        </p:txBody>
      </p:sp>
      <p:pic>
        <p:nvPicPr>
          <p:cNvPr id="57347" name="Picture 8" descr="kin30190_0102"/>
          <p:cNvPicPr>
            <a:picLocks noChangeAspect="1" noChangeArrowheads="1"/>
          </p:cNvPicPr>
          <p:nvPr/>
        </p:nvPicPr>
        <p:blipFill>
          <a:blip r:embed="rId3" cstate="print"/>
          <a:srcRect/>
          <a:stretch>
            <a:fillRect/>
          </a:stretch>
        </p:blipFill>
        <p:spPr bwMode="auto">
          <a:xfrm>
            <a:off x="1752600" y="1676400"/>
            <a:ext cx="5902325" cy="4953000"/>
          </a:xfrm>
          <a:prstGeom prst="rect">
            <a:avLst/>
          </a:prstGeom>
          <a:noFill/>
          <a:ln w="9525">
            <a:noFill/>
            <a:miter lim="800000"/>
            <a:headEnd/>
            <a:tailEnd/>
          </a:ln>
        </p:spPr>
      </p:pic>
      <p:sp>
        <p:nvSpPr>
          <p:cNvPr id="57348" name="TextBox 3"/>
          <p:cNvSpPr txBox="1">
            <a:spLocks noChangeArrowheads="1"/>
          </p:cNvSpPr>
          <p:nvPr/>
        </p:nvSpPr>
        <p:spPr bwMode="auto">
          <a:xfrm>
            <a:off x="7620000" y="5638800"/>
            <a:ext cx="1360488" cy="338138"/>
          </a:xfrm>
          <a:prstGeom prst="rect">
            <a:avLst/>
          </a:prstGeom>
          <a:noFill/>
          <a:ln w="9525">
            <a:noFill/>
            <a:miter lim="800000"/>
            <a:headEnd/>
            <a:tailEnd/>
          </a:ln>
        </p:spPr>
        <p:txBody>
          <a:bodyPr>
            <a:spAutoFit/>
          </a:bodyPr>
          <a:lstStyle/>
          <a:p>
            <a:r>
              <a:rPr lang="en-US" sz="1600">
                <a:effectLst/>
              </a:rPr>
              <a:t>Figure 1.2</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2"/>
          <p:cNvSpPr>
            <a:spLocks noGrp="1"/>
          </p:cNvSpPr>
          <p:nvPr>
            <p:ph type="title"/>
          </p:nvPr>
        </p:nvSpPr>
        <p:spPr>
          <a:noFill/>
        </p:spPr>
        <p:txBody>
          <a:bodyPr>
            <a:normAutofit fontScale="90000"/>
          </a:bodyPr>
          <a:lstStyle/>
          <a:p>
            <a:r>
              <a:rPr lang="en-US" smtClean="0">
                <a:ea typeface="ＭＳ Ｐゴシック" pitchFamily="-106" charset="-128"/>
              </a:rPr>
              <a:t>Pyramid Power: Levels &amp; Areas of Management</a:t>
            </a:r>
          </a:p>
        </p:txBody>
      </p:sp>
      <p:sp>
        <p:nvSpPr>
          <p:cNvPr id="59395" name="Content Placeholder 3"/>
          <p:cNvSpPr>
            <a:spLocks noGrp="1"/>
          </p:cNvSpPr>
          <p:nvPr>
            <p:ph idx="1"/>
          </p:nvPr>
        </p:nvSpPr>
        <p:spPr>
          <a:xfrm>
            <a:off x="838200" y="1447800"/>
            <a:ext cx="5334000" cy="4906963"/>
          </a:xfrm>
        </p:spPr>
        <p:txBody>
          <a:bodyPr/>
          <a:lstStyle/>
          <a:p>
            <a:r>
              <a:rPr lang="en-US" b="1" smtClean="0">
                <a:ea typeface="ＭＳ Ｐゴシック" pitchFamily="-106" charset="-128"/>
              </a:rPr>
              <a:t>Top managers </a:t>
            </a:r>
          </a:p>
          <a:p>
            <a:pPr lvl="1">
              <a:buSzTx/>
              <a:buFont typeface="Wingdings 3" pitchFamily="-106" charset="2"/>
              <a:buChar char=""/>
            </a:pPr>
            <a:r>
              <a:rPr lang="en-US" smtClean="0">
                <a:ea typeface="ＭＳ Ｐゴシック" pitchFamily="-106" charset="-128"/>
              </a:rPr>
              <a:t> make long-term decisions about the overall direction of the organization and establish the objectives, policies, and strategies for it</a:t>
            </a:r>
          </a:p>
        </p:txBody>
      </p:sp>
      <p:pic>
        <p:nvPicPr>
          <p:cNvPr id="59396" name="Picture 6" descr="C:\Documents and Settings\Jerry Estenson\Local Settings\Temporary Internet Files\Content.IE5\3LJFWOD6\MPj01788030000[1].jpg"/>
          <p:cNvPicPr>
            <a:picLocks noChangeAspect="1" noChangeArrowheads="1"/>
          </p:cNvPicPr>
          <p:nvPr/>
        </p:nvPicPr>
        <p:blipFill>
          <a:blip r:embed="rId3" cstate="print"/>
          <a:srcRect/>
          <a:stretch>
            <a:fillRect/>
          </a:stretch>
        </p:blipFill>
        <p:spPr bwMode="auto">
          <a:xfrm>
            <a:off x="6318250" y="1866900"/>
            <a:ext cx="2444750" cy="36576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noFill/>
        </p:spPr>
        <p:txBody>
          <a:bodyPr>
            <a:normAutofit fontScale="90000"/>
          </a:bodyPr>
          <a:lstStyle/>
          <a:p>
            <a:r>
              <a:rPr lang="en-US" smtClean="0">
                <a:ea typeface="ＭＳ Ｐゴシック" pitchFamily="-106" charset="-128"/>
              </a:rPr>
              <a:t>Pyramid Power: Levels &amp; Areas of Management</a:t>
            </a:r>
          </a:p>
        </p:txBody>
      </p:sp>
      <p:sp>
        <p:nvSpPr>
          <p:cNvPr id="61443" name="Content Placeholder 2"/>
          <p:cNvSpPr>
            <a:spLocks noGrp="1"/>
          </p:cNvSpPr>
          <p:nvPr>
            <p:ph idx="1"/>
          </p:nvPr>
        </p:nvSpPr>
        <p:spPr/>
        <p:txBody>
          <a:bodyPr/>
          <a:lstStyle/>
          <a:p>
            <a:r>
              <a:rPr lang="en-US" b="1" smtClean="0">
                <a:ea typeface="ＭＳ Ｐゴシック" pitchFamily="-106" charset="-128"/>
              </a:rPr>
              <a:t>Middle managers </a:t>
            </a:r>
          </a:p>
          <a:p>
            <a:pPr lvl="1">
              <a:buSzTx/>
              <a:buFont typeface="Wingdings 3" pitchFamily="-106" charset="2"/>
              <a:buChar char=""/>
            </a:pPr>
            <a:r>
              <a:rPr lang="en-US" smtClean="0">
                <a:ea typeface="ＭＳ Ｐゴシック" pitchFamily="-106" charset="-128"/>
              </a:rPr>
              <a:t> implement the policies and plans of the top managers above them and supervise and coordinate the activities of the first-line managers below them</a:t>
            </a:r>
          </a:p>
          <a:p>
            <a:r>
              <a:rPr lang="en-US" b="1" smtClean="0">
                <a:ea typeface="ＭＳ Ｐゴシック" pitchFamily="-106" charset="-128"/>
              </a:rPr>
              <a:t>First-line managers </a:t>
            </a:r>
          </a:p>
          <a:p>
            <a:pPr lvl="1">
              <a:buSzTx/>
              <a:buFont typeface="Wingdings 3" pitchFamily="-106" charset="2"/>
              <a:buChar char=""/>
            </a:pPr>
            <a:r>
              <a:rPr lang="en-US" smtClean="0">
                <a:ea typeface="ＭＳ Ｐゴシック" pitchFamily="-106" charset="-128"/>
              </a:rPr>
              <a:t> make short-term operating decisions, directing the daily tasks of nonmanagerial personnel</a:t>
            </a: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448</Words>
  <Application>Microsoft Office PowerPoint</Application>
  <PresentationFormat>On-screen Show (4:3)</PresentationFormat>
  <Paragraphs>39</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THE FUNCTIONS OF MANAGEMENT</vt:lpstr>
      <vt:lpstr>PLANNING</vt:lpstr>
      <vt:lpstr>ORGANIZING</vt:lpstr>
      <vt:lpstr>LEADING</vt:lpstr>
      <vt:lpstr>CONTROLLING</vt:lpstr>
      <vt:lpstr>What Managers Do: The Four Principal Functions</vt:lpstr>
      <vt:lpstr>Pyramid Power: Levels &amp; Areas of Management</vt:lpstr>
      <vt:lpstr>Pyramid Power: Levels &amp; Areas of Management</vt:lpstr>
      <vt:lpstr>Pyramid Power: Levels &amp; Areas of Management</vt:lpstr>
      <vt:lpstr>Pyramid Power: Levels &amp; Areas of Management</vt:lpstr>
      <vt:lpstr>Three Types of Managerial Roles Mintzberg</vt:lpstr>
      <vt:lpstr>Three Types of Managerial Roles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dc:title>
  <dc:creator>compaq</dc:creator>
  <cp:lastModifiedBy>compaq</cp:lastModifiedBy>
  <cp:revision>8</cp:revision>
  <dcterms:created xsi:type="dcterms:W3CDTF">2013-10-11T06:28:00Z</dcterms:created>
  <dcterms:modified xsi:type="dcterms:W3CDTF">2013-10-11T09:37:33Z</dcterms:modified>
</cp:coreProperties>
</file>