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sldIdLst>
    <p:sldId id="264" r:id="rId2"/>
    <p:sldId id="292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9" r:id="rId11"/>
    <p:sldId id="310" r:id="rId12"/>
    <p:sldId id="287" r:id="rId13"/>
    <p:sldId id="278" r:id="rId14"/>
    <p:sldId id="279" r:id="rId15"/>
    <p:sldId id="280" r:id="rId16"/>
    <p:sldId id="281" r:id="rId17"/>
    <p:sldId id="301" r:id="rId18"/>
    <p:sldId id="282" r:id="rId19"/>
    <p:sldId id="302" r:id="rId20"/>
    <p:sldId id="303" r:id="rId21"/>
    <p:sldId id="304" r:id="rId22"/>
    <p:sldId id="305" r:id="rId23"/>
    <p:sldId id="306" r:id="rId24"/>
    <p:sldId id="307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C6372469-048B-4234-AAF7-49B63892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3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DAB2A-2CD0-48B6-8E64-FBEA3BC883B5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F166B4E-18E3-431E-ADEF-F75930FF1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212F-25D0-4DB5-AB19-BB5828C0E3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55E5E-5975-4FFF-92BD-0812AB558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1209CB-BEA6-4E17-8BB1-D22C1520CB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F6A7F-DFD1-4B7E-AC01-A708C104D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568B-FDD7-4F49-866B-3F8C4F1214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FA724-13D1-4BE7-8EBC-50AAB7FFE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B9606-C454-4E28-B1B0-0EC4C8B5E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02B8C-ABD4-4E16-9FE8-8045BDA08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BB3AE-43EB-408C-8BA9-D15959FF5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CCBAD-820A-4946-BE57-7CA6B2CCC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61975-49F3-4E15-8E23-D88D353C1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/>
              <a:t>lprop: sintaks - LFD - 2007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D433A4D3-A8BA-4834-9039-93F1D557BA3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828800"/>
          </a:xfrm>
        </p:spPr>
        <p:txBody>
          <a:bodyPr/>
          <a:lstStyle/>
          <a:p>
            <a:r>
              <a:rPr lang="en-US" b="1" dirty="0">
                <a:latin typeface="Arial Narrow" pitchFamily="34" charset="0"/>
              </a:rPr>
              <a:t/>
            </a:r>
            <a:br>
              <a:rPr lang="en-US" b="1" dirty="0">
                <a:latin typeface="Arial Narrow" pitchFamily="34" charset="0"/>
              </a:rPr>
            </a:br>
            <a:r>
              <a:rPr lang="en-US" b="1" dirty="0" smtClean="0">
                <a:latin typeface="Arial Narrow" pitchFamily="34" charset="0"/>
              </a:rPr>
              <a:t>SIFAT-SIFAT KALIMAT PADA LOGIKA PROPOSISI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648200"/>
            <a:ext cx="7162800" cy="1752600"/>
          </a:xfrm>
        </p:spPr>
        <p:txBody>
          <a:bodyPr/>
          <a:lstStyle/>
          <a:p>
            <a:endParaRPr lang="en-US" b="1" dirty="0">
              <a:latin typeface="Arial Narrow" pitchFamily="34" charset="0"/>
            </a:endParaRPr>
          </a:p>
          <a:p>
            <a:r>
              <a:rPr lang="en-US" b="1" dirty="0" err="1" smtClean="0">
                <a:latin typeface="Arial Narrow" pitchFamily="34" charset="0"/>
              </a:rPr>
              <a:t>Matematika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Logika</a:t>
            </a:r>
            <a:endParaRPr lang="en-US" b="1" dirty="0">
              <a:latin typeface="Arial Narrow" pitchFamily="34" charset="0"/>
            </a:endParaRPr>
          </a:p>
          <a:p>
            <a:r>
              <a:rPr lang="en-US" b="1" dirty="0">
                <a:latin typeface="Arial Narrow" pitchFamily="34" charset="0"/>
              </a:rPr>
              <a:t>Semester </a:t>
            </a:r>
            <a:r>
              <a:rPr lang="en-US" b="1" err="1" smtClean="0">
                <a:latin typeface="Arial Narrow" pitchFamily="34" charset="0"/>
              </a:rPr>
              <a:t>Ganjil</a:t>
            </a:r>
            <a:r>
              <a:rPr lang="en-US" b="1" smtClean="0">
                <a:latin typeface="Arial Narrow" pitchFamily="34" charset="0"/>
              </a:rPr>
              <a:t> 20</a:t>
            </a:r>
            <a:r>
              <a:rPr lang="id-ID" b="1" smtClean="0">
                <a:latin typeface="Arial Narrow" pitchFamily="34" charset="0"/>
              </a:rPr>
              <a:t>13</a:t>
            </a:r>
            <a:r>
              <a:rPr lang="en-US" b="1" smtClean="0">
                <a:latin typeface="Arial Narrow" pitchFamily="34" charset="0"/>
              </a:rPr>
              <a:t>/201</a:t>
            </a:r>
            <a:r>
              <a:rPr lang="id-ID" b="1" smtClean="0">
                <a:latin typeface="Arial Narrow" pitchFamily="34" charset="0"/>
              </a:rPr>
              <a:t>4</a:t>
            </a:r>
            <a:endParaRPr lang="en-US" b="1" dirty="0">
              <a:latin typeface="Arial Narrow" pitchFamily="34" charset="0"/>
            </a:endParaRPr>
          </a:p>
          <a:p>
            <a:endParaRPr lang="en-US" b="1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TABEL KEBENARAN ATURAN SEMANTIK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8638-E9BE-49E1-BC86-EB570ADB57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Group 130"/>
          <p:cNvGraphicFramePr>
            <a:graphicFrameLocks noGrp="1"/>
          </p:cNvGraphicFramePr>
          <p:nvPr/>
        </p:nvGraphicFramePr>
        <p:xfrm>
          <a:off x="650875" y="2563813"/>
          <a:ext cx="7848600" cy="2160589"/>
        </p:xfrm>
        <a:graphic>
          <a:graphicData uri="http://schemas.openxmlformats.org/drawingml/2006/table">
            <a:tbl>
              <a:tblPr/>
              <a:tblGrid>
                <a:gridCol w="719137"/>
                <a:gridCol w="863600"/>
                <a:gridCol w="1152525"/>
                <a:gridCol w="1152525"/>
                <a:gridCol w="1728788"/>
                <a:gridCol w="2232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 and G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 or G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If  F  then  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  if and only if  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6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TABEL KEBENARAN ATURAN SEMANTIK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AC5C0-0AAD-4B81-888D-F84E2EB88D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Group 107"/>
          <p:cNvGraphicFramePr>
            <a:graphicFrameLocks noGrp="1"/>
          </p:cNvGraphicFramePr>
          <p:nvPr/>
        </p:nvGraphicFramePr>
        <p:xfrm>
          <a:off x="1905000" y="2286000"/>
          <a:ext cx="5543550" cy="3773489"/>
        </p:xfrm>
        <a:graphic>
          <a:graphicData uri="http://schemas.openxmlformats.org/drawingml/2006/table">
            <a:tbl>
              <a:tblPr/>
              <a:tblGrid>
                <a:gridCol w="923925"/>
                <a:gridCol w="1041400"/>
                <a:gridCol w="1058862"/>
                <a:gridCol w="2519363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If  F  then  G else 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7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8771-D80D-4A69-93FD-D945DB5C5784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PENGUJIAN SIFAT KALIMAT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848600" cy="4114800"/>
          </a:xfrm>
        </p:spPr>
        <p:txBody>
          <a:bodyPr/>
          <a:lstStyle/>
          <a:p>
            <a:r>
              <a:rPr lang="en-US" sz="3200" dirty="0" err="1" smtClean="0">
                <a:latin typeface="Arial Narrow" pitchFamily="34" charset="0"/>
                <a:sym typeface="Symbol" pitchFamily="18" charset="2"/>
              </a:rPr>
              <a:t>Tabel</a:t>
            </a:r>
            <a:r>
              <a:rPr lang="en-US" sz="3200" dirty="0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en-US" sz="3200" dirty="0" err="1" smtClean="0">
                <a:latin typeface="Arial Narrow" pitchFamily="34" charset="0"/>
                <a:sym typeface="Symbol" pitchFamily="18" charset="2"/>
              </a:rPr>
              <a:t>kebenaran</a:t>
            </a:r>
            <a:endParaRPr lang="en-US" dirty="0" smtClean="0">
              <a:latin typeface="Arial Narrow" pitchFamily="34" charset="0"/>
              <a:sym typeface="Symbol" pitchFamily="18" charset="2"/>
            </a:endParaRPr>
          </a:p>
          <a:p>
            <a:r>
              <a:rPr lang="en-US" sz="3200" dirty="0" err="1" smtClean="0">
                <a:latin typeface="Arial Narrow" pitchFamily="34" charset="0"/>
                <a:sym typeface="Symbol" pitchFamily="18" charset="2"/>
              </a:rPr>
              <a:t>Pohon</a:t>
            </a:r>
            <a:r>
              <a:rPr lang="en-US" sz="3200" dirty="0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en-US" sz="3200" dirty="0" err="1" smtClean="0">
                <a:latin typeface="Arial Narrow" pitchFamily="34" charset="0"/>
                <a:sym typeface="Symbol" pitchFamily="18" charset="2"/>
              </a:rPr>
              <a:t>semantik</a:t>
            </a:r>
            <a:endParaRPr lang="en-US" sz="3200" dirty="0" smtClean="0">
              <a:latin typeface="Arial Narrow" pitchFamily="34" charset="0"/>
              <a:sym typeface="Symbol" pitchFamily="18" charset="2"/>
            </a:endParaRPr>
          </a:p>
          <a:p>
            <a:r>
              <a:rPr lang="en-US" dirty="0" err="1" smtClean="0">
                <a:latin typeface="Arial Narrow" pitchFamily="34" charset="0"/>
                <a:sym typeface="Symbol" pitchFamily="18" charset="2"/>
              </a:rPr>
              <a:t>Pembuktian</a:t>
            </a:r>
            <a:r>
              <a:rPr lang="en-US" dirty="0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en-US" dirty="0" err="1" smtClean="0">
                <a:latin typeface="Arial Narrow" pitchFamily="34" charset="0"/>
                <a:sym typeface="Symbol" pitchFamily="18" charset="2"/>
              </a:rPr>
              <a:t>Salah</a:t>
            </a:r>
            <a:r>
              <a:rPr lang="en-US" dirty="0" smtClean="0">
                <a:latin typeface="Arial Narrow" pitchFamily="34" charset="0"/>
                <a:sym typeface="Symbol" pitchFamily="18" charset="2"/>
              </a:rPr>
              <a:t>/Falsification</a:t>
            </a:r>
            <a:endParaRPr lang="en-US" sz="3200" dirty="0">
              <a:latin typeface="Arial Narrow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id-ID" sz="4000" dirty="0" smtClean="0">
                <a:latin typeface="Arial Narrow" pitchFamily="34" charset="0"/>
              </a:rPr>
              <a:t>Tabel Kebenaran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77200" cy="3733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Menentukan validitas suatu kalimat dengan cara</a:t>
            </a:r>
            <a:r>
              <a:rPr lang="en-US" dirty="0" smtClean="0"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melakukan analisis untuk semua nilai kebenaran</a:t>
            </a:r>
            <a:r>
              <a:rPr lang="en-US" dirty="0" smtClean="0"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simbol proposisi yang mungkin diberikan.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  <a:cs typeface="Arial" charset="0"/>
                <a:sym typeface="Symbol" pitchFamily="18" charset="2"/>
              </a:rPr>
              <a:t>Sederhana</a:t>
            </a:r>
            <a:r>
              <a:rPr lang="en-US" dirty="0" smtClean="0"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en-US" dirty="0" err="1" smtClean="0">
                <a:latin typeface="Arial Narrow" pitchFamily="34" charset="0"/>
                <a:cs typeface="Arial" charset="0"/>
                <a:sym typeface="Symbol" pitchFamily="18" charset="2"/>
              </a:rPr>
              <a:t>tetapi</a:t>
            </a:r>
            <a:r>
              <a:rPr lang="en-US" dirty="0" smtClean="0">
                <a:latin typeface="Arial Narrow" pitchFamily="34" charset="0"/>
                <a:cs typeface="Arial" charset="0"/>
                <a:sym typeface="Symbol" pitchFamily="18" charset="2"/>
              </a:rPr>
              <a:t> lama</a:t>
            </a:r>
            <a:endParaRPr lang="id-ID" dirty="0" smtClean="0">
              <a:latin typeface="Arial Narrow" pitchFamily="34" charset="0"/>
              <a:cs typeface="Arial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id-ID" sz="4000" dirty="0" smtClean="0">
                <a:latin typeface="Arial Narrow" pitchFamily="34" charset="0"/>
              </a:rPr>
              <a:t>Tabel Kebenaran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121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Contoh 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F : (not (P or Q)) if and only if ((not P) and (not Q))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Group 143"/>
          <p:cNvGraphicFramePr>
            <a:graphicFrameLocks/>
          </p:cNvGraphicFramePr>
          <p:nvPr/>
        </p:nvGraphicFramePr>
        <p:xfrm>
          <a:off x="685800" y="3200400"/>
          <a:ext cx="7848599" cy="2314195"/>
        </p:xfrm>
        <a:graphic>
          <a:graphicData uri="http://schemas.openxmlformats.org/drawingml/2006/table">
            <a:tbl>
              <a:tblPr/>
              <a:tblGrid>
                <a:gridCol w="706715"/>
                <a:gridCol w="706716"/>
                <a:gridCol w="1060884"/>
                <a:gridCol w="1060885"/>
                <a:gridCol w="848058"/>
                <a:gridCol w="848058"/>
                <a:gridCol w="1702884"/>
                <a:gridCol w="914399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Q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  or  Q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Not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(P or Q)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Not P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Not Q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(Not P)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And (Not Q)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false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true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5710535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 Narrow" pitchFamily="34" charset="0"/>
              </a:rPr>
              <a:t>Maka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validitas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dari</a:t>
            </a:r>
            <a:r>
              <a:rPr lang="en-US" sz="2400" dirty="0" smtClean="0">
                <a:latin typeface="Arial Narrow" pitchFamily="34" charset="0"/>
              </a:rPr>
              <a:t> F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valid/</a:t>
            </a:r>
            <a:r>
              <a:rPr lang="en-US" sz="2400" dirty="0" err="1" smtClean="0">
                <a:latin typeface="Arial Narrow" pitchFamily="34" charset="0"/>
              </a:rPr>
              <a:t>tautologi</a:t>
            </a: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err="1" smtClean="0">
                <a:latin typeface="Arial Narrow" pitchFamily="34" charset="0"/>
              </a:rPr>
              <a:t>Pohon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Semantik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077200" cy="3657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Menentukan validitas suatu kalimat dengan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melakukan analisis nilai kebenaran simbol proposisi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yang mungkin diberikan menggunakan konsep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pohon.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err="1" smtClean="0">
                <a:latin typeface="Arial Narrow" pitchFamily="34" charset="0"/>
              </a:rPr>
              <a:t>Pohon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Semantik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121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Contoh 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F : if (if P then Q)) then (if (not P) then (not Q))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95"/>
          <p:cNvSpPr>
            <a:spLocks noChangeShapeType="1"/>
          </p:cNvSpPr>
          <p:nvPr/>
        </p:nvSpPr>
        <p:spPr bwMode="auto">
          <a:xfrm flipH="1">
            <a:off x="3022600" y="3497262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9" name="Line 96"/>
          <p:cNvSpPr>
            <a:spLocks noChangeShapeType="1"/>
          </p:cNvSpPr>
          <p:nvPr/>
        </p:nvSpPr>
        <p:spPr bwMode="auto">
          <a:xfrm>
            <a:off x="3886200" y="3497262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0" name="Text Box 97"/>
          <p:cNvSpPr txBox="1">
            <a:spLocks noChangeArrowheads="1"/>
          </p:cNvSpPr>
          <p:nvPr/>
        </p:nvSpPr>
        <p:spPr bwMode="auto">
          <a:xfrm>
            <a:off x="2590800" y="3352800"/>
            <a:ext cx="9232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P = 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1" name="Text Box 98"/>
          <p:cNvSpPr txBox="1">
            <a:spLocks noChangeArrowheads="1"/>
          </p:cNvSpPr>
          <p:nvPr/>
        </p:nvSpPr>
        <p:spPr bwMode="auto">
          <a:xfrm>
            <a:off x="4318000" y="3352800"/>
            <a:ext cx="10049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P = false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2" name="Oval 99"/>
          <p:cNvSpPr>
            <a:spLocks noChangeArrowheads="1"/>
          </p:cNvSpPr>
          <p:nvPr/>
        </p:nvSpPr>
        <p:spPr bwMode="auto">
          <a:xfrm>
            <a:off x="2951163" y="3857625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3" name="Oval 100"/>
          <p:cNvSpPr>
            <a:spLocks noChangeArrowheads="1"/>
          </p:cNvSpPr>
          <p:nvPr/>
        </p:nvSpPr>
        <p:spPr bwMode="auto">
          <a:xfrm>
            <a:off x="3832225" y="3413125"/>
            <a:ext cx="144463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4" name="Oval 101"/>
          <p:cNvSpPr>
            <a:spLocks noChangeArrowheads="1"/>
          </p:cNvSpPr>
          <p:nvPr/>
        </p:nvSpPr>
        <p:spPr bwMode="auto">
          <a:xfrm>
            <a:off x="4965700" y="3857625"/>
            <a:ext cx="144463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5" name="Text Box 102"/>
          <p:cNvSpPr txBox="1">
            <a:spLocks noChangeArrowheads="1"/>
          </p:cNvSpPr>
          <p:nvPr/>
        </p:nvSpPr>
        <p:spPr bwMode="auto">
          <a:xfrm>
            <a:off x="2735263" y="4002087"/>
            <a:ext cx="5469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flipH="1">
            <a:off x="4246563" y="3929062"/>
            <a:ext cx="7921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>
            <a:off x="5038725" y="3929062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8" name="Text Box 105"/>
          <p:cNvSpPr txBox="1">
            <a:spLocks noChangeArrowheads="1"/>
          </p:cNvSpPr>
          <p:nvPr/>
        </p:nvSpPr>
        <p:spPr bwMode="auto">
          <a:xfrm>
            <a:off x="3598863" y="4002087"/>
            <a:ext cx="9492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Q = 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5732463" y="3994150"/>
            <a:ext cx="10310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Q = false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20" name="Oval 107"/>
          <p:cNvSpPr>
            <a:spLocks noChangeArrowheads="1"/>
          </p:cNvSpPr>
          <p:nvPr/>
        </p:nvSpPr>
        <p:spPr bwMode="auto">
          <a:xfrm>
            <a:off x="4246563" y="4505325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21" name="Oval 108"/>
          <p:cNvSpPr>
            <a:spLocks noChangeArrowheads="1"/>
          </p:cNvSpPr>
          <p:nvPr/>
        </p:nvSpPr>
        <p:spPr bwMode="auto">
          <a:xfrm>
            <a:off x="6191250" y="4505325"/>
            <a:ext cx="144463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22" name="Text Box 109"/>
          <p:cNvSpPr txBox="1">
            <a:spLocks noChangeArrowheads="1"/>
          </p:cNvSpPr>
          <p:nvPr/>
        </p:nvSpPr>
        <p:spPr bwMode="auto">
          <a:xfrm>
            <a:off x="3929063" y="4721225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false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23" name="Text Box 110"/>
          <p:cNvSpPr txBox="1">
            <a:spLocks noChangeArrowheads="1"/>
          </p:cNvSpPr>
          <p:nvPr/>
        </p:nvSpPr>
        <p:spPr bwMode="auto">
          <a:xfrm>
            <a:off x="5975350" y="4721225"/>
            <a:ext cx="5469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5486400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 Narrow" pitchFamily="34" charset="0"/>
              </a:rPr>
              <a:t>Maka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validitas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dari</a:t>
            </a:r>
            <a:r>
              <a:rPr lang="en-US" sz="2400" dirty="0" smtClean="0">
                <a:latin typeface="Arial Narrow" pitchFamily="34" charset="0"/>
              </a:rPr>
              <a:t> F </a:t>
            </a:r>
            <a:r>
              <a:rPr lang="en-US" sz="2400" dirty="0" err="1" smtClean="0">
                <a:latin typeface="Arial Narrow" pitchFamily="34" charset="0"/>
              </a:rPr>
              <a:t>adalah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satisfiable</a:t>
            </a: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6" y="762000"/>
            <a:ext cx="844124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err="1" smtClean="0">
                <a:latin typeface="Arial Narrow" pitchFamily="34" charset="0"/>
              </a:rPr>
              <a:t>Pembuktian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Salah</a:t>
            </a:r>
            <a:r>
              <a:rPr lang="en-US" sz="4000" dirty="0" smtClean="0">
                <a:latin typeface="Arial Narrow" pitchFamily="34" charset="0"/>
              </a:rPr>
              <a:t> / </a:t>
            </a:r>
            <a:r>
              <a:rPr lang="en-US" sz="4000" i="1" dirty="0" smtClean="0">
                <a:latin typeface="Arial Narrow" pitchFamily="34" charset="0"/>
              </a:rPr>
              <a:t>Falsification</a:t>
            </a:r>
            <a:endParaRPr lang="en-US" i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077200" cy="3657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Menentukan validitas suatu kalimat dengan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melakukan pembuktian kalimat berdasarkan nilai dari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simbol-simbol</a:t>
            </a:r>
            <a:r>
              <a:rPr lang="en-US" dirty="0" smtClean="0"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proposisi yang berpotensi memiliki</a:t>
            </a:r>
            <a:endParaRPr lang="en-US" dirty="0" smtClean="0"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nilai</a:t>
            </a:r>
            <a:r>
              <a:rPr lang="en-US" dirty="0" smtClean="0"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salah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84738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71600"/>
          </a:xfrm>
        </p:spPr>
        <p:txBody>
          <a:bodyPr/>
          <a:lstStyle/>
          <a:p>
            <a:r>
              <a:rPr lang="id-ID" smtClean="0"/>
              <a:t>Pendahuluan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fi-FI" sz="2400"/>
              <a:t>Berdasarkan nilai kebenaran yang dimiliki suatu kalimat maka</a:t>
            </a:r>
          </a:p>
          <a:p>
            <a:r>
              <a:rPr lang="id-ID" sz="2400"/>
              <a:t>dapat ditentukan :</a:t>
            </a:r>
          </a:p>
          <a:p>
            <a:pPr lvl="1"/>
            <a:r>
              <a:rPr lang="id-ID" sz="1800" smtClean="0"/>
              <a:t>Sifat </a:t>
            </a:r>
            <a:r>
              <a:rPr lang="id-ID" sz="1800"/>
              <a:t>yang dimiliki dari sebuah kalimat</a:t>
            </a:r>
          </a:p>
          <a:p>
            <a:pPr lvl="1"/>
            <a:r>
              <a:rPr lang="fi-FI" sz="1800" smtClean="0"/>
              <a:t>Apakah </a:t>
            </a:r>
            <a:r>
              <a:rPr lang="fi-FI" sz="1800"/>
              <a:t>2 buah kalimat merupakan kalimat yang ekivalen </a:t>
            </a:r>
            <a:r>
              <a:rPr lang="fi-FI" sz="1800" smtClean="0"/>
              <a:t>satu</a:t>
            </a:r>
            <a:r>
              <a:rPr lang="id-ID" sz="1800" smtClean="0"/>
              <a:t> </a:t>
            </a:r>
            <a:r>
              <a:rPr lang="id-ID" sz="2000" smtClean="0"/>
              <a:t>sama </a:t>
            </a:r>
            <a:r>
              <a:rPr lang="id-ID" sz="2000"/>
              <a:t>lain</a:t>
            </a:r>
          </a:p>
          <a:p>
            <a:r>
              <a:rPr lang="fi-FI" sz="2400"/>
              <a:t>Kalimat dalam Kalkulus Proposisi dinotasikan sebagai Kalimat</a:t>
            </a:r>
          </a:p>
          <a:p>
            <a:r>
              <a:rPr lang="id-ID" sz="2400"/>
              <a:t>Abstrak</a:t>
            </a:r>
            <a:r>
              <a:rPr lang="id-ID" sz="2400" smtClean="0"/>
              <a:t>.</a:t>
            </a:r>
          </a:p>
          <a:p>
            <a:r>
              <a:rPr lang="id-ID" sz="2400" smtClean="0"/>
              <a:t> </a:t>
            </a:r>
            <a:r>
              <a:rPr lang="id-ID" sz="2400"/>
              <a:t>Contoh,</a:t>
            </a:r>
          </a:p>
          <a:p>
            <a:pPr marL="914400" lvl="2" indent="0">
              <a:buNone/>
            </a:pPr>
            <a:r>
              <a:rPr lang="id-ID" i="1"/>
              <a:t>Ada monyet di planet Jupiter</a:t>
            </a:r>
          </a:p>
          <a:p>
            <a:pPr marL="1371600" lvl="3" indent="0">
              <a:buNone/>
            </a:pPr>
            <a:r>
              <a:rPr lang="id-ID" sz="2400"/>
              <a:t>Atau</a:t>
            </a:r>
          </a:p>
          <a:p>
            <a:pPr marL="457200" lvl="1" indent="0">
              <a:buNone/>
            </a:pPr>
            <a:r>
              <a:rPr lang="id-ID" sz="2400" i="1" smtClean="0"/>
              <a:t>	Tidak </a:t>
            </a:r>
            <a:r>
              <a:rPr lang="id-ID" sz="2400" i="1"/>
              <a:t>ada </a:t>
            </a:r>
            <a:r>
              <a:rPr lang="id-ID" sz="2400" i="1" smtClean="0"/>
              <a:t> monyet </a:t>
            </a:r>
            <a:r>
              <a:rPr lang="id-ID" sz="2400" i="1"/>
              <a:t>di planet Jupiter</a:t>
            </a:r>
            <a:endParaRPr lang="id-ID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1" y="1447800"/>
            <a:ext cx="8893919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0258"/>
            <a:ext cx="8141750" cy="486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07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4" y="824908"/>
            <a:ext cx="8208596" cy="519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92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27632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3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0" y="1447799"/>
            <a:ext cx="883857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39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Pembuktian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Salah</a:t>
            </a:r>
            <a:r>
              <a:rPr lang="en-US" sz="4000" dirty="0" smtClean="0">
                <a:latin typeface="Arial Narrow" pitchFamily="34" charset="0"/>
              </a:rPr>
              <a:t> / </a:t>
            </a:r>
            <a:r>
              <a:rPr lang="en-US" sz="4000" i="1" dirty="0" smtClean="0">
                <a:latin typeface="Arial Narrow" pitchFamily="34" charset="0"/>
              </a:rPr>
              <a:t>Falsification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077200" cy="1066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Contoh 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F : if (if P then Q)) then (if (not P) then (not Q))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524000" y="3943290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362450" y="394329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955800" y="3943290"/>
            <a:ext cx="590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>
                <a:latin typeface="Arial Narrow" pitchFamily="34" charset="0"/>
              </a:rPr>
              <a:t>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583237" y="3943290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false</a:t>
            </a:r>
            <a:endParaRPr lang="en-GB" sz="20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Pembuktian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Salah</a:t>
            </a:r>
            <a:r>
              <a:rPr lang="en-US" sz="4000" dirty="0" smtClean="0">
                <a:latin typeface="Arial Narrow" pitchFamily="34" charset="0"/>
              </a:rPr>
              <a:t> / </a:t>
            </a:r>
            <a:r>
              <a:rPr lang="en-US" sz="4000" i="1" dirty="0" smtClean="0">
                <a:latin typeface="Arial Narrow" pitchFamily="34" charset="0"/>
              </a:rPr>
              <a:t>Falsification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077200" cy="114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Contoh 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F : if (if P then Q)) then (if (not P) then (not Q))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524000" y="4171890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362450" y="417189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955800" y="4171890"/>
            <a:ext cx="590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>
                <a:latin typeface="Arial Narrow" pitchFamily="34" charset="0"/>
              </a:rPr>
              <a:t>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583237" y="4171890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false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800600" y="3811527"/>
            <a:ext cx="5469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true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686502" y="3811527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false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4718050" y="381152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6629400" y="3811527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Pembuktian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Salah</a:t>
            </a:r>
            <a:r>
              <a:rPr lang="en-US" sz="4000" dirty="0" smtClean="0">
                <a:latin typeface="Arial Narrow" pitchFamily="34" charset="0"/>
              </a:rPr>
              <a:t> / </a:t>
            </a:r>
            <a:r>
              <a:rPr lang="en-US" sz="4000" i="1" dirty="0" smtClean="0">
                <a:latin typeface="Arial Narrow" pitchFamily="34" charset="0"/>
              </a:rPr>
              <a:t>Falsification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077200" cy="1066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Contoh 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F : if (if P then Q)) then (if (not P) then (not Q))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524000" y="4095690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362450" y="409569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955800" y="4095690"/>
            <a:ext cx="590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>
                <a:latin typeface="Arial Narrow" pitchFamily="34" charset="0"/>
              </a:rPr>
              <a:t>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583237" y="4095690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>
                <a:latin typeface="Arial Narrow" pitchFamily="34" charset="0"/>
              </a:rPr>
              <a:t>false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800600" y="3735327"/>
            <a:ext cx="5469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true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686502" y="3735327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false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151437" y="3376552"/>
            <a:ext cx="2159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7072826" y="3376552"/>
            <a:ext cx="2423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t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4718050" y="373532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6629400" y="3735327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5151437" y="3376552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7027862" y="3376552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r>
              <a:rPr lang="id-ID" u="sng" dirty="0" smtClean="0">
                <a:latin typeface="Arial Narrow" pitchFamily="34" charset="0"/>
              </a:rPr>
              <a:t>Metoda Pengecekkan Validitas</a:t>
            </a:r>
            <a:r>
              <a:rPr lang="id-ID" dirty="0" smtClean="0">
                <a:latin typeface="Arial Narrow" pitchFamily="34" charset="0"/>
              </a:rPr>
              <a:t/>
            </a:r>
            <a:br>
              <a:rPr lang="id-ID" dirty="0" smtClean="0">
                <a:latin typeface="Arial Narrow" pitchFamily="34" charset="0"/>
              </a:rPr>
            </a:b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Pembuktian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Salah</a:t>
            </a:r>
            <a:r>
              <a:rPr lang="en-US" sz="4000" dirty="0" smtClean="0">
                <a:latin typeface="Arial Narrow" pitchFamily="34" charset="0"/>
              </a:rPr>
              <a:t> / </a:t>
            </a:r>
            <a:r>
              <a:rPr lang="en-US" sz="4000" i="1" dirty="0" smtClean="0">
                <a:latin typeface="Arial Narrow" pitchFamily="34" charset="0"/>
              </a:rPr>
              <a:t>Falsification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77200" cy="121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Contoh 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id-ID" dirty="0" smtClean="0">
                <a:latin typeface="Arial Narrow" pitchFamily="34" charset="0"/>
                <a:cs typeface="Arial" charset="0"/>
                <a:sym typeface="Symbol" pitchFamily="18" charset="2"/>
              </a:rPr>
              <a:t>F : if (if P then Q)) then (if (not P) then (not Q))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524000" y="3943290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362450" y="394329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955800" y="3943290"/>
            <a:ext cx="590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>
                <a:latin typeface="Arial Narrow" pitchFamily="34" charset="0"/>
              </a:rPr>
              <a:t>true</a:t>
            </a:r>
            <a:endParaRPr lang="en-GB" sz="2000">
              <a:latin typeface="Arial Narrow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583237" y="3943290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false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800600" y="3582927"/>
            <a:ext cx="5469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true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686502" y="3582927"/>
            <a:ext cx="6286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false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151437" y="3224152"/>
            <a:ext cx="2159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7072826" y="3224152"/>
            <a:ext cx="2423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t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4718050" y="358292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6629400" y="3582927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5151437" y="3224152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7027862" y="3224152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722437" y="3224152"/>
            <a:ext cx="2159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f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881826" y="3224152"/>
            <a:ext cx="2423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000" dirty="0">
                <a:latin typeface="Arial Narrow" pitchFamily="34" charset="0"/>
              </a:rPr>
              <a:t>t</a:t>
            </a:r>
            <a:endParaRPr lang="en-GB" sz="2000" dirty="0"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800600"/>
            <a:ext cx="544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 Narrow" pitchFamily="34" charset="0"/>
              </a:rPr>
              <a:t>Maka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terbukti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</a:rPr>
              <a:t>kalimat</a:t>
            </a:r>
            <a:r>
              <a:rPr lang="en-US" sz="3200" dirty="0" smtClean="0">
                <a:latin typeface="Arial Narrow" pitchFamily="34" charset="0"/>
              </a:rPr>
              <a:t> F </a:t>
            </a:r>
            <a:r>
              <a:rPr lang="en-US" sz="3200" dirty="0" err="1" smtClean="0">
                <a:latin typeface="Arial Narrow" pitchFamily="34" charset="0"/>
              </a:rPr>
              <a:t>Tidak</a:t>
            </a:r>
            <a:r>
              <a:rPr lang="en-US" sz="3200" dirty="0" smtClean="0">
                <a:latin typeface="Arial Narrow" pitchFamily="34" charset="0"/>
              </a:rPr>
              <a:t> valid.</a:t>
            </a:r>
            <a:endParaRPr lang="en-US" sz="3200" dirty="0">
              <a:latin typeface="Arial Narrow" pitchFamily="34" charset="0"/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1722437" y="32004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2819400" y="32004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20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308"/>
            <a:ext cx="8229600" cy="990600"/>
          </a:xfrm>
        </p:spPr>
        <p:txBody>
          <a:bodyPr/>
          <a:lstStyle/>
          <a:p>
            <a:r>
              <a:rPr lang="id-ID" smtClean="0"/>
              <a:t>Definisi Kalimat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029200"/>
          </a:xfrm>
        </p:spPr>
        <p:txBody>
          <a:bodyPr/>
          <a:lstStyle/>
          <a:p>
            <a:r>
              <a:rPr lang="fi-FI" sz="2400"/>
              <a:t>Kalimat-kalimat yang digunakan untuk membangun kalimat lain </a:t>
            </a:r>
            <a:r>
              <a:rPr lang="fi-FI" sz="2400" smtClean="0"/>
              <a:t>yang</a:t>
            </a:r>
            <a:r>
              <a:rPr lang="id-ID" sz="2400" smtClean="0"/>
              <a:t> lebih </a:t>
            </a:r>
            <a:r>
              <a:rPr lang="id-ID" sz="2400"/>
              <a:t>kompleks, menggunakan salah satu aturan di atas </a:t>
            </a:r>
            <a:r>
              <a:rPr lang="id-ID" sz="2400" smtClean="0"/>
              <a:t>dinamakan </a:t>
            </a:r>
            <a:r>
              <a:rPr lang="id-ID" sz="2400" b="1" smtClean="0"/>
              <a:t>subkalimat </a:t>
            </a:r>
            <a:r>
              <a:rPr lang="id-ID" sz="2400"/>
              <a:t>dari kalimat tsb</a:t>
            </a:r>
            <a:r>
              <a:rPr lang="id-ID" sz="2400" smtClean="0"/>
              <a:t>.</a:t>
            </a:r>
          </a:p>
          <a:p>
            <a:endParaRPr lang="id-ID" sz="2400"/>
          </a:p>
          <a:p>
            <a:r>
              <a:rPr lang="fi-FI" sz="2400" b="1"/>
              <a:t>Subkalimat </a:t>
            </a:r>
            <a:r>
              <a:rPr lang="fi-FI" sz="2400"/>
              <a:t>dari kalimat A </a:t>
            </a:r>
            <a:r>
              <a:rPr lang="fi-FI" sz="2400" smtClean="0"/>
              <a:t>adalah</a:t>
            </a:r>
            <a:r>
              <a:rPr lang="id-ID" sz="2400" smtClean="0"/>
              <a:t> Setiap </a:t>
            </a:r>
            <a:r>
              <a:rPr lang="id-ID" sz="2400"/>
              <a:t>kalimat antara, yang dipakai untuk membangun kalimat A </a:t>
            </a:r>
            <a:r>
              <a:rPr lang="id-ID" sz="2400" smtClean="0"/>
              <a:t>termasuk kalimat </a:t>
            </a:r>
            <a:r>
              <a:rPr lang="id-ID" sz="2400"/>
              <a:t>A itu sendiri</a:t>
            </a:r>
            <a:r>
              <a:rPr lang="id-ID" sz="2400" smtClean="0"/>
              <a:t>.</a:t>
            </a:r>
          </a:p>
          <a:p>
            <a:endParaRPr lang="id-ID" sz="2400"/>
          </a:p>
          <a:p>
            <a:r>
              <a:rPr lang="id-ID" sz="2400" b="1"/>
              <a:t>Subkalimat murni </a:t>
            </a:r>
            <a:r>
              <a:rPr lang="id-ID" sz="2400"/>
              <a:t>(</a:t>
            </a:r>
            <a:r>
              <a:rPr lang="id-ID" sz="2400" i="1"/>
              <a:t>proper subsentence</a:t>
            </a:r>
            <a:r>
              <a:rPr lang="id-ID" sz="2400"/>
              <a:t>) dari kalimat A </a:t>
            </a:r>
            <a:r>
              <a:rPr lang="id-ID" sz="2400" smtClean="0"/>
              <a:t>adalah Setiap </a:t>
            </a:r>
            <a:r>
              <a:rPr lang="id-ID" sz="2400"/>
              <a:t>kalimat antara, yang dipakai untuk membangun kalimat A </a:t>
            </a:r>
            <a:r>
              <a:rPr lang="id-ID" sz="2400" smtClean="0"/>
              <a:t>tetapi tidak </a:t>
            </a:r>
            <a:r>
              <a:rPr lang="id-ID" sz="2400"/>
              <a:t>termasuk kalimat A itu sendiri.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id-ID" sz="2400"/>
              <a:t>Contoh, diketahui ekspresi</a:t>
            </a:r>
          </a:p>
          <a:p>
            <a:pPr marL="0" indent="0">
              <a:buNone/>
            </a:pPr>
            <a:r>
              <a:rPr lang="en-US" sz="2400"/>
              <a:t>E : ((not (p or q) if and only if ((not p) and (not q)))</a:t>
            </a:r>
          </a:p>
          <a:p>
            <a:pPr marL="0" indent="0">
              <a:buNone/>
            </a:pPr>
            <a:r>
              <a:rPr lang="fi-FI" sz="2400"/>
              <a:t>a. Apakah E merupakan kalimat ?</a:t>
            </a:r>
          </a:p>
          <a:p>
            <a:pPr marL="0" indent="0">
              <a:buNone/>
            </a:pPr>
            <a:r>
              <a:rPr lang="it-IT" sz="2400"/>
              <a:t>b. Cari subkalimat dari E ?</a:t>
            </a:r>
          </a:p>
          <a:p>
            <a:pPr marL="0" indent="0">
              <a:buNone/>
            </a:pPr>
            <a:r>
              <a:rPr lang="id-ID" sz="2400"/>
              <a:t>Jawab,</a:t>
            </a:r>
          </a:p>
          <a:p>
            <a:pPr marL="0" indent="0">
              <a:buNone/>
            </a:pPr>
            <a:r>
              <a:rPr lang="id-ID" sz="2400" smtClean="0"/>
              <a:t>a. </a:t>
            </a:r>
            <a:r>
              <a:rPr lang="sv-SE" sz="2400" smtClean="0"/>
              <a:t>E </a:t>
            </a:r>
            <a:r>
              <a:rPr lang="sv-SE" sz="2400"/>
              <a:t>adalah kalimat karena</a:t>
            </a:r>
            <a:r>
              <a:rPr lang="sv-SE" sz="2400" smtClean="0"/>
              <a:t>,</a:t>
            </a:r>
            <a:endParaRPr lang="id-ID" sz="2400" smtClean="0"/>
          </a:p>
          <a:p>
            <a:pPr marL="0" indent="0">
              <a:buNone/>
            </a:pPr>
            <a:r>
              <a:rPr lang="id-ID" sz="2400"/>
              <a:t> </a:t>
            </a:r>
            <a:r>
              <a:rPr lang="id-ID" sz="2400" smtClean="0"/>
              <a:t>       </a:t>
            </a:r>
            <a:r>
              <a:rPr lang="sv-SE" sz="2400" smtClean="0"/>
              <a:t> </a:t>
            </a:r>
            <a:r>
              <a:rPr lang="sv-SE" sz="2400"/>
              <a:t>p adalah kalimat dan q adalah kalimat</a:t>
            </a:r>
            <a:r>
              <a:rPr lang="sv-SE" sz="2400" smtClean="0"/>
              <a:t>,</a:t>
            </a:r>
            <a:endParaRPr lang="id-ID" sz="2400" smtClean="0"/>
          </a:p>
          <a:p>
            <a:pPr marL="0" indent="0">
              <a:buNone/>
            </a:pPr>
            <a:r>
              <a:rPr lang="id-ID" sz="2400"/>
              <a:t>	</a:t>
            </a:r>
            <a:r>
              <a:rPr lang="en-US" sz="2400" smtClean="0"/>
              <a:t>(</a:t>
            </a:r>
            <a:r>
              <a:rPr lang="en-US" sz="2400"/>
              <a:t>p or q), (not p) dan (not q) adalah kalimat</a:t>
            </a:r>
          </a:p>
          <a:p>
            <a:pPr marL="457200" lvl="1" indent="0">
              <a:buNone/>
            </a:pPr>
            <a:r>
              <a:rPr lang="id-ID" sz="2000" smtClean="0"/>
              <a:t>	</a:t>
            </a:r>
            <a:r>
              <a:rPr lang="en-US" sz="2000" smtClean="0"/>
              <a:t>(</a:t>
            </a:r>
            <a:r>
              <a:rPr lang="en-US" sz="2000"/>
              <a:t>not (p or q), ((notp) and (notq)) adalah kalimat</a:t>
            </a:r>
          </a:p>
          <a:p>
            <a:pPr marL="457200" lvl="1" indent="0">
              <a:buNone/>
            </a:pPr>
            <a:r>
              <a:rPr lang="id-ID" sz="2000" smtClean="0"/>
              <a:t>	</a:t>
            </a:r>
            <a:r>
              <a:rPr lang="en-US" sz="2000" smtClean="0"/>
              <a:t>((</a:t>
            </a:r>
            <a:r>
              <a:rPr lang="en-US" sz="2000"/>
              <a:t>not (p or q)) if and only if ((not p) and (not q))) </a:t>
            </a:r>
            <a:r>
              <a:rPr lang="en-US" sz="2000" smtClean="0"/>
              <a:t>adala</a:t>
            </a:r>
            <a:r>
              <a:rPr lang="id-ID" sz="2000" smtClean="0"/>
              <a:t>h </a:t>
            </a:r>
            <a:r>
              <a:rPr lang="en-US" sz="2000" smtClean="0"/>
              <a:t>kalimat</a:t>
            </a:r>
            <a:endParaRPr lang="id-ID" sz="2000" smtClean="0"/>
          </a:p>
          <a:p>
            <a:pPr marL="457200" lvl="1" indent="0">
              <a:buNone/>
            </a:pPr>
            <a:endParaRPr lang="en-US" sz="2000"/>
          </a:p>
          <a:p>
            <a:pPr marL="0" indent="0">
              <a:buNone/>
            </a:pPr>
            <a:r>
              <a:rPr lang="id-ID" sz="2400"/>
              <a:t>b. E memiliki 8 subkalimat, yaitu</a:t>
            </a:r>
          </a:p>
          <a:p>
            <a:pPr marL="0" indent="0">
              <a:buNone/>
            </a:pPr>
            <a:r>
              <a:rPr lang="id-ID" sz="2400"/>
              <a:t> </a:t>
            </a:r>
            <a:r>
              <a:rPr lang="id-ID" sz="2400" smtClean="0"/>
              <a:t>   </a:t>
            </a:r>
            <a:r>
              <a:rPr lang="en-US" sz="2400" smtClean="0"/>
              <a:t>p</a:t>
            </a:r>
            <a:r>
              <a:rPr lang="en-US" sz="2400"/>
              <a:t>, q, (p or q), (not p), (not q), not (p or q), (not p) and (not q</a:t>
            </a:r>
            <a:r>
              <a:rPr lang="en-US" sz="2400" smtClean="0"/>
              <a:t>),</a:t>
            </a:r>
            <a:r>
              <a:rPr lang="id-ID" sz="2400" smtClean="0"/>
              <a:t> </a:t>
            </a:r>
            <a:r>
              <a:rPr lang="en-US" sz="2400" smtClean="0"/>
              <a:t>((</a:t>
            </a:r>
            <a:r>
              <a:rPr lang="en-US" sz="2400"/>
              <a:t>not (p or q)) if and only if ((not p) and (not q)))</a:t>
            </a:r>
          </a:p>
          <a:p>
            <a:pPr marL="0" indent="0">
              <a:buNone/>
            </a:pPr>
            <a:endParaRPr lang="id-ID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id-ID" smtClean="0"/>
              <a:t>Sifat Kalimat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114800"/>
          </a:xfrm>
        </p:spPr>
        <p:txBody>
          <a:bodyPr/>
          <a:lstStyle/>
          <a:p>
            <a:r>
              <a:rPr lang="id-ID" sz="2400" b="1"/>
              <a:t>VALID (TAUTOLOGI)</a:t>
            </a:r>
          </a:p>
          <a:p>
            <a:pPr marL="352425" indent="-352425">
              <a:buNone/>
            </a:pPr>
            <a:r>
              <a:rPr lang="id-ID" sz="2400"/>
              <a:t> </a:t>
            </a:r>
            <a:r>
              <a:rPr lang="id-ID" sz="2400" smtClean="0"/>
              <a:t>    </a:t>
            </a:r>
            <a:r>
              <a:rPr lang="it-IT" sz="2400" smtClean="0"/>
              <a:t>Kalimat </a:t>
            </a:r>
            <a:r>
              <a:rPr lang="it-IT" sz="2400"/>
              <a:t>A valid jika bernilai true berdasarkan </a:t>
            </a:r>
            <a:r>
              <a:rPr lang="it-IT" sz="2400" smtClean="0"/>
              <a:t>semua</a:t>
            </a:r>
            <a:r>
              <a:rPr lang="id-ID" sz="2400" smtClean="0"/>
              <a:t>  i</a:t>
            </a:r>
            <a:r>
              <a:rPr lang="it-IT" sz="2400" smtClean="0"/>
              <a:t>nterpretasi </a:t>
            </a:r>
            <a:r>
              <a:rPr lang="it-IT" sz="2400"/>
              <a:t>untuk A</a:t>
            </a:r>
          </a:p>
          <a:p>
            <a:r>
              <a:rPr lang="id-ID" sz="2400" b="1" smtClean="0"/>
              <a:t>SATISFIABLE</a:t>
            </a:r>
            <a:endParaRPr lang="id-ID" sz="2400" b="1"/>
          </a:p>
          <a:p>
            <a:pPr marL="352425" indent="0">
              <a:buNone/>
            </a:pPr>
            <a:r>
              <a:rPr lang="id-ID" sz="2400" smtClean="0"/>
              <a:t>Kalimat </a:t>
            </a:r>
            <a:r>
              <a:rPr lang="id-ID" sz="2400"/>
              <a:t>A satisfiable jika bernilai true berdasarkan beberapa interpretasi untuk A</a:t>
            </a:r>
          </a:p>
          <a:p>
            <a:r>
              <a:rPr lang="id-ID" sz="2400" b="1" smtClean="0"/>
              <a:t>CONTRADICTORY </a:t>
            </a:r>
            <a:r>
              <a:rPr lang="id-ID" sz="2400" b="1"/>
              <a:t>(UNSATISFIABLE)</a:t>
            </a:r>
          </a:p>
          <a:p>
            <a:pPr marL="257175" indent="0">
              <a:buNone/>
            </a:pPr>
            <a:r>
              <a:rPr lang="it-IT" sz="2400" smtClean="0"/>
              <a:t>Kalimat </a:t>
            </a:r>
            <a:r>
              <a:rPr lang="it-IT" sz="2400"/>
              <a:t>A contradictory jika bernilai False berdasarkan semua interpretasi </a:t>
            </a:r>
            <a:r>
              <a:rPr lang="it-IT" sz="2400" smtClean="0"/>
              <a:t>untuk</a:t>
            </a:r>
            <a:r>
              <a:rPr lang="id-ID" sz="2400" smtClean="0"/>
              <a:t> A</a:t>
            </a:r>
            <a:endParaRPr lang="id-ID" sz="2400"/>
          </a:p>
          <a:p>
            <a:r>
              <a:rPr lang="id-ID" sz="2400" b="1" smtClean="0"/>
              <a:t>IMPLIES</a:t>
            </a:r>
            <a:endParaRPr lang="id-ID" sz="2400" b="1"/>
          </a:p>
          <a:p>
            <a:pPr marL="257175" indent="0">
              <a:buNone/>
            </a:pPr>
            <a:r>
              <a:rPr lang="id-ID" sz="2400"/>
              <a:t>Kalimat A implies kalimat B, jika untuk sebarang interpretasi I untuk A dan B, </a:t>
            </a:r>
            <a:r>
              <a:rPr lang="id-ID" sz="2400" smtClean="0"/>
              <a:t>jika A </a:t>
            </a:r>
            <a:r>
              <a:rPr lang="id-ID" sz="2400"/>
              <a:t>bernilai true berdasarkan I maka B juga bernilai true berdasarkan </a:t>
            </a:r>
            <a:r>
              <a:rPr lang="id-ID" sz="2400" smtClean="0"/>
              <a:t>I</a:t>
            </a:r>
            <a:endParaRPr lang="id-ID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id-ID" smtClean="0"/>
              <a:t>Sifat Kalimat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114800"/>
          </a:xfrm>
        </p:spPr>
        <p:txBody>
          <a:bodyPr/>
          <a:lstStyle/>
          <a:p>
            <a:r>
              <a:rPr lang="id-ID" sz="2400" b="1" smtClean="0"/>
              <a:t>EQUIVALENT</a:t>
            </a:r>
            <a:endParaRPr lang="id-ID" sz="2400" b="1"/>
          </a:p>
          <a:p>
            <a:pPr marL="257175" indent="0">
              <a:buNone/>
            </a:pPr>
            <a:r>
              <a:rPr lang="it-IT" sz="2400" smtClean="0"/>
              <a:t>Kalimat </a:t>
            </a:r>
            <a:r>
              <a:rPr lang="it-IT" sz="2400"/>
              <a:t>A dan B ekivalen jika, untuk setiap interpretasi A dan B, A </a:t>
            </a:r>
            <a:r>
              <a:rPr lang="it-IT" sz="2400" smtClean="0"/>
              <a:t>mempunyai</a:t>
            </a:r>
            <a:r>
              <a:rPr lang="id-ID" sz="2400" smtClean="0"/>
              <a:t> nilai </a:t>
            </a:r>
            <a:r>
              <a:rPr lang="id-ID" sz="2400"/>
              <a:t>kebenaran yang sama dengan B</a:t>
            </a:r>
          </a:p>
          <a:p>
            <a:r>
              <a:rPr lang="id-ID" sz="2400" b="1" smtClean="0"/>
              <a:t>CONSISTENT</a:t>
            </a:r>
            <a:endParaRPr lang="id-ID" sz="2400" b="1"/>
          </a:p>
          <a:p>
            <a:pPr marL="257175" indent="0">
              <a:buNone/>
            </a:pPr>
            <a:r>
              <a:rPr lang="id-ID" sz="2400"/>
              <a:t>Sekumpulan kalimat A1, A2, … konsisten jika ada interpretasi untuk A1, A2, </a:t>
            </a:r>
            <a:r>
              <a:rPr lang="id-ID" sz="2400" smtClean="0"/>
              <a:t>…</a:t>
            </a:r>
            <a:r>
              <a:rPr lang="id-ID" sz="2400"/>
              <a:t> </a:t>
            </a:r>
            <a:r>
              <a:rPr lang="id-ID" sz="2400" smtClean="0"/>
              <a:t>s</a:t>
            </a:r>
            <a:r>
              <a:rPr lang="it-IT" sz="2400" smtClean="0"/>
              <a:t>ehingga </a:t>
            </a:r>
            <a:r>
              <a:rPr lang="it-IT" sz="2400"/>
              <a:t>Ai (I = 1, 2, 3, …) bernilai true</a:t>
            </a:r>
            <a:endParaRPr lang="id-ID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Kalimat Abstrak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/>
              <a:t>Bentuklah ke dalam kalimat </a:t>
            </a:r>
            <a:r>
              <a:rPr lang="id-ID" sz="2800" smtClean="0"/>
              <a:t>abstrak</a:t>
            </a:r>
          </a:p>
          <a:p>
            <a:endParaRPr lang="id-ID" sz="2800"/>
          </a:p>
          <a:p>
            <a:r>
              <a:rPr lang="id-ID" sz="2800" smtClean="0"/>
              <a:t>Sore </a:t>
            </a:r>
            <a:r>
              <a:rPr lang="id-ID" sz="2800"/>
              <a:t>hari ini mendung dan lebih dingin dari kemarin. Jika saya akan pergi </a:t>
            </a:r>
            <a:r>
              <a:rPr lang="id-ID" sz="2800" smtClean="0"/>
              <a:t>berenang maka </a:t>
            </a:r>
            <a:r>
              <a:rPr lang="id-ID" sz="2800"/>
              <a:t>cuaca cerah. Jika saya tidak berenang maka saya akan pergi belanja. Jika </a:t>
            </a:r>
            <a:r>
              <a:rPr lang="id-ID" sz="2800" smtClean="0"/>
              <a:t>saya </a:t>
            </a:r>
            <a:r>
              <a:rPr lang="sv-SE" sz="2800" smtClean="0"/>
              <a:t>pergi </a:t>
            </a:r>
            <a:r>
              <a:rPr lang="sv-SE" sz="2800"/>
              <a:t>belanja maka saya akan berada dirumah tepat pada saat matahari terbenam.</a:t>
            </a:r>
            <a:endParaRPr lang="id-ID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Misalkan :</a:t>
            </a:r>
          </a:p>
          <a:p>
            <a:r>
              <a:rPr lang="it-IT"/>
              <a:t>p </a:t>
            </a:r>
            <a:r>
              <a:rPr lang="id-ID" smtClean="0">
                <a:sym typeface="Wingdings" panose="05000000000000000000" pitchFamily="2" charset="2"/>
              </a:rPr>
              <a:t></a:t>
            </a:r>
            <a:r>
              <a:rPr lang="it-IT" smtClean="0"/>
              <a:t> </a:t>
            </a:r>
            <a:r>
              <a:rPr lang="it-IT"/>
              <a:t>Sore hari ini cuaca cerah</a:t>
            </a:r>
          </a:p>
          <a:p>
            <a:r>
              <a:rPr lang="fi-FI"/>
              <a:t>q </a:t>
            </a:r>
            <a:r>
              <a:rPr lang="id-ID" smtClean="0">
                <a:sym typeface="Wingdings" panose="05000000000000000000" pitchFamily="2" charset="2"/>
              </a:rPr>
              <a:t></a:t>
            </a:r>
            <a:r>
              <a:rPr lang="fi-FI" smtClean="0"/>
              <a:t> </a:t>
            </a:r>
            <a:r>
              <a:rPr lang="fi-FI"/>
              <a:t>Lebih dingin dari kemarin</a:t>
            </a:r>
          </a:p>
          <a:p>
            <a:r>
              <a:rPr lang="id-ID"/>
              <a:t>r </a:t>
            </a:r>
            <a:r>
              <a:rPr lang="id-ID" smtClean="0">
                <a:sym typeface="Wingdings" panose="05000000000000000000" pitchFamily="2" charset="2"/>
              </a:rPr>
              <a:t></a:t>
            </a:r>
            <a:r>
              <a:rPr lang="id-ID" smtClean="0"/>
              <a:t> </a:t>
            </a:r>
            <a:r>
              <a:rPr lang="id-ID"/>
              <a:t>Saya akan pergi berenang</a:t>
            </a:r>
          </a:p>
          <a:p>
            <a:r>
              <a:rPr lang="id-ID"/>
              <a:t>s </a:t>
            </a:r>
            <a:r>
              <a:rPr lang="id-ID" smtClean="0">
                <a:sym typeface="Wingdings" panose="05000000000000000000" pitchFamily="2" charset="2"/>
              </a:rPr>
              <a:t></a:t>
            </a:r>
            <a:r>
              <a:rPr lang="id-ID" smtClean="0"/>
              <a:t> </a:t>
            </a:r>
            <a:r>
              <a:rPr lang="id-ID"/>
              <a:t>Saya akan pergi belanja</a:t>
            </a:r>
          </a:p>
          <a:p>
            <a:r>
              <a:rPr lang="id-ID"/>
              <a:t>u </a:t>
            </a:r>
            <a:r>
              <a:rPr lang="id-ID" smtClean="0">
                <a:sym typeface="Wingdings" panose="05000000000000000000" pitchFamily="2" charset="2"/>
              </a:rPr>
              <a:t></a:t>
            </a:r>
            <a:r>
              <a:rPr lang="id-ID" smtClean="0"/>
              <a:t> </a:t>
            </a:r>
            <a:r>
              <a:rPr lang="id-ID"/>
              <a:t>Saya akan berada dirumah tepat pada saat matahari terbenam.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114800"/>
          </a:xfrm>
        </p:spPr>
        <p:txBody>
          <a:bodyPr/>
          <a:lstStyle/>
          <a:p>
            <a:r>
              <a:rPr lang="id-ID"/>
              <a:t>Sore hari ini mendung dan lebih dingin dari kemarin : not p and </a:t>
            </a:r>
            <a:r>
              <a:rPr lang="id-ID" smtClean="0"/>
              <a:t>q</a:t>
            </a:r>
          </a:p>
          <a:p>
            <a:endParaRPr lang="id-ID"/>
          </a:p>
          <a:p>
            <a:r>
              <a:rPr lang="id-ID"/>
              <a:t>Jika saya akan pergi berenang maka cuaca cerah : if r then </a:t>
            </a:r>
            <a:r>
              <a:rPr lang="id-ID" smtClean="0"/>
              <a:t>p</a:t>
            </a:r>
          </a:p>
          <a:p>
            <a:endParaRPr lang="id-ID"/>
          </a:p>
          <a:p>
            <a:r>
              <a:rPr lang="id-ID"/>
              <a:t>Jika saya tidak berenang maka saya akan pergi belanja : if not r then </a:t>
            </a:r>
            <a:r>
              <a:rPr lang="id-ID" smtClean="0"/>
              <a:t>s</a:t>
            </a:r>
          </a:p>
          <a:p>
            <a:endParaRPr lang="id-ID"/>
          </a:p>
          <a:p>
            <a:r>
              <a:rPr lang="sv-SE"/>
              <a:t>Jika saya pergi belanja maka saya akan berada dirumah tepat pada saat matahari terbenam </a:t>
            </a:r>
            <a:r>
              <a:rPr lang="sv-SE" smtClean="0"/>
              <a:t>:</a:t>
            </a:r>
            <a:r>
              <a:rPr lang="id-ID" smtClean="0"/>
              <a:t> if s then </a:t>
            </a:r>
            <a:r>
              <a:rPr lang="id-ID"/>
              <a:t>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6A7F-DFD1-4B7E-AC01-A708C104DE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1">
      <a:dk1>
        <a:srgbClr val="660000"/>
      </a:dk1>
      <a:lt1>
        <a:srgbClr val="FFFFFF"/>
      </a:lt1>
      <a:dk2>
        <a:srgbClr val="800000"/>
      </a:dk2>
      <a:lt2>
        <a:srgbClr val="FFFFCC"/>
      </a:lt2>
      <a:accent1>
        <a:srgbClr val="BE7960"/>
      </a:accent1>
      <a:accent2>
        <a:srgbClr val="CC6600"/>
      </a:accent2>
      <a:accent3>
        <a:srgbClr val="C0AAAA"/>
      </a:accent3>
      <a:accent4>
        <a:srgbClr val="DADADA"/>
      </a:accent4>
      <a:accent5>
        <a:srgbClr val="DBBEB6"/>
      </a:accent5>
      <a:accent6>
        <a:srgbClr val="B95C00"/>
      </a:accent6>
      <a:hlink>
        <a:srgbClr val="FFCC66"/>
      </a:hlink>
      <a:folHlink>
        <a:srgbClr val="CC33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548</TotalTime>
  <Words>935</Words>
  <Application>Microsoft Office PowerPoint</Application>
  <PresentationFormat>On-screen Show (4:3)</PresentationFormat>
  <Paragraphs>268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Textured</vt:lpstr>
      <vt:lpstr> SIFAT-SIFAT KALIMAT PADA LOGIKA PROPOSISI</vt:lpstr>
      <vt:lpstr>Pendahuluan</vt:lpstr>
      <vt:lpstr>Definisi Kalimat</vt:lpstr>
      <vt:lpstr>PowerPoint Presentation</vt:lpstr>
      <vt:lpstr>Sifat Kalimat</vt:lpstr>
      <vt:lpstr>Sifat Kalimat</vt:lpstr>
      <vt:lpstr>Kalimat Abstrak</vt:lpstr>
      <vt:lpstr>PowerPoint Presentation</vt:lpstr>
      <vt:lpstr>PowerPoint Presentation</vt:lpstr>
      <vt:lpstr>TABEL KEBENARAN ATURAN SEMANTIK</vt:lpstr>
      <vt:lpstr>TABEL KEBENARAN ATURAN SEMANTIK</vt:lpstr>
      <vt:lpstr>PENGUJIAN SIFAT KALIMAT</vt:lpstr>
      <vt:lpstr>Metoda Pengecekkan Validitas Tabel Kebenaran</vt:lpstr>
      <vt:lpstr>Metoda Pengecekkan Validitas Tabel Kebenaran</vt:lpstr>
      <vt:lpstr>Metoda Pengecekkan Validitas Pohon Semantik</vt:lpstr>
      <vt:lpstr>Metoda Pengecekkan Validitas Pohon Semantik</vt:lpstr>
      <vt:lpstr>PowerPoint Presentation</vt:lpstr>
      <vt:lpstr>Metoda Pengecekkan Validitas Pembuktian Salah / Falsification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Metoda Pengecekkan Validitas  Pembuktian Salah / Falsification</vt:lpstr>
      <vt:lpstr>Metoda Pengecekkan Validitas  Pembuktian Salah / Falsification</vt:lpstr>
      <vt:lpstr>Metoda Pengecekkan Validitas  Pembuktian Salah / Falsification</vt:lpstr>
      <vt:lpstr>Metoda Pengecekkan Validitas  Pembuktian Salah / Falsification</vt:lpstr>
    </vt:vector>
  </TitlesOfParts>
  <Company>UNPAR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PROPOSISI : SINTAKS</dc:title>
  <dc:creator>FMIPA</dc:creator>
  <cp:lastModifiedBy>asus</cp:lastModifiedBy>
  <cp:revision>40</cp:revision>
  <dcterms:created xsi:type="dcterms:W3CDTF">2004-12-16T03:05:11Z</dcterms:created>
  <dcterms:modified xsi:type="dcterms:W3CDTF">2013-12-06T04:07:51Z</dcterms:modified>
</cp:coreProperties>
</file>