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89" r:id="rId3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27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F6E0D-C01D-4687-9EC0-1DF7E5459226}" type="datetimeFigureOut">
              <a:rPr lang="id-ID" smtClean="0"/>
              <a:t>12/12/2013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9295E-CBB2-4740-9AB9-3D961833018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183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77336C41-2381-4FCA-AFBB-50DAB2C9EB18}" type="slidenum">
              <a:rPr lang="en-US" altLang="id-ID" smtClean="0">
                <a:latin typeface="Arial" charset="0"/>
              </a:rPr>
              <a:pPr/>
              <a:t>1</a:t>
            </a:fld>
            <a:endParaRPr lang="en-US" altLang="id-ID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138E-A287-458D-AD3D-83F840957030}" type="datetimeFigureOut">
              <a:rPr lang="id-ID" smtClean="0"/>
              <a:t>12/12/2013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A122F5-C9BD-4CC5-9AFB-F82C642376B7}" type="slidenum">
              <a:rPr lang="id-ID" smtClean="0"/>
              <a:t>‹#›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138E-A287-458D-AD3D-83F840957030}" type="datetimeFigureOut">
              <a:rPr lang="id-ID" smtClean="0"/>
              <a:t>12/12/2013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22F5-C9BD-4CC5-9AFB-F82C642376B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138E-A287-458D-AD3D-83F840957030}" type="datetimeFigureOut">
              <a:rPr lang="id-ID" smtClean="0"/>
              <a:t>12/12/2013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22F5-C9BD-4CC5-9AFB-F82C642376B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138E-A287-458D-AD3D-83F840957030}" type="datetimeFigureOut">
              <a:rPr lang="id-ID" smtClean="0"/>
              <a:t>12/12/2013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22F5-C9BD-4CC5-9AFB-F82C642376B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138E-A287-458D-AD3D-83F840957030}" type="datetimeFigureOut">
              <a:rPr lang="id-ID" smtClean="0"/>
              <a:t>12/12/2013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22F5-C9BD-4CC5-9AFB-F82C642376B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138E-A287-458D-AD3D-83F840957030}" type="datetimeFigureOut">
              <a:rPr lang="id-ID" smtClean="0"/>
              <a:t>12/12/2013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22F5-C9BD-4CC5-9AFB-F82C642376B7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138E-A287-458D-AD3D-83F840957030}" type="datetimeFigureOut">
              <a:rPr lang="id-ID" smtClean="0"/>
              <a:t>12/12/2013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22F5-C9BD-4CC5-9AFB-F82C642376B7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138E-A287-458D-AD3D-83F840957030}" type="datetimeFigureOut">
              <a:rPr lang="id-ID" smtClean="0"/>
              <a:t>12/12/2013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22F5-C9BD-4CC5-9AFB-F82C642376B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138E-A287-458D-AD3D-83F840957030}" type="datetimeFigureOut">
              <a:rPr lang="id-ID" smtClean="0"/>
              <a:t>12/12/2013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22F5-C9BD-4CC5-9AFB-F82C642376B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138E-A287-458D-AD3D-83F840957030}" type="datetimeFigureOut">
              <a:rPr lang="id-ID" smtClean="0"/>
              <a:t>12/12/2013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22F5-C9BD-4CC5-9AFB-F82C642376B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138E-A287-458D-AD3D-83F840957030}" type="datetimeFigureOut">
              <a:rPr lang="id-ID" smtClean="0"/>
              <a:t>12/12/2013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22F5-C9BD-4CC5-9AFB-F82C642376B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D3D138E-A287-458D-AD3D-83F840957030}" type="datetimeFigureOut">
              <a:rPr lang="id-ID" smtClean="0"/>
              <a:t>12/12/2013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CA122F5-C9BD-4CC5-9AFB-F82C642376B7}" type="slidenum">
              <a:rPr lang="id-ID" smtClean="0"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1143000"/>
            <a:ext cx="8712968" cy="2286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dirty="0" smtClean="0"/>
              <a:t> SUBSTITUSI</a:t>
            </a:r>
            <a:br>
              <a:rPr lang="en-US" dirty="0" smtClean="0"/>
            </a:br>
            <a:r>
              <a:rPr lang="en-US" dirty="0" smtClean="0"/>
              <a:t>DAN</a:t>
            </a:r>
            <a:br>
              <a:rPr lang="en-US" dirty="0" smtClean="0"/>
            </a:br>
            <a:r>
              <a:rPr lang="en-US" dirty="0"/>
              <a:t> HUKUM LOGIKA PROPOSISI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648200"/>
            <a:ext cx="7162800" cy="1752600"/>
          </a:xfrm>
        </p:spPr>
        <p:txBody>
          <a:bodyPr/>
          <a:lstStyle/>
          <a:p>
            <a:pPr algn="ctr" eaLnBrk="1" hangingPunct="1">
              <a:defRPr/>
            </a:pPr>
            <a:endParaRPr lang="en-US" b="1" dirty="0">
              <a:latin typeface="Arial Narrow" pitchFamily="34" charset="0"/>
            </a:endParaRPr>
          </a:p>
          <a:p>
            <a:pPr algn="ctr" eaLnBrk="1" hangingPunct="1">
              <a:defRPr/>
            </a:pPr>
            <a:r>
              <a:rPr lang="en-US" b="1" dirty="0" err="1" smtClean="0">
                <a:latin typeface="Arial Narrow" pitchFamily="34" charset="0"/>
              </a:rPr>
              <a:t>Matematika</a:t>
            </a:r>
            <a:r>
              <a:rPr lang="en-US" b="1" dirty="0" smtClean="0">
                <a:latin typeface="Arial Narrow" pitchFamily="34" charset="0"/>
              </a:rPr>
              <a:t> </a:t>
            </a:r>
            <a:r>
              <a:rPr lang="en-US" b="1" dirty="0" err="1" smtClean="0">
                <a:latin typeface="Arial Narrow" pitchFamily="34" charset="0"/>
              </a:rPr>
              <a:t>Logika</a:t>
            </a:r>
            <a:endParaRPr lang="en-US" b="1" dirty="0">
              <a:latin typeface="Arial Narrow" pitchFamily="34" charset="0"/>
            </a:endParaRPr>
          </a:p>
          <a:p>
            <a:pPr algn="ctr" eaLnBrk="1" hangingPunct="1">
              <a:defRPr/>
            </a:pPr>
            <a:r>
              <a:rPr lang="en-US" b="1" dirty="0">
                <a:latin typeface="Arial Narrow" pitchFamily="34" charset="0"/>
              </a:rPr>
              <a:t>Semester </a:t>
            </a:r>
            <a:r>
              <a:rPr lang="en-US" b="1" err="1" smtClean="0">
                <a:latin typeface="Arial Narrow" pitchFamily="34" charset="0"/>
              </a:rPr>
              <a:t>Ganjil</a:t>
            </a:r>
            <a:r>
              <a:rPr lang="en-US" b="1" smtClean="0">
                <a:latin typeface="Arial Narrow" pitchFamily="34" charset="0"/>
              </a:rPr>
              <a:t> 20</a:t>
            </a:r>
            <a:r>
              <a:rPr lang="id-ID" b="1" smtClean="0">
                <a:latin typeface="Arial Narrow" pitchFamily="34" charset="0"/>
              </a:rPr>
              <a:t>13</a:t>
            </a:r>
            <a:r>
              <a:rPr lang="en-US" b="1" smtClean="0">
                <a:latin typeface="Arial Narrow" pitchFamily="34" charset="0"/>
              </a:rPr>
              <a:t>/201</a:t>
            </a:r>
            <a:r>
              <a:rPr lang="id-ID" b="1" smtClean="0">
                <a:latin typeface="Arial Narrow" pitchFamily="34" charset="0"/>
              </a:rPr>
              <a:t>4</a:t>
            </a:r>
            <a:endParaRPr lang="en-US" b="1" dirty="0">
              <a:latin typeface="Arial Narrow" pitchFamily="34" charset="0"/>
            </a:endParaRPr>
          </a:p>
          <a:p>
            <a:pPr algn="ctr" eaLnBrk="1" hangingPunct="1">
              <a:defRPr/>
            </a:pPr>
            <a:endParaRPr lang="en-US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88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26" y="605001"/>
            <a:ext cx="8616954" cy="563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60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7" y="467398"/>
            <a:ext cx="8878021" cy="59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3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4000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1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13" y="692696"/>
            <a:ext cx="8846575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2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8" y="476672"/>
            <a:ext cx="8710184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18" y="575217"/>
            <a:ext cx="8497146" cy="580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0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41" y="404664"/>
            <a:ext cx="7614548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74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1" y="548680"/>
            <a:ext cx="8919097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4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0" y="476672"/>
            <a:ext cx="8816397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620688"/>
            <a:ext cx="9123435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0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id-ID" b="1"/>
              <a:t>EKIVALENSI DAN KONSEKUENSI LOGIK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392"/>
            <a:ext cx="8686800" cy="5472608"/>
          </a:xfrm>
        </p:spPr>
        <p:txBody>
          <a:bodyPr>
            <a:normAutofit fontScale="85000" lnSpcReduction="10000"/>
          </a:bodyPr>
          <a:lstStyle/>
          <a:p>
            <a:r>
              <a:rPr lang="id-ID" b="1"/>
              <a:t>Definisi Ekivalensi Logik</a:t>
            </a:r>
            <a:endParaRPr lang="id-ID" smtClean="0"/>
          </a:p>
          <a:p>
            <a:r>
              <a:rPr lang="id-ID" smtClean="0"/>
              <a:t>Dua </a:t>
            </a:r>
            <a:r>
              <a:rPr lang="id-ID"/>
              <a:t>buah kalimat A dan B merupakan ekivalensi logik jika dan hanya jika memiliki </a:t>
            </a:r>
            <a:r>
              <a:rPr lang="id-ID" smtClean="0"/>
              <a:t>nilai yang </a:t>
            </a:r>
            <a:r>
              <a:rPr lang="id-ID"/>
              <a:t>sama pada semua interpretasi yang diberikan</a:t>
            </a:r>
            <a:r>
              <a:rPr lang="id-ID" smtClean="0"/>
              <a:t>.</a:t>
            </a:r>
          </a:p>
          <a:p>
            <a:pPr marL="0" indent="0">
              <a:buNone/>
            </a:pPr>
            <a:endParaRPr lang="id-ID"/>
          </a:p>
          <a:p>
            <a:r>
              <a:rPr lang="id-ID" b="1"/>
              <a:t>Teorema</a:t>
            </a:r>
          </a:p>
          <a:p>
            <a:r>
              <a:rPr lang="sv-SE"/>
              <a:t>A Ekivalensi B, jika dan hanya jika ( A iff B) merupakan </a:t>
            </a:r>
            <a:r>
              <a:rPr lang="sv-SE" smtClean="0"/>
              <a:t>Tautologi</a:t>
            </a:r>
            <a:endParaRPr lang="id-ID" smtClean="0"/>
          </a:p>
          <a:p>
            <a:pPr marL="0" indent="0">
              <a:buNone/>
            </a:pPr>
            <a:endParaRPr lang="sv-SE"/>
          </a:p>
          <a:p>
            <a:r>
              <a:rPr lang="id-ID" b="1"/>
              <a:t>Definisi Konsekuensi Logik</a:t>
            </a:r>
          </a:p>
          <a:p>
            <a:r>
              <a:rPr lang="sv-SE"/>
              <a:t>B adalah konsekuensi logik dari A jika untuk setiap pemberian nilai kebenaran ke </a:t>
            </a:r>
            <a:r>
              <a:rPr lang="sv-SE" smtClean="0"/>
              <a:t>variabel</a:t>
            </a:r>
            <a:r>
              <a:rPr lang="id-ID" smtClean="0"/>
              <a:t> pada </a:t>
            </a:r>
            <a:r>
              <a:rPr lang="id-ID"/>
              <a:t>A dan pada B sedemikian sehingga jika A mempunyai nilai TRUE maka B </a:t>
            </a:r>
            <a:r>
              <a:rPr lang="id-ID" smtClean="0"/>
              <a:t>juga mempunyai </a:t>
            </a:r>
            <a:r>
              <a:rPr lang="id-ID"/>
              <a:t>nilai </a:t>
            </a:r>
            <a:r>
              <a:rPr lang="id-ID" smtClean="0"/>
              <a:t>TRUE</a:t>
            </a:r>
          </a:p>
          <a:p>
            <a:pPr marL="0" indent="0">
              <a:buNone/>
            </a:pPr>
            <a:endParaRPr lang="id-ID"/>
          </a:p>
          <a:p>
            <a:r>
              <a:rPr lang="id-ID" b="1"/>
              <a:t>Teorema</a:t>
            </a:r>
          </a:p>
          <a:p>
            <a:r>
              <a:rPr lang="id-ID"/>
              <a:t>B Konsekuensi Logis dari A, jika dan hanya jika (if A then B) merupakan Tautologi</a:t>
            </a:r>
          </a:p>
          <a:p>
            <a:endParaRPr lang="id-ID" smtClean="0"/>
          </a:p>
          <a:p>
            <a:r>
              <a:rPr lang="id-ID" smtClean="0"/>
              <a:t>Catatan :</a:t>
            </a:r>
            <a:endParaRPr lang="id-ID"/>
          </a:p>
          <a:p>
            <a:r>
              <a:rPr lang="id-ID"/>
              <a:t>Jika pernyataan lebih dari 1, misal A1, A2, A3 maka bentuk konsekuensi logiknya </a:t>
            </a:r>
            <a:r>
              <a:rPr lang="id-ID" smtClean="0"/>
              <a:t>:</a:t>
            </a:r>
          </a:p>
          <a:p>
            <a:pPr marL="0" indent="0">
              <a:buNone/>
            </a:pPr>
            <a:r>
              <a:rPr lang="id-ID"/>
              <a:t>	</a:t>
            </a:r>
            <a:r>
              <a:rPr lang="id-ID" smtClean="0"/>
              <a:t>	</a:t>
            </a:r>
          </a:p>
          <a:p>
            <a:pPr marL="0" indent="0">
              <a:buNone/>
            </a:pPr>
            <a:r>
              <a:rPr lang="id-ID"/>
              <a:t>	</a:t>
            </a:r>
            <a:r>
              <a:rPr lang="id-ID" smtClean="0"/>
              <a:t>	</a:t>
            </a:r>
            <a:r>
              <a:rPr lang="en-US" smtClean="0"/>
              <a:t>IF </a:t>
            </a:r>
            <a:r>
              <a:rPr lang="en-US"/>
              <a:t>(A1 AND A2 AND A3) THEN B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24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24" y="764704"/>
            <a:ext cx="8714256" cy="511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6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6" y="764704"/>
            <a:ext cx="895262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4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8785815" cy="540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59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3" y="764704"/>
            <a:ext cx="8557732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7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9" y="836712"/>
            <a:ext cx="855688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88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23" y="908720"/>
            <a:ext cx="8332241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6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36" y="476672"/>
            <a:ext cx="6623749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2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7315200" cy="115409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HUKUM DENGAN 1 VARIABEL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988840"/>
            <a:ext cx="7315200" cy="353952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NEGASI : </a:t>
            </a:r>
            <a:r>
              <a:rPr lang="en-US" sz="2800" smtClean="0">
                <a:sym typeface="Symbol" pitchFamily="18" charset="2"/>
              </a:rPr>
              <a:t>  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sym typeface="Symbol" pitchFamily="18" charset="2"/>
              </a:rPr>
              <a:t>EXCLUDED MIDDLE :     TRUE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sym typeface="Symbol" pitchFamily="18" charset="2"/>
              </a:rPr>
              <a:t>CONTRADICTION :     FALSE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sym typeface="Symbol" pitchFamily="18" charset="2"/>
              </a:rPr>
              <a:t>IDEMPOTENCE OF  :     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sym typeface="Symbol" pitchFamily="18" charset="2"/>
              </a:rPr>
              <a:t>IDEMPOTENCE OF  :     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sym typeface="Symbol" pitchFamily="18" charset="2"/>
              </a:rPr>
              <a:t>SIFAT KONSTANTA 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sym typeface="Symbol" pitchFamily="18" charset="2"/>
              </a:rPr>
              <a:t>  TRUE  TRUE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sym typeface="Symbol" pitchFamily="18" charset="2"/>
              </a:rPr>
              <a:t>  FALSE  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sym typeface="Symbol" pitchFamily="18" charset="2"/>
              </a:rPr>
              <a:t>  TRUE  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sym typeface="Symbol" pitchFamily="18" charset="2"/>
              </a:rPr>
              <a:t>  FALSE  FALSE</a:t>
            </a:r>
          </a:p>
        </p:txBody>
      </p:sp>
    </p:spTree>
    <p:extLst>
      <p:ext uri="{BB962C8B-B14F-4D97-AF65-F5344CB8AC3E}">
        <p14:creationId xmlns:p14="http://schemas.microsoft.com/office/powerpoint/2010/main" val="23668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76672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HUKUM DENGAN &gt;1 VARIABEL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7630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KOMUTATIF 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sym typeface="Symbol" pitchFamily="18" charset="2"/>
              </a:rPr>
              <a:t>      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sym typeface="Symbol" pitchFamily="18" charset="2"/>
              </a:rPr>
              <a:t>      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sym typeface="Symbol" pitchFamily="18" charset="2"/>
              </a:rPr>
              <a:t>ASOSIATIF 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sym typeface="Symbol" pitchFamily="18" charset="2"/>
              </a:rPr>
              <a:t>  (  )  (  )  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sym typeface="Symbol" pitchFamily="18" charset="2"/>
              </a:rPr>
              <a:t>  (  )  (  )  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sym typeface="Symbol" pitchFamily="18" charset="2"/>
              </a:rPr>
              <a:t>DISTRIBUTIF 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sym typeface="Symbol" pitchFamily="18" charset="2"/>
              </a:rPr>
              <a:t>  (  )  (  )  (  )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sym typeface="Symbol" pitchFamily="18" charset="2"/>
              </a:rPr>
              <a:t>  (  )  (  )  (  )</a:t>
            </a:r>
          </a:p>
        </p:txBody>
      </p:sp>
    </p:spTree>
    <p:extLst>
      <p:ext uri="{BB962C8B-B14F-4D97-AF65-F5344CB8AC3E}">
        <p14:creationId xmlns:p14="http://schemas.microsoft.com/office/powerpoint/2010/main" val="7999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20688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HUKUM DENGAN &gt;1 VARIABEL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82296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sym typeface="Symbol" pitchFamily="18" charset="2"/>
              </a:rPr>
              <a:t>ATURAN DE MORGAN 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4000" smtClean="0">
                <a:sym typeface="Symbol" pitchFamily="18" charset="2"/>
              </a:rPr>
              <a:t>	</a:t>
            </a:r>
            <a:r>
              <a:rPr lang="en-US" sz="2000" smtClean="0">
                <a:sym typeface="Symbol" pitchFamily="18" charset="2"/>
              </a:rPr>
              <a:t>(  )  </a:t>
            </a:r>
            <a:r>
              <a:rPr lang="en-US" sz="4000" smtClean="0">
                <a:sym typeface="Symbol" pitchFamily="18" charset="2"/>
              </a:rPr>
              <a:t></a:t>
            </a:r>
            <a:r>
              <a:rPr lang="en-US" sz="2000" smtClean="0">
                <a:sym typeface="Symbol" pitchFamily="18" charset="2"/>
              </a:rPr>
              <a:t>  </a:t>
            </a:r>
            <a:r>
              <a:rPr lang="en-US" sz="4000" smtClean="0">
                <a:sym typeface="Symbol" pitchFamily="18" charset="2"/>
              </a:rPr>
              <a:t></a:t>
            </a:r>
            <a:r>
              <a:rPr lang="en-US" sz="2000" smtClean="0">
                <a:sym typeface="Symbol" pitchFamily="18" charset="2"/>
              </a:rPr>
              <a:t>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>
                <a:sym typeface="Symbol" pitchFamily="18" charset="2"/>
              </a:rPr>
              <a:t>	</a:t>
            </a:r>
            <a:r>
              <a:rPr lang="en-US" sz="4000" smtClean="0">
                <a:sym typeface="Symbol" pitchFamily="18" charset="2"/>
              </a:rPr>
              <a:t></a:t>
            </a:r>
            <a:r>
              <a:rPr lang="en-US" sz="2000" smtClean="0">
                <a:sym typeface="Symbol" pitchFamily="18" charset="2"/>
              </a:rPr>
              <a:t>(  )  </a:t>
            </a:r>
            <a:r>
              <a:rPr lang="en-US" sz="4000" smtClean="0">
                <a:sym typeface="Symbol" pitchFamily="18" charset="2"/>
              </a:rPr>
              <a:t></a:t>
            </a:r>
            <a:r>
              <a:rPr lang="en-US" sz="2000" smtClean="0">
                <a:sym typeface="Symbol" pitchFamily="18" charset="2"/>
              </a:rPr>
              <a:t>  </a:t>
            </a:r>
            <a:r>
              <a:rPr lang="en-US" sz="4000" smtClean="0">
                <a:sym typeface="Symbol" pitchFamily="18" charset="2"/>
              </a:rPr>
              <a:t></a:t>
            </a:r>
            <a:r>
              <a:rPr lang="en-US" sz="2000" smtClean="0">
                <a:sym typeface="Symbol" pitchFamily="18" charset="2"/>
              </a:rPr>
              <a:t>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sym typeface="Symbol" pitchFamily="18" charset="2"/>
              </a:rPr>
              <a:t>SUBSUMPTION :   (  )  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sym typeface="Symbol" pitchFamily="18" charset="2"/>
              </a:rPr>
              <a:t>CONDITIONAL :     </a:t>
            </a:r>
            <a:r>
              <a:rPr lang="en-US" sz="4400" smtClean="0">
                <a:sym typeface="Symbol" pitchFamily="18" charset="2"/>
              </a:rPr>
              <a:t></a:t>
            </a:r>
            <a:r>
              <a:rPr lang="en-US" sz="2400" smtClean="0">
                <a:sym typeface="Symbol" pitchFamily="18" charset="2"/>
              </a:rPr>
              <a:t>  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smtClean="0">
                <a:sym typeface="Symbol" pitchFamily="18" charset="2"/>
              </a:rPr>
              <a:t>KONTRAPOSISI :     </a:t>
            </a:r>
            <a:r>
              <a:rPr lang="en-US" sz="4400" smtClean="0">
                <a:sym typeface="Symbol" pitchFamily="18" charset="2"/>
              </a:rPr>
              <a:t></a:t>
            </a:r>
            <a:r>
              <a:rPr lang="en-US" sz="2400" smtClean="0">
                <a:sym typeface="Symbol" pitchFamily="18" charset="2"/>
              </a:rPr>
              <a:t>  </a:t>
            </a:r>
            <a:r>
              <a:rPr lang="en-US" sz="4400" smtClean="0">
                <a:sym typeface="Symbol" pitchFamily="18" charset="2"/>
              </a:rPr>
              <a:t></a:t>
            </a:r>
            <a:r>
              <a:rPr lang="en-US" sz="2400" smtClean="0">
                <a:sym typeface="Symbol" pitchFamily="18" charset="2"/>
              </a:rPr>
              <a:t> </a:t>
            </a:r>
          </a:p>
        </p:txBody>
      </p:sp>
    </p:spTree>
    <p:extLst>
      <p:ext uri="{BB962C8B-B14F-4D97-AF65-F5344CB8AC3E}">
        <p14:creationId xmlns:p14="http://schemas.microsoft.com/office/powerpoint/2010/main" val="19091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964488" cy="1154097"/>
          </a:xfrm>
        </p:spPr>
        <p:txBody>
          <a:bodyPr>
            <a:normAutofit fontScale="90000"/>
          </a:bodyPr>
          <a:lstStyle/>
          <a:p>
            <a:r>
              <a:rPr lang="id-ID" b="1"/>
              <a:t>EKIVALENSI DAN KONSEKUENSI LOGIK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5"/>
            <a:ext cx="8820472" cy="4824576"/>
          </a:xfrm>
        </p:spPr>
        <p:txBody>
          <a:bodyPr>
            <a:normAutofit fontScale="92500" lnSpcReduction="10000"/>
          </a:bodyPr>
          <a:lstStyle/>
          <a:p>
            <a:r>
              <a:rPr lang="id-ID"/>
              <a:t>Contoh Kasus </a:t>
            </a:r>
            <a:r>
              <a:rPr lang="id-ID" smtClean="0"/>
              <a:t>:</a:t>
            </a:r>
          </a:p>
          <a:p>
            <a:pPr marL="45720" indent="0">
              <a:buNone/>
            </a:pPr>
            <a:endParaRPr lang="id-ID"/>
          </a:p>
          <a:p>
            <a:pPr marL="45720" indent="0">
              <a:buNone/>
            </a:pPr>
            <a:r>
              <a:rPr lang="id-ID" smtClean="0"/>
              <a:t>Periksa </a:t>
            </a:r>
            <a:r>
              <a:rPr lang="id-ID"/>
              <a:t>apakah B merupakan kesimpulan dari 6 argumen dibawah ini ?</a:t>
            </a:r>
          </a:p>
          <a:p>
            <a:pPr marL="45720" indent="0">
              <a:buNone/>
            </a:pPr>
            <a:r>
              <a:rPr lang="en-US"/>
              <a:t>A1 : if P then (Q and R and S)</a:t>
            </a:r>
          </a:p>
          <a:p>
            <a:pPr marL="45720" indent="0">
              <a:buNone/>
            </a:pPr>
            <a:r>
              <a:rPr lang="en-US"/>
              <a:t>A2 : if T then (if U then (if not Y then not S))</a:t>
            </a:r>
          </a:p>
          <a:p>
            <a:pPr marL="45720" indent="0">
              <a:buNone/>
            </a:pPr>
            <a:r>
              <a:rPr lang="en-US"/>
              <a:t>A3 : if Q then T</a:t>
            </a:r>
          </a:p>
          <a:p>
            <a:pPr marL="45720" indent="0">
              <a:buNone/>
            </a:pPr>
            <a:r>
              <a:rPr lang="en-US"/>
              <a:t>A4 : if R then (if X then U)</a:t>
            </a:r>
          </a:p>
          <a:p>
            <a:pPr marL="45720" indent="0">
              <a:buNone/>
            </a:pPr>
            <a:r>
              <a:rPr lang="en-US"/>
              <a:t>A5 : if Y then not X</a:t>
            </a:r>
          </a:p>
          <a:p>
            <a:pPr marL="45720" indent="0">
              <a:buNone/>
            </a:pPr>
            <a:r>
              <a:rPr lang="id-ID"/>
              <a:t>A6 : X</a:t>
            </a:r>
          </a:p>
          <a:p>
            <a:pPr marL="45720" indent="0">
              <a:buNone/>
            </a:pPr>
            <a:r>
              <a:rPr lang="id-ID"/>
              <a:t>B : not </a:t>
            </a:r>
            <a:r>
              <a:rPr lang="id-ID" smtClean="0"/>
              <a:t>P</a:t>
            </a:r>
          </a:p>
          <a:p>
            <a:pPr marL="45720" indent="0">
              <a:buNone/>
            </a:pPr>
            <a:endParaRPr lang="id-ID"/>
          </a:p>
          <a:p>
            <a:pPr marL="45720" indent="0">
              <a:buNone/>
            </a:pPr>
            <a:r>
              <a:rPr lang="id-ID"/>
              <a:t>Jawaban</a:t>
            </a:r>
          </a:p>
          <a:p>
            <a:pPr marL="45720" indent="0">
              <a:buNone/>
            </a:pPr>
            <a:r>
              <a:rPr lang="id-ID"/>
              <a:t>Harus dibuktikan bahwa kalimat :</a:t>
            </a:r>
          </a:p>
          <a:p>
            <a:pPr marL="45720" indent="0">
              <a:buNone/>
            </a:pPr>
            <a:r>
              <a:rPr lang="en-US" b="1"/>
              <a:t>IF (A1 and A2 and A3 and A4 and A5 and A6) THEN B </a:t>
            </a:r>
            <a:r>
              <a:rPr lang="en-US"/>
              <a:t>adalah VALID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7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id-ID" b="1"/>
              <a:t>ATURAN PENALARAN DASAR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844825"/>
            <a:ext cx="7546032" cy="446453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id-ID" sz="2400"/>
              <a:t>Note </a:t>
            </a:r>
            <a:r>
              <a:rPr lang="id-ID" sz="2400" smtClean="0"/>
              <a:t>:</a:t>
            </a:r>
          </a:p>
          <a:p>
            <a:pPr marL="45720" indent="0">
              <a:buNone/>
            </a:pPr>
            <a:endParaRPr lang="id-ID" sz="2400"/>
          </a:p>
          <a:p>
            <a:pPr marL="45720" indent="0">
              <a:buNone/>
            </a:pPr>
            <a:r>
              <a:rPr lang="id-ID" sz="2400"/>
              <a:t>Metoda Deduksi mengandung kesulitan karena tidak</a:t>
            </a:r>
          </a:p>
          <a:p>
            <a:pPr marL="45720" indent="0">
              <a:buNone/>
            </a:pPr>
            <a:r>
              <a:rPr lang="id-ID" sz="2400"/>
              <a:t>ada suatu pegangan yang pasti untuk menurunkan</a:t>
            </a:r>
          </a:p>
          <a:p>
            <a:pPr marL="45720" indent="0">
              <a:buNone/>
            </a:pPr>
            <a:r>
              <a:rPr lang="id-ID" sz="2400"/>
              <a:t>kesimpulan, yaitu apakah harus menggunakan suatu</a:t>
            </a:r>
          </a:p>
          <a:p>
            <a:pPr marL="45720" indent="0">
              <a:buNone/>
            </a:pPr>
            <a:r>
              <a:rPr lang="es-ES" sz="2400"/>
              <a:t>aturan penalaran tertentu (misal : Simplifikasi,</a:t>
            </a:r>
          </a:p>
          <a:p>
            <a:pPr marL="45720" indent="0">
              <a:buNone/>
            </a:pPr>
            <a:r>
              <a:rPr lang="id-ID" sz="2400"/>
              <a:t>Modus Ponen, dll) atau menggunakan </a:t>
            </a:r>
            <a:r>
              <a:rPr lang="id-ID" sz="2400" smtClean="0"/>
              <a:t>aturan ekivalensi </a:t>
            </a:r>
            <a:r>
              <a:rPr lang="id-ID" sz="2400"/>
              <a:t>atau aturan lainnya</a:t>
            </a:r>
          </a:p>
        </p:txBody>
      </p:sp>
    </p:spTree>
    <p:extLst>
      <p:ext uri="{BB962C8B-B14F-4D97-AF65-F5344CB8AC3E}">
        <p14:creationId xmlns:p14="http://schemas.microsoft.com/office/powerpoint/2010/main" val="12980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0" y="0"/>
            <a:ext cx="7315200" cy="1154097"/>
          </a:xfrm>
        </p:spPr>
        <p:txBody>
          <a:bodyPr>
            <a:normAutofit/>
          </a:bodyPr>
          <a:lstStyle/>
          <a:p>
            <a:r>
              <a:rPr lang="id-ID" b="1"/>
              <a:t>METODA DEDUKSI-CONTOH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7632848" cy="4968552"/>
          </a:xfrm>
        </p:spPr>
        <p:txBody>
          <a:bodyPr>
            <a:noAutofit/>
          </a:bodyPr>
          <a:lstStyle/>
          <a:p>
            <a:r>
              <a:rPr lang="id-ID"/>
              <a:t>Diketahui :</a:t>
            </a:r>
          </a:p>
          <a:p>
            <a:r>
              <a:rPr lang="id-ID"/>
              <a:t>Jika ibu datang dari pasar, maka ani senang sekali</a:t>
            </a:r>
          </a:p>
          <a:p>
            <a:r>
              <a:rPr lang="id-ID"/>
              <a:t>Ibu datang dari pasar dan membawa kue bolu</a:t>
            </a:r>
          </a:p>
          <a:p>
            <a:r>
              <a:rPr lang="id-ID"/>
              <a:t>Jadi : Ani senang sekali</a:t>
            </a:r>
          </a:p>
          <a:p>
            <a:r>
              <a:rPr lang="id-ID"/>
              <a:t>Apakah kesimpulan tersebut Valid</a:t>
            </a:r>
            <a:r>
              <a:rPr lang="id-ID" smtClean="0"/>
              <a:t>?</a:t>
            </a:r>
          </a:p>
          <a:p>
            <a:pPr marL="45720" indent="0">
              <a:buNone/>
            </a:pPr>
            <a:endParaRPr lang="id-ID"/>
          </a:p>
          <a:p>
            <a:r>
              <a:rPr lang="id-ID"/>
              <a:t>Jawab :</a:t>
            </a:r>
          </a:p>
          <a:p>
            <a:r>
              <a:rPr lang="id-ID"/>
              <a:t>Ubah penalaran tersebut menjadi kalimat </a:t>
            </a:r>
            <a:r>
              <a:rPr lang="id-ID" smtClean="0"/>
              <a:t>proposisi </a:t>
            </a:r>
          </a:p>
          <a:p>
            <a:r>
              <a:rPr lang="id-ID" smtClean="0"/>
              <a:t>Premis</a:t>
            </a:r>
            <a:r>
              <a:rPr lang="id-ID"/>
              <a:t>:</a:t>
            </a:r>
          </a:p>
          <a:p>
            <a:r>
              <a:rPr lang="sv-SE"/>
              <a:t>Jika ibu datang dari pasar, maka ani senang sekali : p </a:t>
            </a:r>
            <a:r>
              <a:rPr lang="id-ID">
                <a:sym typeface="Wingdings" panose="05000000000000000000" pitchFamily="2" charset="2"/>
              </a:rPr>
              <a:t>ﬤ</a:t>
            </a:r>
            <a:r>
              <a:rPr lang="sv-SE" smtClean="0"/>
              <a:t> </a:t>
            </a:r>
            <a:r>
              <a:rPr lang="sv-SE"/>
              <a:t>q</a:t>
            </a:r>
          </a:p>
          <a:p>
            <a:r>
              <a:rPr lang="id-ID"/>
              <a:t>Ibu datang dari pasar dan membawa kue bolu : p ∧ </a:t>
            </a:r>
            <a:r>
              <a:rPr lang="id-ID" smtClean="0"/>
              <a:t>r</a:t>
            </a:r>
          </a:p>
          <a:p>
            <a:pPr marL="45720" indent="0">
              <a:buNone/>
            </a:pPr>
            <a:endParaRPr lang="id-ID"/>
          </a:p>
          <a:p>
            <a:r>
              <a:rPr lang="id-ID"/>
              <a:t>Kesimpulan</a:t>
            </a:r>
            <a:r>
              <a:rPr lang="id-ID" smtClean="0"/>
              <a:t>:</a:t>
            </a:r>
            <a:endParaRPr lang="id-ID"/>
          </a:p>
          <a:p>
            <a:r>
              <a:rPr lang="id-ID"/>
              <a:t>Ani senang sekali : q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b="1" smtClean="0"/>
              <a:t>METODA DEDUKSI-CONTOH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88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7" y="692696"/>
            <a:ext cx="907961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51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id-ID" b="1"/>
              <a:t>METODA DEDUKSI-CONTOH</a:t>
            </a:r>
            <a:r>
              <a:rPr lang="id-ID"/>
              <a:t/>
            </a:r>
            <a:br>
              <a:rPr lang="id-ID"/>
            </a:b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7"/>
            <a:ext cx="7834064" cy="5256624"/>
          </a:xfrm>
        </p:spPr>
        <p:txBody>
          <a:bodyPr>
            <a:normAutofit/>
          </a:bodyPr>
          <a:lstStyle/>
          <a:p>
            <a:r>
              <a:rPr lang="id-ID"/>
              <a:t>Diketahui :</a:t>
            </a:r>
          </a:p>
          <a:p>
            <a:r>
              <a:rPr lang="pl-PL"/>
              <a:t>Ani masuk sekolah atau ani tidak masuk sekolah</a:t>
            </a:r>
          </a:p>
          <a:p>
            <a:r>
              <a:rPr lang="id-ID"/>
              <a:t>Jika ani tidak masuk sekolah maka sekolah pasti libur</a:t>
            </a:r>
          </a:p>
          <a:p>
            <a:r>
              <a:rPr lang="id-ID"/>
              <a:t>Sekolah Tidak Libur</a:t>
            </a:r>
          </a:p>
          <a:p>
            <a:r>
              <a:rPr lang="fi-FI"/>
              <a:t>Apa Kesimpulan dari penalaran </a:t>
            </a:r>
            <a:r>
              <a:rPr lang="fi-FI"/>
              <a:t>tersebut </a:t>
            </a:r>
            <a:r>
              <a:rPr lang="fi-FI" smtClean="0"/>
              <a:t>?</a:t>
            </a:r>
            <a:endParaRPr lang="id-ID" smtClean="0"/>
          </a:p>
          <a:p>
            <a:pPr marL="45720" indent="0">
              <a:buNone/>
            </a:pPr>
            <a:endParaRPr lang="fi-FI"/>
          </a:p>
          <a:p>
            <a:r>
              <a:rPr lang="id-ID"/>
              <a:t>Jawab :</a:t>
            </a:r>
          </a:p>
          <a:p>
            <a:r>
              <a:rPr lang="id-ID"/>
              <a:t>Gunakan metode </a:t>
            </a:r>
            <a:r>
              <a:rPr lang="id-ID"/>
              <a:t>deduksi </a:t>
            </a:r>
            <a:r>
              <a:rPr lang="id-ID" smtClean="0"/>
              <a:t>!</a:t>
            </a:r>
          </a:p>
          <a:p>
            <a:pPr marL="45720" indent="0">
              <a:buNone/>
            </a:pPr>
            <a:endParaRPr lang="id-ID"/>
          </a:p>
          <a:p>
            <a:r>
              <a:rPr lang="id-ID"/>
              <a:t>Premis:</a:t>
            </a:r>
          </a:p>
          <a:p>
            <a:r>
              <a:rPr lang="id-ID"/>
              <a:t>Ani masuk sekolah atau ani tidak masuk sekolah : p ∨ ~ p</a:t>
            </a:r>
          </a:p>
          <a:p>
            <a:r>
              <a:rPr lang="id-ID"/>
              <a:t>Jika ani tidak masuk sekolah maka sekolah pasti libur : ~ p ⊃ q</a:t>
            </a:r>
          </a:p>
          <a:p>
            <a:r>
              <a:rPr lang="id-ID"/>
              <a:t>Sekolah Tidak Libur : ~ q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5900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id-ID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98" y="836712"/>
            <a:ext cx="895216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6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9"/>
            <a:ext cx="7315200" cy="936104"/>
          </a:xfrm>
        </p:spPr>
        <p:txBody>
          <a:bodyPr/>
          <a:lstStyle/>
          <a:p>
            <a:r>
              <a:rPr lang="id-ID" b="1"/>
              <a:t>KONSEKUENSI LOGIK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28801"/>
            <a:ext cx="7848872" cy="4680560"/>
          </a:xfrm>
        </p:spPr>
        <p:txBody>
          <a:bodyPr>
            <a:normAutofit/>
          </a:bodyPr>
          <a:lstStyle/>
          <a:p>
            <a:r>
              <a:rPr lang="en-US" sz="2800"/>
              <a:t>A1 : if p then (q and r and s) </a:t>
            </a:r>
            <a:r>
              <a:rPr lang="id-ID" sz="2800" smtClean="0">
                <a:sym typeface="Wingdings" panose="05000000000000000000" pitchFamily="2" charset="2"/>
              </a:rPr>
              <a:t> </a:t>
            </a:r>
            <a:r>
              <a:rPr lang="en-US" sz="2800" smtClean="0"/>
              <a:t> </a:t>
            </a:r>
            <a:r>
              <a:rPr lang="en-US" sz="2800"/>
              <a:t>true</a:t>
            </a:r>
          </a:p>
          <a:p>
            <a:r>
              <a:rPr lang="en-US" sz="2800"/>
              <a:t>A2 : if t then (if u then (if not y then not s)) </a:t>
            </a:r>
            <a:r>
              <a:rPr lang="id-ID" sz="2800" smtClean="0">
                <a:sym typeface="Wingdings" panose="05000000000000000000" pitchFamily="2" charset="2"/>
              </a:rPr>
              <a:t> </a:t>
            </a:r>
            <a:r>
              <a:rPr lang="en-US" sz="2800" smtClean="0"/>
              <a:t> </a:t>
            </a:r>
            <a:r>
              <a:rPr lang="en-US" sz="2800"/>
              <a:t>true</a:t>
            </a:r>
          </a:p>
          <a:p>
            <a:r>
              <a:rPr lang="en-US" sz="2800"/>
              <a:t>A3 : if q then t </a:t>
            </a:r>
            <a:r>
              <a:rPr lang="id-ID" sz="2800" smtClean="0">
                <a:sym typeface="Wingdings" panose="05000000000000000000" pitchFamily="2" charset="2"/>
              </a:rPr>
              <a:t></a:t>
            </a:r>
            <a:r>
              <a:rPr lang="en-US" sz="2800" smtClean="0"/>
              <a:t> </a:t>
            </a:r>
            <a:r>
              <a:rPr lang="en-US" sz="2800"/>
              <a:t>true</a:t>
            </a:r>
          </a:p>
          <a:p>
            <a:r>
              <a:rPr lang="en-US" sz="2800"/>
              <a:t>A4 : if r then (if x then u) </a:t>
            </a:r>
            <a:r>
              <a:rPr lang="id-ID" sz="2800" smtClean="0">
                <a:sym typeface="Wingdings" panose="05000000000000000000" pitchFamily="2" charset="2"/>
              </a:rPr>
              <a:t></a:t>
            </a:r>
            <a:r>
              <a:rPr lang="en-US" sz="2800" smtClean="0"/>
              <a:t> </a:t>
            </a:r>
            <a:r>
              <a:rPr lang="en-US" sz="2800"/>
              <a:t>true</a:t>
            </a:r>
          </a:p>
          <a:p>
            <a:r>
              <a:rPr lang="en-US" sz="2800"/>
              <a:t>A5 : if y then not x </a:t>
            </a:r>
            <a:r>
              <a:rPr lang="id-ID" sz="2800" smtClean="0">
                <a:sym typeface="Wingdings" panose="05000000000000000000" pitchFamily="2" charset="2"/>
              </a:rPr>
              <a:t></a:t>
            </a:r>
            <a:r>
              <a:rPr lang="en-US" sz="2800" smtClean="0"/>
              <a:t> </a:t>
            </a:r>
            <a:r>
              <a:rPr lang="en-US" sz="2800"/>
              <a:t>true</a:t>
            </a:r>
          </a:p>
          <a:p>
            <a:r>
              <a:rPr lang="id-ID" sz="2800"/>
              <a:t>A6 : x </a:t>
            </a:r>
            <a:r>
              <a:rPr lang="id-ID" sz="2800" smtClean="0">
                <a:sym typeface="Wingdings" panose="05000000000000000000" pitchFamily="2" charset="2"/>
              </a:rPr>
              <a:t></a:t>
            </a:r>
            <a:r>
              <a:rPr lang="id-ID" sz="2800" smtClean="0"/>
              <a:t> </a:t>
            </a:r>
            <a:r>
              <a:rPr lang="id-ID" sz="2800"/>
              <a:t>true</a:t>
            </a:r>
          </a:p>
          <a:p>
            <a:r>
              <a:rPr lang="en-US" sz="2800"/>
              <a:t>B : not p </a:t>
            </a:r>
            <a:r>
              <a:rPr lang="id-ID" sz="2800" smtClean="0">
                <a:sym typeface="Wingdings" panose="05000000000000000000" pitchFamily="2" charset="2"/>
              </a:rPr>
              <a:t></a:t>
            </a:r>
            <a:r>
              <a:rPr lang="en-US" sz="2800" smtClean="0"/>
              <a:t> </a:t>
            </a:r>
            <a:r>
              <a:rPr lang="en-US" sz="2800"/>
              <a:t>false</a:t>
            </a:r>
            <a:endParaRPr lang="id-ID" sz="2800"/>
          </a:p>
        </p:txBody>
      </p:sp>
    </p:spTree>
    <p:extLst>
      <p:ext uri="{BB962C8B-B14F-4D97-AF65-F5344CB8AC3E}">
        <p14:creationId xmlns:p14="http://schemas.microsoft.com/office/powerpoint/2010/main" val="24379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751741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1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315200" cy="1154097"/>
          </a:xfrm>
        </p:spPr>
        <p:txBody>
          <a:bodyPr/>
          <a:lstStyle/>
          <a:p>
            <a:r>
              <a:rPr lang="id-ID" b="1"/>
              <a:t>SUBSTITUSI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3"/>
            <a:ext cx="8136904" cy="4752568"/>
          </a:xfrm>
        </p:spPr>
        <p:txBody>
          <a:bodyPr>
            <a:noAutofit/>
          </a:bodyPr>
          <a:lstStyle/>
          <a:p>
            <a:r>
              <a:rPr lang="it-IT" sz="2800"/>
              <a:t>Substitusi adalah operasi pengantian subkalimat </a:t>
            </a:r>
            <a:r>
              <a:rPr lang="it-IT" sz="2800" smtClean="0"/>
              <a:t>dari</a:t>
            </a:r>
            <a:r>
              <a:rPr lang="id-ID" sz="2800" smtClean="0"/>
              <a:t> </a:t>
            </a:r>
            <a:r>
              <a:rPr lang="fi-FI" sz="2800" smtClean="0"/>
              <a:t>suatu </a:t>
            </a:r>
            <a:r>
              <a:rPr lang="fi-FI" sz="2800"/>
              <a:t>kalimat </a:t>
            </a:r>
            <a:r>
              <a:rPr lang="fi-FI" sz="2800" smtClean="0"/>
              <a:t>dengan</a:t>
            </a:r>
            <a:r>
              <a:rPr lang="id-ID" sz="2800" smtClean="0"/>
              <a:t> </a:t>
            </a:r>
            <a:r>
              <a:rPr lang="fi-FI" sz="2800" smtClean="0"/>
              <a:t>subkalimat </a:t>
            </a:r>
            <a:r>
              <a:rPr lang="fi-FI" sz="2800"/>
              <a:t>yang lain</a:t>
            </a:r>
            <a:r>
              <a:rPr lang="fi-FI" sz="2800" smtClean="0"/>
              <a:t>.</a:t>
            </a:r>
            <a:endParaRPr lang="id-ID" sz="2800" smtClean="0"/>
          </a:p>
          <a:p>
            <a:pPr marL="45720" indent="0">
              <a:buNone/>
            </a:pPr>
            <a:endParaRPr lang="fi-FI" sz="2800"/>
          </a:p>
          <a:p>
            <a:r>
              <a:rPr lang="id-ID" sz="2800" b="1"/>
              <a:t>Substitusi Total</a:t>
            </a:r>
          </a:p>
          <a:p>
            <a:r>
              <a:rPr lang="fi-FI" sz="2800"/>
              <a:t>Penggantian seluruh kemunculan </a:t>
            </a:r>
            <a:r>
              <a:rPr lang="fi-FI" sz="2800" smtClean="0"/>
              <a:t>suatu</a:t>
            </a:r>
            <a:r>
              <a:rPr lang="id-ID" sz="2800" smtClean="0"/>
              <a:t> </a:t>
            </a:r>
            <a:r>
              <a:rPr lang="fi-FI" sz="2800" smtClean="0"/>
              <a:t>subkalimat</a:t>
            </a:r>
            <a:endParaRPr lang="id-ID" sz="2800" smtClean="0"/>
          </a:p>
          <a:p>
            <a:pPr marL="45720" indent="0">
              <a:buNone/>
            </a:pPr>
            <a:endParaRPr lang="fi-FI" sz="2800"/>
          </a:p>
          <a:p>
            <a:r>
              <a:rPr lang="id-ID" sz="2800" b="1"/>
              <a:t>Substitusi Parsial</a:t>
            </a:r>
          </a:p>
          <a:p>
            <a:r>
              <a:rPr lang="id-ID" sz="2800"/>
              <a:t>Penggantian nol, satu, atau lebih kemunculan </a:t>
            </a:r>
            <a:r>
              <a:rPr lang="id-ID" sz="2800" smtClean="0"/>
              <a:t>suatu subkalimat</a:t>
            </a:r>
            <a:endParaRPr lang="id-ID" sz="2800"/>
          </a:p>
        </p:txBody>
      </p:sp>
    </p:spTree>
    <p:extLst>
      <p:ext uri="{BB962C8B-B14F-4D97-AF65-F5344CB8AC3E}">
        <p14:creationId xmlns:p14="http://schemas.microsoft.com/office/powerpoint/2010/main" val="349804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315200" cy="1154097"/>
          </a:xfrm>
        </p:spPr>
        <p:txBody>
          <a:bodyPr/>
          <a:lstStyle/>
          <a:p>
            <a:r>
              <a:rPr lang="id-ID" b="1"/>
              <a:t>SUBSTITUSI TOTAL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7315200" cy="3539527"/>
          </a:xfrm>
        </p:spPr>
        <p:txBody>
          <a:bodyPr>
            <a:normAutofit/>
          </a:bodyPr>
          <a:lstStyle/>
          <a:p>
            <a:r>
              <a:rPr lang="id-ID" sz="2400" b="1"/>
              <a:t>Definisi Substitusi Total</a:t>
            </a:r>
          </a:p>
          <a:p>
            <a:r>
              <a:rPr lang="id-ID" sz="2400"/>
              <a:t>Jika A, B, C adalah kalimat, </a:t>
            </a:r>
            <a:r>
              <a:rPr lang="id-ID" sz="2400" smtClean="0"/>
              <a:t>maka</a:t>
            </a:r>
          </a:p>
          <a:p>
            <a:pPr marL="45720" indent="0">
              <a:buNone/>
            </a:pPr>
            <a:endParaRPr lang="id-ID" sz="2400" smtClean="0"/>
          </a:p>
          <a:p>
            <a:pPr marL="45720" indent="0">
              <a:buNone/>
            </a:pPr>
            <a:endParaRPr lang="id-ID" sz="2400"/>
          </a:p>
          <a:p>
            <a:pPr marL="45720" indent="0">
              <a:buNone/>
            </a:pPr>
            <a:endParaRPr lang="id-ID" sz="2400"/>
          </a:p>
          <a:p>
            <a:r>
              <a:rPr lang="id-ID" sz="2400"/>
              <a:t>Adalah kalimat yang dihasilkan dengan mengganti</a:t>
            </a:r>
          </a:p>
          <a:p>
            <a:r>
              <a:rPr lang="it-IT" sz="2400"/>
              <a:t>seluruh kemunculan B di A dengan C.</a:t>
            </a:r>
            <a:endParaRPr lang="id-ID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57201"/>
            <a:ext cx="2854306" cy="7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5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8" y="431357"/>
            <a:ext cx="8100210" cy="6310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0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476672"/>
            <a:ext cx="8856984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1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</TotalTime>
  <Words>730</Words>
  <Application>Microsoft Office PowerPoint</Application>
  <PresentationFormat>On-screen Show (4:3)</PresentationFormat>
  <Paragraphs>127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Perspective</vt:lpstr>
      <vt:lpstr> SUBSTITUSI DAN  HUKUM LOGIKA PROPOSISI</vt:lpstr>
      <vt:lpstr>EKIVALENSI DAN KONSEKUENSI LOGIK</vt:lpstr>
      <vt:lpstr>EKIVALENSI DAN KONSEKUENSI LOGIK</vt:lpstr>
      <vt:lpstr>KONSEKUENSI LOGIK</vt:lpstr>
      <vt:lpstr>PowerPoint Presentation</vt:lpstr>
      <vt:lpstr>SUBSTITUSI</vt:lpstr>
      <vt:lpstr>SUBSTITUSI TOTAL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HUKUM DENGAN 1 VARIABEL</vt:lpstr>
      <vt:lpstr>HUKUM DENGAN &gt;1 VARIABEL</vt:lpstr>
      <vt:lpstr>HUKUM DENGAN &gt;1 VARIABEL</vt:lpstr>
      <vt:lpstr>ATURAN PENALARAN DASAR</vt:lpstr>
      <vt:lpstr>METODA DEDUKSI-CONTOH</vt:lpstr>
      <vt:lpstr>PowerPoint Presentation</vt:lpstr>
      <vt:lpstr>METODA DEDUKSI-CONTOH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SUBSTITUSI DAN  HUKUM LOGIKA PROPOSISI</dc:title>
  <dc:creator>asus</dc:creator>
  <cp:lastModifiedBy>asus</cp:lastModifiedBy>
  <cp:revision>3</cp:revision>
  <dcterms:created xsi:type="dcterms:W3CDTF">2013-12-11T15:07:32Z</dcterms:created>
  <dcterms:modified xsi:type="dcterms:W3CDTF">2013-12-12T03:45:19Z</dcterms:modified>
</cp:coreProperties>
</file>