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80" r:id="rId5"/>
    <p:sldId id="258" r:id="rId6"/>
    <p:sldId id="259" r:id="rId7"/>
    <p:sldId id="26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CA3A-76A3-102D-16C8-AEACD655E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9F02D-4C4A-623D-AE63-B67726C5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C934-13A6-DEC7-BA29-20E1007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1752-2027-F068-FC7C-0A55EA67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F61E-D68C-CCB7-0ED2-034DABB8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2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D0DC-D4B3-DD2E-88E8-0CDC21FA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0585-12D5-E555-7887-A4C6E9E2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F684-8B22-E004-80D6-BF22888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E857-47BE-B574-2002-0E73371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1098-4A29-9248-B8E8-993796DF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12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1098C-6CC9-52CE-E420-D44DB84B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13AD-11F7-EEDE-BA1D-98DE69D57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F63F-AA26-78C2-33D1-7D00416C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3C30-3E1F-CAC5-F7F4-91483D8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D64D-67F6-BD5F-2EBF-5C01901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9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7D6E-4624-8666-A08E-5A2FBF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0158-AD84-39E4-613E-DF4D3CC6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5891-FA5D-D11D-E7B4-721C1971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1B34-BE79-F075-5D78-7432755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C997-D302-35A0-00E7-99279314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9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6CA7-8667-6231-31EE-7F344B5C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6055-4C65-12AB-808C-CDA74EB9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ACF4-5AA8-332D-BB0C-B2853B07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1615-9078-B13D-DFB9-27A41E62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0D12-FE83-5660-012D-0B61778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0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B7D4-ED00-FC00-29FB-2C55A4B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9598-110C-2591-BA50-1AA65AB1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E3EC8-2387-940B-21D3-6D84E2E6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3248F-FA66-B7B5-D555-252C9CB3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E9AB-C6AF-185E-5A06-3FB4873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E4E5-4E00-99E7-6381-011EF3B7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7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3A1C-DB7E-3DD4-5B69-A7B48EF5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3B88-45C9-E66A-F7B8-26481B2C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475FB-BD23-C173-8582-70C93C33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AFA9C-9129-E2B7-3DD2-C3BDF5EF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6E3-9370-5113-6B58-4900A237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C8A85-C39B-F68D-2508-98C9311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122C-3DC1-7CC9-E887-83947DC2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87CDB-A566-146F-9687-DD79ED83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57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0B2D-2774-068A-F09A-F88B0387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5538-EF84-3BE2-A5E9-C647D6D2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1B4C-0F9A-072C-A483-1EE2845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226F-9B0D-A7E2-3CFA-03B2D542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67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4105-1AE2-E6D2-421D-C5F1AD07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1105D-8AE2-EB98-4BFD-BB981C9B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7D217-17ED-683D-840B-A3C3ECE6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13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26CF-8091-2BF0-3325-2EB79FF4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522C-6544-2850-0714-2E9A9A9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21554-2ADB-CBA3-55B8-E66F632AD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E66A-E78F-5538-62B3-9FCCD89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54CE-9BD1-9354-3C35-03AFCE7B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CD561-A2DD-B394-DAE5-1CEACC3A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46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A56D-E6B3-7653-5345-7189777C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1EBEE-2584-F4DD-A804-8D29F5FE8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ADAC-4B4C-BEEF-B305-249749E0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D1D8A-9176-9C35-3D6D-5E0114AF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A5A2-A1C3-74C4-5B63-5D493B3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9B75-28F1-4FA4-F5FB-B2C6933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84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3156-3896-D37E-C4BB-DB40EBD7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958E-12DD-25BD-08DA-CFF8662E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9354-2549-CE96-99D5-DCC750827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8029-C5D3-44DF-ADCC-2BB136F4E7A4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E7F9-2F01-EB78-87D7-30283F64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F4BA-3FAC-1A5C-6961-CF9442D98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617C-0649-4718-8E66-810095F441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2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279-DF48-59D0-B541-7A3CFA26F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8861"/>
            <a:ext cx="9144000" cy="3008923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Data Analyst</a:t>
            </a:r>
            <a:b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Portfolio Project</a:t>
            </a:r>
            <a:endParaRPr lang="en-ID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A0764-B901-B4E7-166E-5BF6F3CC8990}"/>
              </a:ext>
            </a:extLst>
          </p:cNvPr>
          <p:cNvSpPr txBox="1">
            <a:spLocks/>
          </p:cNvSpPr>
          <p:nvPr/>
        </p:nvSpPr>
        <p:spPr>
          <a:xfrm>
            <a:off x="534444" y="6156597"/>
            <a:ext cx="5561556" cy="46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By: Ilham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Prawira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Hasbi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8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Suburb that has the cheapest prices of real 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The cheapest suburb is </a:t>
            </a:r>
            <a:r>
              <a:rPr lang="en-US" sz="2000" dirty="0" err="1"/>
              <a:t>Footscray</a:t>
            </a:r>
            <a:r>
              <a:rPr lang="en-US" sz="2000" dirty="0"/>
              <a:t> at $85000.</a:t>
            </a:r>
            <a:endParaRPr lang="en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CA016-63CC-9CF4-2DD6-9052FFBC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4233"/>
            <a:ext cx="6085951" cy="592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00820-25D4-20C6-BA27-8FB3D206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72" y="2179858"/>
            <a:ext cx="2533143" cy="24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Suburb that has the cheapest prices of real estate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FE040-BBFA-DBF1-CB12-F6B43BAE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8" y="1690688"/>
            <a:ext cx="8079684" cy="45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Average price of distance of Properties to CBD (Central Business District)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The average property price is not affected by the distance to the CBD. Properties 5-10 km away are more expensive than those 0-5 km away.</a:t>
            </a:r>
            <a:endParaRPr lang="en-ID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F54B-6EFA-43ED-ED77-35E6B204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2" y="2404432"/>
            <a:ext cx="5540736" cy="1822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AA77F-69C8-CA9F-9C51-FF242126E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10" y="2363722"/>
            <a:ext cx="2612467" cy="10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Average price of distance of Properties to CBD (Central Business District)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0928-4265-22C8-AA8B-6CA3311B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1460612"/>
            <a:ext cx="934532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Impact of distance on real estate prices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The average price of a property in a suburb is not affected by its distance from the CBD. Prices in more distant Melbourne suburbs are cheaper than in East Melbourne, which is closer to the CBD.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C7C0F-A27F-1F70-FEF1-24D4C8F0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8180"/>
            <a:ext cx="7165932" cy="70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32EAA-F51E-CBD1-0D50-FC7B3147F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2" y="2358180"/>
            <a:ext cx="3364893" cy="23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Impact of distance on real estate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F2383-90AA-8B99-48DA-45074090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729"/>
            <a:ext cx="897380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Relationship between real estate land size and price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The price of a property in the suburbs is not affected by the land size of the property. Prices in </a:t>
            </a:r>
            <a:r>
              <a:rPr lang="en-US" sz="2000" dirty="0" err="1"/>
              <a:t>Monbulk</a:t>
            </a:r>
            <a:r>
              <a:rPr lang="en-US" sz="2000" dirty="0"/>
              <a:t> suburb are more expensive than in Gisborne.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E3E17-7F09-FBEB-1468-FB0311F59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415"/>
            <a:ext cx="7153405" cy="65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92986-8747-EE9B-A6AD-98A96CECA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2" y="2163749"/>
            <a:ext cx="3248326" cy="22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4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Relationship between real estate land size and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DA0C-8746-6338-7007-FD54E3ED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1608992"/>
            <a:ext cx="935485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Annual price trends by real estate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Prices for property types h (house, cottage, villa, semi, terrace) decreased from 2016 to 2017, while prices for property types t (townhouse) and u (unit, duplex) increased.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369E4-7809-C152-4EC0-641F83D9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469"/>
            <a:ext cx="7043169" cy="846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2A3AC-A7B9-6C20-2D40-AA7151F9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36" y="2372469"/>
            <a:ext cx="2764826" cy="14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21"/>
            <a:ext cx="10515600" cy="132556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Annual price trends by real estate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4B544-1708-0854-E329-97E83952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1352114"/>
            <a:ext cx="942154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5B8-4477-947E-203A-12546E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About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8BF-7D39-6784-1FBF-90E7AADE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dataset contains Melbourne housing snapshot from 2016 to 2017.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was taken from Kaggle.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snapshot of a dataset created by Tony Pino. It was scraped from publicly available results posted every week from Domain.com.au . The dataset includes Address, Type of Real estate, Suburb, Method of Selling, Rooms, Price, Real Estate Agent, Date of Sale and distance from C.B.D. (Central Business District).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Notes on Specific Variables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Rooms: Number of rooms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Price: Price in dollars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Method: S - property sold; SP - property sold prior; PI - property passed in; PN - sold prior not disclosed; SN - sold not disclosed; NB - no bid; VB - vendor bid; W - withdrawn prior to auction; SA - sold after auction; SS - sold after auction price not disclosed. N/A - price or highest bid not available.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Type: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- bedroom(s); h -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house,cottage,villa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semi,terrace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; u - unit, duplex; t - townhouse; dev site - development site; o res - other residential.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SellerG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Real Estate Agent</a:t>
            </a:r>
            <a:endParaRPr lang="en-ID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5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Real estate type with many amenities, affordable prices and close to CBD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4B3A5-EE4C-68E0-46C6-BBD52E6CB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96" y="2286019"/>
            <a:ext cx="4312504" cy="99325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B72E07-97FC-C169-7AA1-46CC1DAB6860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Properties with many amenities such as more than 1 bedroom, more than 1 bathroom, land area of more than 1000, distance to CBD less than 4 and with affordable prices are found in Collingwood, Maribyrnong and Richmond suburbs with type U (unit, duplex).</a:t>
            </a:r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6D131-9514-8607-373E-54EE1B35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19"/>
            <a:ext cx="6105253" cy="18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Real estate types with larger than average acreage at affordable prices.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074B-00B4-1FE9-1F7C-7C357493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4144"/>
            <a:ext cx="6681997" cy="1174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D9B56-7864-4E08-2EC6-3E1798FC0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40" y="1808670"/>
            <a:ext cx="3594557" cy="22247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AE9863-2ED2-612E-3F2E-3DAF7DFA0343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Real estate with larger than average land size and affordable prices can be found in the suburb of Malvern East at 7/696 Waverley Rd.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3627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Real estate types with larger than average acreage at affordable prices.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98BD7-B13A-ED39-B69B-155E9FE0B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32782"/>
            <a:ext cx="10998896" cy="50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5B8-4477-947E-203A-12546E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Conclusions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8BF-7D39-6784-1FBF-90E7AADE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The real estate distance factor to the CBD is not affected by price.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The land size factor of a real estate is not affected by price.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The determining factor of high and low real estate prices is the location, whether it's a suburb or a region.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Despite the price increase, the lowest priced property is the U type (unit, duplex).</a:t>
            </a:r>
          </a:p>
        </p:txBody>
      </p:sp>
    </p:spTree>
    <p:extLst>
      <p:ext uri="{BB962C8B-B14F-4D97-AF65-F5344CB8AC3E}">
        <p14:creationId xmlns:p14="http://schemas.microsoft.com/office/powerpoint/2010/main" val="94346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5B8-4477-947E-203A-12546E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About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8BF-7D39-6784-1FBF-90E7AADE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Date: Date sold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Distance: Distance from CBD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Regionname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General Region (West, North West, North, North east …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Propertycount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Number of properties that exist in the suburb.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Bedroom2 : Scraped # of Bedrooms (from different source)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Bathroom: Number of Bathrooms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Car: Number of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carspots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Landsize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Land Size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BuildingArea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Building Size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CouncilArea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Governing council for the area</a:t>
            </a:r>
          </a:p>
        </p:txBody>
      </p:sp>
    </p:spTree>
    <p:extLst>
      <p:ext uri="{BB962C8B-B14F-4D97-AF65-F5344CB8AC3E}">
        <p14:creationId xmlns:p14="http://schemas.microsoft.com/office/powerpoint/2010/main" val="257251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5B8-4477-947E-203A-12546E6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Business Objective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8BF-7D39-6784-1FBF-90E7AADE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Comparing real estate prices by region.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which suburb has the cheapest prices of real estate.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out the average price of real estate and how far it is from the Central Business District (CBD).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the impact of distance on real estate prices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relationship between real estate land size and price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annual price trends by real estate type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out real estate type with many amenities, affordable prices and close to CBD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Discover real estate types with larger than average acreage at affordable prices.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2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040-A0F3-7BA7-9588-A4959E06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en-ID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CCC4D6-1B92-3B17-B703-F1CA107AA33E}"/>
              </a:ext>
            </a:extLst>
          </p:cNvPr>
          <p:cNvSpPr txBox="1">
            <a:spLocks/>
          </p:cNvSpPr>
          <p:nvPr/>
        </p:nvSpPr>
        <p:spPr>
          <a:xfrm>
            <a:off x="5640256" y="1690688"/>
            <a:ext cx="5099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Data Preparation</a:t>
            </a:r>
            <a:endParaRPr lang="en-ID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086F7D-B28F-9533-7C54-8C609F98E86F}"/>
              </a:ext>
            </a:extLst>
          </p:cNvPr>
          <p:cNvSpPr txBox="1">
            <a:spLocks/>
          </p:cNvSpPr>
          <p:nvPr/>
        </p:nvSpPr>
        <p:spPr>
          <a:xfrm>
            <a:off x="5640256" y="5008986"/>
            <a:ext cx="6365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Dashboard visualization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4AE43E-9D42-0AF3-0A16-C9D7242C9CE4}"/>
              </a:ext>
            </a:extLst>
          </p:cNvPr>
          <p:cNvSpPr txBox="1">
            <a:spLocks/>
          </p:cNvSpPr>
          <p:nvPr/>
        </p:nvSpPr>
        <p:spPr>
          <a:xfrm>
            <a:off x="5643850" y="3278535"/>
            <a:ext cx="5099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DBMS, Analysis</a:t>
            </a:r>
            <a:endParaRPr lang="en-ID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8E6DC2-62B1-30A3-3416-765A22DCB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33" y="1862134"/>
            <a:ext cx="1290231" cy="12000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32D466-D503-70BE-3EE5-3F33381B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3" y="3232905"/>
            <a:ext cx="2251061" cy="1451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EF8D8B-E470-CFBE-2534-7E4181B9D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33" y="4854886"/>
            <a:ext cx="1615282" cy="16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BAC4-15DA-2262-7BD1-CB4B2E73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6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Data Exploration</a:t>
            </a:r>
            <a:endParaRPr lang="en-ID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4B7D24-993C-9A93-E80B-CFF9902CEB72}"/>
              </a:ext>
            </a:extLst>
          </p:cNvPr>
          <p:cNvCxnSpPr/>
          <p:nvPr/>
        </p:nvCxnSpPr>
        <p:spPr>
          <a:xfrm>
            <a:off x="1436318" y="2645134"/>
            <a:ext cx="98078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FCC7DB-E43F-AEA7-D6F0-B81F865519CB}"/>
              </a:ext>
            </a:extLst>
          </p:cNvPr>
          <p:cNvCxnSpPr/>
          <p:nvPr/>
        </p:nvCxnSpPr>
        <p:spPr>
          <a:xfrm>
            <a:off x="1436317" y="4010363"/>
            <a:ext cx="98078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4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General Statistics</a:t>
            </a:r>
            <a:endParaRPr lang="en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Total properties are 13.580 ; average property price is $1.075.684 ; highest property price is $9.000.000 ; lowest property price is $85.000 ; average number of bedrooms per property is 2,91 ; average number of bathrooms per property is 1,53 ; and average number of </a:t>
            </a:r>
            <a:r>
              <a:rPr lang="en-US" sz="2000" dirty="0" err="1"/>
              <a:t>carspots</a:t>
            </a:r>
            <a:r>
              <a:rPr lang="en-US" sz="2000" dirty="0"/>
              <a:t> per property is 1,61.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27E87-EC22-12C8-048F-C243E913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81051"/>
            <a:ext cx="4479995" cy="1657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F2723-6B42-C5C5-35C9-D794F32FF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22" y="2127815"/>
            <a:ext cx="690658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Real estate prices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FE8-9CA3-98FD-B7D9-AA59C4F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70200" cy="4351338"/>
          </a:xfrm>
        </p:spPr>
        <p:txBody>
          <a:bodyPr>
            <a:normAutofit/>
          </a:bodyPr>
          <a:lstStyle/>
          <a:p>
            <a:r>
              <a:rPr lang="en-US" dirty="0"/>
              <a:t>Query: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5B488-8F52-B2B6-F0F8-1ABE0CE25CF5}"/>
              </a:ext>
            </a:extLst>
          </p:cNvPr>
          <p:cNvSpPr txBox="1">
            <a:spLocks/>
          </p:cNvSpPr>
          <p:nvPr/>
        </p:nvSpPr>
        <p:spPr>
          <a:xfrm>
            <a:off x="838200" y="4940464"/>
            <a:ext cx="7909444" cy="220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The region with the cheapest property prices is Western Victoria and the most expensive property is in the Southern Metropolitan region.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9434-C2AF-DC6F-4B57-3C7D7F6E3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338"/>
            <a:ext cx="5481989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F7954-1C9F-10FC-7A60-69CEB2D8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44" y="2289338"/>
            <a:ext cx="287020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9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D51-362F-DE23-EB80-F830A4B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Real estate prices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FF7C7-526C-3868-B1DB-604610E8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169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935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Office Theme</vt:lpstr>
      <vt:lpstr>Data Analyst Portfolio Project</vt:lpstr>
      <vt:lpstr>About</vt:lpstr>
      <vt:lpstr>About</vt:lpstr>
      <vt:lpstr>Business Objective</vt:lpstr>
      <vt:lpstr>TOOLS</vt:lpstr>
      <vt:lpstr>Data Exploration</vt:lpstr>
      <vt:lpstr>General Statistics</vt:lpstr>
      <vt:lpstr>Real estate prices by region</vt:lpstr>
      <vt:lpstr>Real estate prices by region</vt:lpstr>
      <vt:lpstr>Suburb that has the cheapest prices of real estate</vt:lpstr>
      <vt:lpstr>Suburb that has the cheapest prices of real estate</vt:lpstr>
      <vt:lpstr>Average price of distance of Properties to CBD (Central Business District)</vt:lpstr>
      <vt:lpstr>Average price of distance of Properties to CBD (Central Business District)</vt:lpstr>
      <vt:lpstr>Impact of distance on real estate prices</vt:lpstr>
      <vt:lpstr>Impact of distance on real estate prices</vt:lpstr>
      <vt:lpstr>Relationship between real estate land size and price</vt:lpstr>
      <vt:lpstr>Relationship between real estate land size and price</vt:lpstr>
      <vt:lpstr>Annual price trends by real estate type</vt:lpstr>
      <vt:lpstr>Annual price trends by real estate type</vt:lpstr>
      <vt:lpstr>Real estate type with many amenities, affordable prices and close to CBD</vt:lpstr>
      <vt:lpstr>Real estate types with larger than average acreage at affordable prices.</vt:lpstr>
      <vt:lpstr>Real estate types with larger than average acreage at affordable prices.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Asus</dc:creator>
  <cp:lastModifiedBy>Asus</cp:lastModifiedBy>
  <cp:revision>84</cp:revision>
  <dcterms:created xsi:type="dcterms:W3CDTF">2023-10-11T02:34:22Z</dcterms:created>
  <dcterms:modified xsi:type="dcterms:W3CDTF">2023-10-19T15:20:08Z</dcterms:modified>
</cp:coreProperties>
</file>