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2"/>
    <p:sldId id="257" r:id="rId23"/>
    <p:sldId id="258" r:id="rId24"/>
    <p:sldId id="259" r:id="rId25"/>
    <p:sldId id="260" r:id="rId26"/>
    <p:sldId id="261" r:id="rId27"/>
    <p:sldId id="262" r:id="rId28"/>
    <p:sldId id="263" r:id="rId29"/>
    <p:sldId id="264" r:id="rId30"/>
    <p:sldId id="265" r:id="rId31"/>
    <p:sldId id="266" r:id="rId32"/>
    <p:sldId id="267" r:id="rId33"/>
    <p:sldId id="268" r:id="rId34"/>
    <p:sldId id="269" r:id="rId35"/>
    <p:sldId id="270" r:id="rId36"/>
    <p:sldId id="271" r:id="rId37"/>
    <p:sldId id="272" r:id="rId38"/>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HK Grotesk Medium" charset="1" panose="00000600000000000000"/>
      <p:regular r:id="rId10"/>
    </p:embeddedFont>
    <p:embeddedFont>
      <p:font typeface="HK Grotesk Medium Bold" charset="1" panose="00000700000000000000"/>
      <p:regular r:id="rId11"/>
    </p:embeddedFont>
    <p:embeddedFont>
      <p:font typeface="HK Grotesk Medium Italics" charset="1" panose="00000600000000000000"/>
      <p:regular r:id="rId12"/>
    </p:embeddedFont>
    <p:embeddedFont>
      <p:font typeface="HK Grotesk Medium Bold Italics" charset="1" panose="00000700000000000000"/>
      <p:regular r:id="rId13"/>
    </p:embeddedFont>
    <p:embeddedFont>
      <p:font typeface="Open Sans Light" charset="1" panose="020B0306030504020204"/>
      <p:regular r:id="rId14"/>
    </p:embeddedFont>
    <p:embeddedFont>
      <p:font typeface="Open Sans Light Bold" charset="1" panose="020B0806030504020204"/>
      <p:regular r:id="rId15"/>
    </p:embeddedFont>
    <p:embeddedFont>
      <p:font typeface="Open Sans Light Italics" charset="1" panose="020B0306030504020204"/>
      <p:regular r:id="rId16"/>
    </p:embeddedFont>
    <p:embeddedFont>
      <p:font typeface="Open Sans Light Bold Italics" charset="1" panose="020B0806030504020204"/>
      <p:regular r:id="rId17"/>
    </p:embeddedFont>
    <p:embeddedFont>
      <p:font typeface="Open Sans" charset="1" panose="020B0606030504020204"/>
      <p:regular r:id="rId18"/>
    </p:embeddedFont>
    <p:embeddedFont>
      <p:font typeface="Open Sans Bold" charset="1" panose="020B0806030504020204"/>
      <p:regular r:id="rId19"/>
    </p:embeddedFont>
    <p:embeddedFont>
      <p:font typeface="Open Sans Italics" charset="1" panose="020B0606030504020204"/>
      <p:regular r:id="rId20"/>
    </p:embeddedFont>
    <p:embeddedFont>
      <p:font typeface="Open Sans Bold Italics" charset="1" panose="020B0806030504020204"/>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slides/slide1.xml" Type="http://schemas.openxmlformats.org/officeDocument/2006/relationships/slide"/><Relationship Id="rId23" Target="slides/slide2.xml" Type="http://schemas.openxmlformats.org/officeDocument/2006/relationships/slide"/><Relationship Id="rId24" Target="slides/slide3.xml" Type="http://schemas.openxmlformats.org/officeDocument/2006/relationships/slide"/><Relationship Id="rId25" Target="slides/slide4.xml" Type="http://schemas.openxmlformats.org/officeDocument/2006/relationships/slide"/><Relationship Id="rId26" Target="slides/slide5.xml" Type="http://schemas.openxmlformats.org/officeDocument/2006/relationships/slide"/><Relationship Id="rId27" Target="slides/slide6.xml" Type="http://schemas.openxmlformats.org/officeDocument/2006/relationships/slide"/><Relationship Id="rId28" Target="slides/slide7.xml" Type="http://schemas.openxmlformats.org/officeDocument/2006/relationships/slide"/><Relationship Id="rId29" Target="slides/slide8.xml" Type="http://schemas.openxmlformats.org/officeDocument/2006/relationships/slide"/><Relationship Id="rId3" Target="viewProps.xml" Type="http://schemas.openxmlformats.org/officeDocument/2006/relationships/viewProps"/><Relationship Id="rId30" Target="slides/slide9.xml" Type="http://schemas.openxmlformats.org/officeDocument/2006/relationships/slide"/><Relationship Id="rId31" Target="slides/slide10.xml" Type="http://schemas.openxmlformats.org/officeDocument/2006/relationships/slide"/><Relationship Id="rId32" Target="slides/slide11.xml" Type="http://schemas.openxmlformats.org/officeDocument/2006/relationships/slide"/><Relationship Id="rId33" Target="slides/slide12.xml" Type="http://schemas.openxmlformats.org/officeDocument/2006/relationships/slide"/><Relationship Id="rId34" Target="slides/slide13.xml" Type="http://schemas.openxmlformats.org/officeDocument/2006/relationships/slide"/><Relationship Id="rId35" Target="slides/slide14.xml" Type="http://schemas.openxmlformats.org/officeDocument/2006/relationships/slide"/><Relationship Id="rId36" Target="slides/slide15.xml" Type="http://schemas.openxmlformats.org/officeDocument/2006/relationships/slide"/><Relationship Id="rId37" Target="slides/slide16.xml" Type="http://schemas.openxmlformats.org/officeDocument/2006/relationships/slide"/><Relationship Id="rId38" Target="slides/slide17.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331014" y="2150112"/>
            <a:ext cx="15625971" cy="6091552"/>
          </a:xfrm>
          <a:prstGeom prst="rect">
            <a:avLst/>
          </a:prstGeom>
        </p:spPr>
        <p:txBody>
          <a:bodyPr anchor="t" rtlCol="false" tIns="0" lIns="0" bIns="0" rIns="0">
            <a:spAutoFit/>
          </a:bodyPr>
          <a:lstStyle/>
          <a:p>
            <a:pPr algn="ctr">
              <a:lnSpc>
                <a:spcPts val="11989"/>
              </a:lnSpc>
            </a:pPr>
            <a:r>
              <a:rPr lang="en-US" spc="-108" sz="10899">
                <a:solidFill>
                  <a:srgbClr val="1E1E1E"/>
                </a:solidFill>
                <a:latin typeface="HK Grotesk Medium"/>
              </a:rPr>
              <a:t>Implementasi Kriptografi pada Rekam Medis Menggunakan Algoritma DES3 dan AES</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838608" y="1773608"/>
            <a:ext cx="7318772" cy="1368425"/>
          </a:xfrm>
          <a:prstGeom prst="rect">
            <a:avLst/>
          </a:prstGeom>
        </p:spPr>
        <p:txBody>
          <a:bodyPr anchor="t" rtlCol="false" tIns="0" lIns="0" bIns="0" rIns="0">
            <a:spAutoFit/>
          </a:bodyPr>
          <a:lstStyle/>
          <a:p>
            <a:pPr algn="ctr">
              <a:lnSpc>
                <a:spcPts val="11200"/>
              </a:lnSpc>
            </a:pPr>
            <a:r>
              <a:rPr lang="en-US" sz="8000">
                <a:solidFill>
                  <a:srgbClr val="000000"/>
                </a:solidFill>
                <a:latin typeface="Open Sans"/>
              </a:rPr>
              <a:t>Algoritma DES3</a:t>
            </a:r>
          </a:p>
        </p:txBody>
      </p:sp>
      <p:sp>
        <p:nvSpPr>
          <p:cNvPr name="TextBox 3" id="3"/>
          <p:cNvSpPr txBox="true"/>
          <p:nvPr/>
        </p:nvSpPr>
        <p:spPr>
          <a:xfrm rot="0">
            <a:off x="1205235" y="4515485"/>
            <a:ext cx="14882700" cy="3627756"/>
          </a:xfrm>
          <a:prstGeom prst="rect">
            <a:avLst/>
          </a:prstGeom>
        </p:spPr>
        <p:txBody>
          <a:bodyPr anchor="t" rtlCol="false" tIns="0" lIns="0" bIns="0" rIns="0">
            <a:spAutoFit/>
          </a:bodyPr>
          <a:lstStyle/>
          <a:p>
            <a:pPr algn="ctr">
              <a:lnSpc>
                <a:spcPts val="7979"/>
              </a:lnSpc>
            </a:pPr>
            <a:r>
              <a:rPr lang="en-US" sz="5699">
                <a:solidFill>
                  <a:srgbClr val="000000"/>
                </a:solidFill>
                <a:latin typeface="Open Sans Light"/>
              </a:rPr>
              <a:t>DES3 atau Triple DES adalah cipher blok kunci simetris, yang menerapkan algoritma cipher DES tiga kali untuk setiap blok data.</a:t>
            </a:r>
          </a:p>
          <a:p>
            <a:pPr algn="ctr">
              <a:lnSpc>
                <a:spcPts val="4759"/>
              </a:lnSpc>
            </a:pP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641991" y="1510976"/>
            <a:ext cx="12730696" cy="1368344"/>
          </a:xfrm>
          <a:prstGeom prst="rect">
            <a:avLst/>
          </a:prstGeom>
        </p:spPr>
        <p:txBody>
          <a:bodyPr anchor="t" rtlCol="false" tIns="0" lIns="0" bIns="0" rIns="0">
            <a:spAutoFit/>
          </a:bodyPr>
          <a:lstStyle/>
          <a:p>
            <a:pPr algn="ctr">
              <a:lnSpc>
                <a:spcPts val="11200"/>
              </a:lnSpc>
            </a:pPr>
            <a:r>
              <a:rPr lang="en-US" sz="8000">
                <a:solidFill>
                  <a:srgbClr val="000000"/>
                </a:solidFill>
                <a:latin typeface="Open Sans"/>
              </a:rPr>
              <a:t>Perbedaan DES3 dan DES</a:t>
            </a:r>
          </a:p>
        </p:txBody>
      </p:sp>
      <p:sp>
        <p:nvSpPr>
          <p:cNvPr name="TextBox 3" id="3"/>
          <p:cNvSpPr txBox="true"/>
          <p:nvPr/>
        </p:nvSpPr>
        <p:spPr>
          <a:xfrm rot="0">
            <a:off x="1028700" y="3182058"/>
            <a:ext cx="15608856" cy="1455366"/>
          </a:xfrm>
          <a:prstGeom prst="rect">
            <a:avLst/>
          </a:prstGeom>
        </p:spPr>
        <p:txBody>
          <a:bodyPr anchor="t" rtlCol="false" tIns="0" lIns="0" bIns="0" rIns="0">
            <a:spAutoFit/>
          </a:bodyPr>
          <a:lstStyle/>
          <a:p>
            <a:pPr algn="ctr">
              <a:lnSpc>
                <a:spcPts val="5879"/>
              </a:lnSpc>
            </a:pPr>
            <a:r>
              <a:rPr lang="en-US" sz="4199">
                <a:solidFill>
                  <a:srgbClr val="000000"/>
                </a:solidFill>
                <a:latin typeface="Open Sans Light"/>
              </a:rPr>
              <a:t>DES menggunakan kunci 56-bit dan berjalan melalui 16 siklus subkunci 48-bit.</a:t>
            </a:r>
          </a:p>
        </p:txBody>
      </p:sp>
      <p:sp>
        <p:nvSpPr>
          <p:cNvPr name="TextBox 4" id="4"/>
          <p:cNvSpPr txBox="true"/>
          <p:nvPr/>
        </p:nvSpPr>
        <p:spPr>
          <a:xfrm rot="0">
            <a:off x="1028700" y="5067300"/>
            <a:ext cx="15608856" cy="2941212"/>
          </a:xfrm>
          <a:prstGeom prst="rect">
            <a:avLst/>
          </a:prstGeom>
        </p:spPr>
        <p:txBody>
          <a:bodyPr anchor="t" rtlCol="false" tIns="0" lIns="0" bIns="0" rIns="0">
            <a:spAutoFit/>
          </a:bodyPr>
          <a:lstStyle/>
          <a:p>
            <a:pPr algn="ctr">
              <a:lnSpc>
                <a:spcPts val="5879"/>
              </a:lnSpc>
            </a:pPr>
            <a:r>
              <a:rPr lang="en-US" sz="4199">
                <a:solidFill>
                  <a:srgbClr val="000000"/>
                </a:solidFill>
                <a:latin typeface="Open Sans Light"/>
              </a:rPr>
              <a:t>Triple DES (DES3) memperbesar ukuran kunci dengan menjalankan algoritme secara berurutan dengan tiga kunci berbeda. Itu membuat 48 melewati algoritma, dan kunci yang dihasilkan adalah 168 bit.</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0" y="1773608"/>
            <a:ext cx="12730696" cy="1368344"/>
          </a:xfrm>
          <a:prstGeom prst="rect">
            <a:avLst/>
          </a:prstGeom>
        </p:spPr>
        <p:txBody>
          <a:bodyPr anchor="t" rtlCol="false" tIns="0" lIns="0" bIns="0" rIns="0">
            <a:spAutoFit/>
          </a:bodyPr>
          <a:lstStyle/>
          <a:p>
            <a:pPr algn="ctr">
              <a:lnSpc>
                <a:spcPts val="11200"/>
              </a:lnSpc>
            </a:pPr>
            <a:r>
              <a:rPr lang="en-US" sz="8000">
                <a:solidFill>
                  <a:srgbClr val="000000"/>
                </a:solidFill>
                <a:latin typeface="Open Sans"/>
              </a:rPr>
              <a:t>Cara Kerja DES3</a:t>
            </a:r>
          </a:p>
        </p:txBody>
      </p:sp>
      <p:sp>
        <p:nvSpPr>
          <p:cNvPr name="TextBox 3" id="3"/>
          <p:cNvSpPr txBox="true"/>
          <p:nvPr/>
        </p:nvSpPr>
        <p:spPr>
          <a:xfrm rot="0">
            <a:off x="1205235" y="4553585"/>
            <a:ext cx="15608856" cy="2198289"/>
          </a:xfrm>
          <a:prstGeom prst="rect">
            <a:avLst/>
          </a:prstGeom>
        </p:spPr>
        <p:txBody>
          <a:bodyPr anchor="t" rtlCol="false" tIns="0" lIns="0" bIns="0" rIns="0">
            <a:spAutoFit/>
          </a:bodyPr>
          <a:lstStyle/>
          <a:p>
            <a:pPr algn="ctr">
              <a:lnSpc>
                <a:spcPts val="5879"/>
              </a:lnSpc>
            </a:pPr>
            <a:r>
              <a:rPr lang="en-US" sz="4199">
                <a:solidFill>
                  <a:srgbClr val="000000"/>
                </a:solidFill>
                <a:latin typeface="Open Sans Light"/>
              </a:rPr>
              <a:t>Data dienkripsi tiga kali berturut-turut. Data dienkripsi dengan kunci 1, kemudian hasil tersebut dienkripsi menggunakan kunci 2, dan terakhir kunci 3 mengenkripsi hasil terakhir.</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0" y="1773608"/>
            <a:ext cx="12730696" cy="1368344"/>
          </a:xfrm>
          <a:prstGeom prst="rect">
            <a:avLst/>
          </a:prstGeom>
        </p:spPr>
        <p:txBody>
          <a:bodyPr anchor="t" rtlCol="false" tIns="0" lIns="0" bIns="0" rIns="0">
            <a:spAutoFit/>
          </a:bodyPr>
          <a:lstStyle/>
          <a:p>
            <a:pPr algn="ctr">
              <a:lnSpc>
                <a:spcPts val="11200"/>
              </a:lnSpc>
            </a:pPr>
            <a:r>
              <a:rPr lang="en-US" sz="8000">
                <a:solidFill>
                  <a:srgbClr val="000000"/>
                </a:solidFill>
                <a:latin typeface="Open Sans"/>
              </a:rPr>
              <a:t>Cara Kerja DES3</a:t>
            </a:r>
          </a:p>
        </p:txBody>
      </p:sp>
      <p:sp>
        <p:nvSpPr>
          <p:cNvPr name="TextBox 3" id="3"/>
          <p:cNvSpPr txBox="true"/>
          <p:nvPr/>
        </p:nvSpPr>
        <p:spPr>
          <a:xfrm rot="0">
            <a:off x="1205235" y="4553585"/>
            <a:ext cx="15608856" cy="2198289"/>
          </a:xfrm>
          <a:prstGeom prst="rect">
            <a:avLst/>
          </a:prstGeom>
        </p:spPr>
        <p:txBody>
          <a:bodyPr anchor="t" rtlCol="false" tIns="0" lIns="0" bIns="0" rIns="0">
            <a:spAutoFit/>
          </a:bodyPr>
          <a:lstStyle/>
          <a:p>
            <a:pPr algn="ctr">
              <a:lnSpc>
                <a:spcPts val="5879"/>
              </a:lnSpc>
            </a:pPr>
            <a:r>
              <a:rPr lang="en-US" sz="4199">
                <a:solidFill>
                  <a:srgbClr val="000000"/>
                </a:solidFill>
                <a:latin typeface="Open Sans Light"/>
              </a:rPr>
              <a:t>Ini mungkin sulit untuk diterapkan, jadi ada juga opsi dua kunci yang disediakan di DES3 yang berjalan melalui metode yang disebut Encrypt-Decrypt-Encrypt (EDE):</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218361" y="1166692"/>
            <a:ext cx="7095461" cy="1244614"/>
          </a:xfrm>
          <a:prstGeom prst="rect">
            <a:avLst/>
          </a:prstGeom>
        </p:spPr>
        <p:txBody>
          <a:bodyPr anchor="t" rtlCol="false" tIns="0" lIns="0" bIns="0" rIns="0">
            <a:spAutoFit/>
          </a:bodyPr>
          <a:lstStyle/>
          <a:p>
            <a:pPr algn="ctr">
              <a:lnSpc>
                <a:spcPts val="10235"/>
              </a:lnSpc>
            </a:pPr>
            <a:r>
              <a:rPr lang="en-US" sz="7310">
                <a:solidFill>
                  <a:srgbClr val="000000"/>
                </a:solidFill>
                <a:latin typeface="Open Sans"/>
              </a:rPr>
              <a:t>ALGORITMA AES</a:t>
            </a:r>
          </a:p>
        </p:txBody>
      </p:sp>
      <p:sp>
        <p:nvSpPr>
          <p:cNvPr name="TextBox 3" id="3"/>
          <p:cNvSpPr txBox="true"/>
          <p:nvPr/>
        </p:nvSpPr>
        <p:spPr>
          <a:xfrm rot="0">
            <a:off x="1218361" y="3014481"/>
            <a:ext cx="16084919" cy="3580765"/>
          </a:xfrm>
          <a:prstGeom prst="rect">
            <a:avLst/>
          </a:prstGeom>
        </p:spPr>
        <p:txBody>
          <a:bodyPr anchor="t" rtlCol="false" tIns="0" lIns="0" bIns="0" rIns="0">
            <a:spAutoFit/>
          </a:bodyPr>
          <a:lstStyle/>
          <a:p>
            <a:pPr algn="just">
              <a:lnSpc>
                <a:spcPts val="4759"/>
              </a:lnSpc>
            </a:pPr>
            <a:r>
              <a:rPr lang="en-US" sz="3399">
                <a:solidFill>
                  <a:srgbClr val="000000"/>
                </a:solidFill>
                <a:latin typeface="Open Sans Light"/>
              </a:rPr>
              <a:t>AES merupakan sistem penyandian blok yang bersifat non-Feistel karena AES menggunakan komponen yang selalu memiliki invers dengan panjang blok 128 bit. Kunci AES menggunakan proses yang berulang yang disebut dengan ronde. Proses di dalam AES merupakan transformasi terhadap state. Sebuah teks asli dalam blok (128 bit) terlebih dahulu diorganisir sebagai state. Enkripsi AES adalah transformasi terhadap state secara berulang</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649946" y="339718"/>
            <a:ext cx="7189759" cy="1244614"/>
          </a:xfrm>
          <a:prstGeom prst="rect">
            <a:avLst/>
          </a:prstGeom>
        </p:spPr>
        <p:txBody>
          <a:bodyPr anchor="t" rtlCol="false" tIns="0" lIns="0" bIns="0" rIns="0">
            <a:spAutoFit/>
          </a:bodyPr>
          <a:lstStyle/>
          <a:p>
            <a:pPr algn="ctr">
              <a:lnSpc>
                <a:spcPts val="10235"/>
              </a:lnSpc>
            </a:pPr>
            <a:r>
              <a:rPr lang="en-US" sz="7310">
                <a:solidFill>
                  <a:srgbClr val="000000"/>
                </a:solidFill>
                <a:latin typeface="Open Sans"/>
              </a:rPr>
              <a:t>MEKANISME AES</a:t>
            </a:r>
          </a:p>
        </p:txBody>
      </p:sp>
      <p:sp>
        <p:nvSpPr>
          <p:cNvPr name="TextBox 3" id="3"/>
          <p:cNvSpPr txBox="true"/>
          <p:nvPr/>
        </p:nvSpPr>
        <p:spPr>
          <a:xfrm rot="0">
            <a:off x="783296" y="1863739"/>
            <a:ext cx="16891743" cy="7781290"/>
          </a:xfrm>
          <a:prstGeom prst="rect">
            <a:avLst/>
          </a:prstGeom>
        </p:spPr>
        <p:txBody>
          <a:bodyPr anchor="t" rtlCol="false" tIns="0" lIns="0" bIns="0" rIns="0">
            <a:spAutoFit/>
          </a:bodyPr>
          <a:lstStyle/>
          <a:p>
            <a:pPr algn="just">
              <a:lnSpc>
                <a:spcPts val="4759"/>
              </a:lnSpc>
            </a:pPr>
            <a:r>
              <a:rPr lang="en-US" sz="3399">
                <a:solidFill>
                  <a:srgbClr val="000000"/>
                </a:solidFill>
                <a:latin typeface="Open Sans Light"/>
              </a:rPr>
              <a:t>Pada Proses enkripsi awalnya teks asli dibentuk sebagai sebuah state. Kemudian sebelum ronde 1 dimulai blok teks asli dicampur dengan kunci ronde ke-0 (transformasi ini disebut AddRoundKey). Setelah itu, ronde ke-1 sampai dengan ronde ke-(Nr-1) dengan Nr adalah jumlah ronde. AES menggunakan 4 jenis transformasi yaitu: </a:t>
            </a:r>
          </a:p>
          <a:p>
            <a:pPr algn="just">
              <a:lnSpc>
                <a:spcPts val="4759"/>
              </a:lnSpc>
            </a:pPr>
          </a:p>
          <a:p>
            <a:pPr algn="just">
              <a:lnSpc>
                <a:spcPts val="4759"/>
              </a:lnSpc>
            </a:pPr>
            <a:r>
              <a:rPr lang="en-US" sz="3399">
                <a:solidFill>
                  <a:srgbClr val="000000"/>
                </a:solidFill>
                <a:latin typeface="Open Sans Light"/>
              </a:rPr>
              <a:t>1. SubBytes, sebagai transformasi subtutusi. </a:t>
            </a:r>
          </a:p>
          <a:p>
            <a:pPr algn="just">
              <a:lnSpc>
                <a:spcPts val="4759"/>
              </a:lnSpc>
            </a:pPr>
            <a:r>
              <a:rPr lang="en-US" sz="3399">
                <a:solidFill>
                  <a:srgbClr val="000000"/>
                </a:solidFill>
                <a:latin typeface="Open Sans Light"/>
              </a:rPr>
              <a:t>2. ShiftRows, sebagai transformasi permutasi. </a:t>
            </a:r>
          </a:p>
          <a:p>
            <a:pPr algn="just">
              <a:lnSpc>
                <a:spcPts val="4759"/>
              </a:lnSpc>
            </a:pPr>
            <a:r>
              <a:rPr lang="en-US" sz="3399">
                <a:solidFill>
                  <a:srgbClr val="000000"/>
                </a:solidFill>
                <a:latin typeface="Open Sans Light"/>
              </a:rPr>
              <a:t>3. MixColumns, sebagai transformasi pengacakan. </a:t>
            </a:r>
          </a:p>
          <a:p>
            <a:pPr algn="just">
              <a:lnSpc>
                <a:spcPts val="4759"/>
              </a:lnSpc>
            </a:pPr>
            <a:r>
              <a:rPr lang="en-US" sz="3399">
                <a:solidFill>
                  <a:srgbClr val="000000"/>
                </a:solidFill>
                <a:latin typeface="Open Sans Light"/>
              </a:rPr>
              <a:t>4. AddRoundKey, sebagai transformasi penambahan kunci. </a:t>
            </a:r>
          </a:p>
          <a:p>
            <a:pPr algn="just">
              <a:lnSpc>
                <a:spcPts val="4759"/>
              </a:lnSpc>
            </a:pPr>
          </a:p>
          <a:p>
            <a:pPr algn="just">
              <a:lnSpc>
                <a:spcPts val="4759"/>
              </a:lnSpc>
            </a:pPr>
            <a:r>
              <a:rPr lang="en-US" sz="3399">
                <a:solidFill>
                  <a:srgbClr val="000000"/>
                </a:solidFill>
                <a:latin typeface="Open Sans Light"/>
              </a:rPr>
              <a:t>Pada ronde terakhir, yaitu ronde ke-Nr dilakukan transformsi serupa dengan ronde lain namun tanpa transfomasi serupa dengan ronde lain namun tanpa transformasi MixColumns</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2702792" y="-249327"/>
            <a:ext cx="12882416" cy="10536327"/>
          </a:xfrm>
          <a:prstGeom prst="rect">
            <a:avLst/>
          </a:prstGeom>
        </p:spPr>
      </p:pic>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338455" y="2615756"/>
            <a:ext cx="6563280" cy="1182370"/>
          </a:xfrm>
          <a:prstGeom prst="rect">
            <a:avLst/>
          </a:prstGeom>
        </p:spPr>
        <p:txBody>
          <a:bodyPr anchor="t" rtlCol="false" tIns="0" lIns="0" bIns="0" rIns="0">
            <a:spAutoFit/>
          </a:bodyPr>
          <a:lstStyle/>
          <a:p>
            <a:pPr>
              <a:lnSpc>
                <a:spcPts val="9185"/>
              </a:lnSpc>
            </a:pPr>
            <a:r>
              <a:rPr lang="en-US" spc="-83" sz="8350">
                <a:solidFill>
                  <a:srgbClr val="1E1E1E"/>
                </a:solidFill>
                <a:latin typeface="HK Grotesk Medium"/>
              </a:rPr>
              <a:t>Terima kasih</a:t>
            </a:r>
          </a:p>
        </p:txBody>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286721" y="1898815"/>
            <a:ext cx="7498221" cy="6489370"/>
          </a:xfrm>
          <a:prstGeom prst="rect">
            <a:avLst/>
          </a:prstGeom>
        </p:spPr>
      </p:pic>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3020698" y="3583781"/>
            <a:ext cx="13277589" cy="4406900"/>
          </a:xfrm>
          <a:prstGeom prst="rect">
            <a:avLst/>
          </a:prstGeom>
        </p:spPr>
        <p:txBody>
          <a:bodyPr anchor="t" rtlCol="false" tIns="0" lIns="0" bIns="0" rIns="0">
            <a:spAutoFit/>
          </a:bodyPr>
          <a:lstStyle/>
          <a:p>
            <a:pPr>
              <a:lnSpc>
                <a:spcPts val="7000"/>
              </a:lnSpc>
            </a:pPr>
            <a:r>
              <a:rPr lang="en-US" sz="5000">
                <a:solidFill>
                  <a:srgbClr val="1E1E1E"/>
                </a:solidFill>
                <a:latin typeface="Open Sans Light"/>
              </a:rPr>
              <a:t>5027201042 - Ilham Muhammad Sakti</a:t>
            </a:r>
          </a:p>
          <a:p>
            <a:pPr>
              <a:lnSpc>
                <a:spcPts val="7000"/>
              </a:lnSpc>
            </a:pPr>
            <a:r>
              <a:rPr lang="en-US" sz="5000">
                <a:solidFill>
                  <a:srgbClr val="1E1E1E"/>
                </a:solidFill>
                <a:latin typeface="Open Sans Light"/>
              </a:rPr>
              <a:t>5027201043 - </a:t>
            </a:r>
            <a:r>
              <a:rPr lang="en-US" sz="5000">
                <a:solidFill>
                  <a:srgbClr val="1E1E1E"/>
                </a:solidFill>
                <a:latin typeface="Arimo"/>
              </a:rPr>
              <a:t>Bagus Rosfandy</a:t>
            </a:r>
          </a:p>
          <a:p>
            <a:pPr>
              <a:lnSpc>
                <a:spcPts val="7000"/>
              </a:lnSpc>
            </a:pPr>
            <a:r>
              <a:rPr lang="en-US" sz="5000">
                <a:solidFill>
                  <a:srgbClr val="1E1E1E"/>
                </a:solidFill>
                <a:latin typeface="Open Sans Light"/>
              </a:rPr>
              <a:t>5027201050 - </a:t>
            </a:r>
            <a:r>
              <a:rPr lang="en-US" sz="5000">
                <a:solidFill>
                  <a:srgbClr val="1E1E1E"/>
                </a:solidFill>
                <a:latin typeface="Arimo"/>
              </a:rPr>
              <a:t>Muhammad Rifqi Fernanda</a:t>
            </a:r>
          </a:p>
          <a:p>
            <a:pPr>
              <a:lnSpc>
                <a:spcPts val="7000"/>
              </a:lnSpc>
            </a:pPr>
            <a:r>
              <a:rPr lang="en-US" sz="5000">
                <a:solidFill>
                  <a:srgbClr val="1E1E1E"/>
                </a:solidFill>
                <a:latin typeface="Open Sans Light"/>
              </a:rPr>
              <a:t>5027201059 - </a:t>
            </a:r>
            <a:r>
              <a:rPr lang="en-US" sz="5000">
                <a:solidFill>
                  <a:srgbClr val="1E1E1E"/>
                </a:solidFill>
                <a:latin typeface="Arimo"/>
              </a:rPr>
              <a:t>Fairuz Auzhan</a:t>
            </a:r>
          </a:p>
          <a:p>
            <a:pPr>
              <a:lnSpc>
                <a:spcPts val="7000"/>
              </a:lnSpc>
            </a:pPr>
            <a:r>
              <a:rPr lang="en-US" sz="5000">
                <a:solidFill>
                  <a:srgbClr val="1E1E1E"/>
                </a:solidFill>
                <a:latin typeface="Open Sans Light"/>
              </a:rPr>
              <a:t>5027201068 - </a:t>
            </a:r>
            <a:r>
              <a:rPr lang="en-US" sz="5000">
                <a:solidFill>
                  <a:srgbClr val="1E1E1E"/>
                </a:solidFill>
                <a:latin typeface="Arimo"/>
              </a:rPr>
              <a:t>Muhammad Hanif Fatihurrizqi</a:t>
            </a:r>
          </a:p>
        </p:txBody>
      </p:sp>
      <p:sp>
        <p:nvSpPr>
          <p:cNvPr name="TextBox 3" id="3"/>
          <p:cNvSpPr txBox="true"/>
          <p:nvPr/>
        </p:nvSpPr>
        <p:spPr>
          <a:xfrm rot="0">
            <a:off x="2940990" y="1705769"/>
            <a:ext cx="11455545" cy="1028700"/>
          </a:xfrm>
          <a:prstGeom prst="rect">
            <a:avLst/>
          </a:prstGeom>
        </p:spPr>
        <p:txBody>
          <a:bodyPr anchor="t" rtlCol="false" tIns="0" lIns="0" bIns="0" rIns="0">
            <a:spAutoFit/>
          </a:bodyPr>
          <a:lstStyle/>
          <a:p>
            <a:pPr algn="ctr">
              <a:lnSpc>
                <a:spcPts val="8400"/>
              </a:lnSpc>
            </a:pPr>
            <a:r>
              <a:rPr lang="en-US" sz="6000">
                <a:solidFill>
                  <a:srgbClr val="1E1E1E"/>
                </a:solidFill>
                <a:latin typeface="Open Sans Bold"/>
              </a:rPr>
              <a:t>Kelompok 8</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3508192" y="4333875"/>
            <a:ext cx="11271617" cy="1724025"/>
          </a:xfrm>
          <a:prstGeom prst="rect">
            <a:avLst/>
          </a:prstGeom>
        </p:spPr>
        <p:txBody>
          <a:bodyPr anchor="t" rtlCol="false" tIns="0" lIns="0" bIns="0" rIns="0">
            <a:spAutoFit/>
          </a:bodyPr>
          <a:lstStyle/>
          <a:p>
            <a:pPr algn="ctr">
              <a:lnSpc>
                <a:spcPts val="13200"/>
              </a:lnSpc>
            </a:pPr>
            <a:r>
              <a:rPr lang="en-US" spc="-120" sz="12000">
                <a:solidFill>
                  <a:srgbClr val="1E1E1E"/>
                </a:solidFill>
                <a:latin typeface="HK Grotesk Medium"/>
              </a:rPr>
              <a:t>Masalah</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21287" t="0" r="25034" b="0"/>
          <a:stretch>
            <a:fillRect/>
          </a:stretch>
        </p:blipFill>
        <p:spPr>
          <a:xfrm flipH="false" flipV="false" rot="0">
            <a:off x="12550513" y="-733349"/>
            <a:ext cx="5737487" cy="5344353"/>
          </a:xfrm>
          <a:prstGeom prst="rect">
            <a:avLst/>
          </a:prstGeom>
        </p:spPr>
      </p:pic>
      <p:sp>
        <p:nvSpPr>
          <p:cNvPr name="TextBox 3" id="3"/>
          <p:cNvSpPr txBox="true"/>
          <p:nvPr/>
        </p:nvSpPr>
        <p:spPr>
          <a:xfrm rot="0">
            <a:off x="884490" y="4060371"/>
            <a:ext cx="17403510" cy="5309870"/>
          </a:xfrm>
          <a:prstGeom prst="rect">
            <a:avLst/>
          </a:prstGeom>
        </p:spPr>
        <p:txBody>
          <a:bodyPr anchor="t" rtlCol="false" tIns="0" lIns="0" bIns="0" rIns="0">
            <a:spAutoFit/>
          </a:bodyPr>
          <a:lstStyle/>
          <a:p>
            <a:pPr>
              <a:lnSpc>
                <a:spcPts val="4200"/>
              </a:lnSpc>
            </a:pPr>
            <a:r>
              <a:rPr lang="en-US" sz="3000">
                <a:solidFill>
                  <a:srgbClr val="1E1E1E"/>
                </a:solidFill>
                <a:latin typeface="Open Sans Light"/>
              </a:rPr>
              <a:t>Dilansir dari CNN</a:t>
            </a:r>
          </a:p>
          <a:p>
            <a:pPr marL="734059" indent="-367030" lvl="1">
              <a:lnSpc>
                <a:spcPts val="4759"/>
              </a:lnSpc>
              <a:buFont typeface="Arial"/>
              <a:buChar char="•"/>
            </a:pPr>
            <a:r>
              <a:rPr lang="en-US" sz="3399">
                <a:solidFill>
                  <a:srgbClr val="1E1E1E"/>
                </a:solidFill>
                <a:latin typeface="Open Sans Light"/>
              </a:rPr>
              <a:t>Laporan tanggal 06/01/2022</a:t>
            </a:r>
          </a:p>
          <a:p>
            <a:pPr marL="734059" indent="-367030" lvl="1">
              <a:lnSpc>
                <a:spcPts val="4759"/>
              </a:lnSpc>
              <a:buFont typeface="Arial"/>
              <a:buChar char="•"/>
            </a:pPr>
            <a:r>
              <a:rPr lang="en-US" sz="3399">
                <a:solidFill>
                  <a:srgbClr val="1E1E1E"/>
                </a:solidFill>
                <a:latin typeface="Open Sans Light"/>
              </a:rPr>
              <a:t>Kebocoran 6 juta data medis pasien KEMENKES</a:t>
            </a:r>
          </a:p>
          <a:p>
            <a:pPr marL="734059" indent="-367030" lvl="1">
              <a:lnSpc>
                <a:spcPts val="4759"/>
              </a:lnSpc>
              <a:buFont typeface="Arial"/>
              <a:buChar char="•"/>
            </a:pPr>
            <a:r>
              <a:rPr lang="en-US" sz="3399">
                <a:solidFill>
                  <a:srgbClr val="1E1E1E"/>
                </a:solidFill>
                <a:latin typeface="Open Sans Light"/>
              </a:rPr>
              <a:t>dengan ukuran sampel dokumen 720 GB </a:t>
            </a:r>
          </a:p>
          <a:p>
            <a:pPr marL="734059" indent="-367030" lvl="1">
              <a:lnSpc>
                <a:spcPts val="4759"/>
              </a:lnSpc>
              <a:buFont typeface="Arial"/>
              <a:buChar char="•"/>
            </a:pPr>
            <a:r>
              <a:rPr lang="en-US" sz="3399">
                <a:solidFill>
                  <a:srgbClr val="1E1E1E"/>
                </a:solidFill>
                <a:latin typeface="Open Sans Light"/>
              </a:rPr>
              <a:t>Dibocorkan di situs raid dengan keterangan </a:t>
            </a:r>
          </a:p>
          <a:p>
            <a:pPr>
              <a:lnSpc>
                <a:spcPts val="4759"/>
              </a:lnSpc>
            </a:pPr>
            <a:r>
              <a:rPr lang="en-US" sz="3399">
                <a:solidFill>
                  <a:srgbClr val="1E1E1E"/>
                </a:solidFill>
                <a:latin typeface="Open Sans Light"/>
              </a:rPr>
              <a:t>       "Centralized Server of Ministry of Health of Indonesia"</a:t>
            </a:r>
          </a:p>
          <a:p>
            <a:pPr marL="734059" indent="-367030" lvl="1">
              <a:lnSpc>
                <a:spcPts val="4759"/>
              </a:lnSpc>
              <a:buFont typeface="Arial"/>
              <a:buChar char="•"/>
            </a:pPr>
            <a:r>
              <a:rPr lang="en-US" sz="3399">
                <a:solidFill>
                  <a:srgbClr val="1E1E1E"/>
                </a:solidFill>
                <a:latin typeface="Open Sans Light"/>
              </a:rPr>
              <a:t>Data yang dibocorkan adalah foto medis, data administrasi pasien, hasil tes laboratorium, data ECG, dan radiologi.</a:t>
            </a:r>
          </a:p>
          <a:p>
            <a:pPr>
              <a:lnSpc>
                <a:spcPts val="4759"/>
              </a:lnSpc>
            </a:pPr>
          </a:p>
        </p:txBody>
      </p:sp>
      <p:sp>
        <p:nvSpPr>
          <p:cNvPr name="TextBox 4" id="4"/>
          <p:cNvSpPr txBox="true"/>
          <p:nvPr/>
        </p:nvSpPr>
        <p:spPr>
          <a:xfrm rot="0">
            <a:off x="884490" y="933450"/>
            <a:ext cx="11455545" cy="1811020"/>
          </a:xfrm>
          <a:prstGeom prst="rect">
            <a:avLst/>
          </a:prstGeom>
        </p:spPr>
        <p:txBody>
          <a:bodyPr anchor="t" rtlCol="false" tIns="0" lIns="0" bIns="0" rIns="0">
            <a:spAutoFit/>
          </a:bodyPr>
          <a:lstStyle/>
          <a:p>
            <a:pPr>
              <a:lnSpc>
                <a:spcPts val="7279"/>
              </a:lnSpc>
            </a:pPr>
            <a:r>
              <a:rPr lang="en-US" sz="5199">
                <a:solidFill>
                  <a:srgbClr val="1E1E1E"/>
                </a:solidFill>
                <a:latin typeface="Open Sans"/>
              </a:rPr>
              <a:t>Kasus Kebocoran Data Rekam Medis COVID-19 KEMENKES</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695699" y="976176"/>
            <a:ext cx="10840944" cy="1431925"/>
          </a:xfrm>
          <a:prstGeom prst="rect">
            <a:avLst/>
          </a:prstGeom>
        </p:spPr>
        <p:txBody>
          <a:bodyPr anchor="t" rtlCol="false" tIns="0" lIns="0" bIns="0" rIns="0">
            <a:spAutoFit/>
          </a:bodyPr>
          <a:lstStyle/>
          <a:p>
            <a:pPr>
              <a:lnSpc>
                <a:spcPts val="11000"/>
              </a:lnSpc>
            </a:pPr>
            <a:r>
              <a:rPr lang="en-US" spc="-99" sz="10000">
                <a:solidFill>
                  <a:srgbClr val="1E1E1E"/>
                </a:solidFill>
                <a:latin typeface="HK Grotesk Medium"/>
              </a:rPr>
              <a:t>REKAM MEDIS ???</a:t>
            </a:r>
          </a:p>
        </p:txBody>
      </p:sp>
      <p:sp>
        <p:nvSpPr>
          <p:cNvPr name="TextBox 3" id="3"/>
          <p:cNvSpPr txBox="true"/>
          <p:nvPr/>
        </p:nvSpPr>
        <p:spPr>
          <a:xfrm rot="0">
            <a:off x="440797" y="2614535"/>
            <a:ext cx="17115090" cy="2380615"/>
          </a:xfrm>
          <a:prstGeom prst="rect">
            <a:avLst/>
          </a:prstGeom>
        </p:spPr>
        <p:txBody>
          <a:bodyPr anchor="t" rtlCol="false" tIns="0" lIns="0" bIns="0" rIns="0">
            <a:spAutoFit/>
          </a:bodyPr>
          <a:lstStyle/>
          <a:p>
            <a:pPr algn="ctr">
              <a:lnSpc>
                <a:spcPts val="4759"/>
              </a:lnSpc>
            </a:pPr>
            <a:r>
              <a:rPr lang="en-US" sz="3399">
                <a:solidFill>
                  <a:srgbClr val="1E1E1E"/>
                </a:solidFill>
                <a:latin typeface="Open Sans Light"/>
              </a:rPr>
              <a:t>Berdasarkan pasal 46 ayat (1) UU Praktik Kedokteran, yang dimaksud dengan rekam medis adalah "berkas yang berisi catatan </a:t>
            </a:r>
            <a:r>
              <a:rPr lang="en-US" sz="3399">
                <a:solidFill>
                  <a:srgbClr val="1E1E1E"/>
                </a:solidFill>
                <a:latin typeface="Open Sans Light"/>
              </a:rPr>
              <a:t>dan dokumen tentang identitas pasien, pemeriksaan, pengobatan, tindakan dan pelayanan lain yang telah diberikan kepada pasien".</a:t>
            </a:r>
          </a:p>
        </p:txBody>
      </p:sp>
      <p:sp>
        <p:nvSpPr>
          <p:cNvPr name="TextBox 4" id="4"/>
          <p:cNvSpPr txBox="true"/>
          <p:nvPr/>
        </p:nvSpPr>
        <p:spPr>
          <a:xfrm rot="0">
            <a:off x="977425" y="5765423"/>
            <a:ext cx="16281875" cy="3798570"/>
          </a:xfrm>
          <a:prstGeom prst="rect">
            <a:avLst/>
          </a:prstGeom>
        </p:spPr>
        <p:txBody>
          <a:bodyPr anchor="t" rtlCol="false" tIns="0" lIns="0" bIns="0" rIns="0">
            <a:spAutoFit/>
          </a:bodyPr>
          <a:lstStyle/>
          <a:p>
            <a:pPr>
              <a:lnSpc>
                <a:spcPts val="3779"/>
              </a:lnSpc>
            </a:pPr>
            <a:r>
              <a:rPr lang="en-US" sz="2700">
                <a:solidFill>
                  <a:srgbClr val="1E1E1E"/>
                </a:solidFill>
                <a:latin typeface="Open Sans Light"/>
              </a:rPr>
              <a:t>Fungsi rekam me</a:t>
            </a:r>
            <a:r>
              <a:rPr lang="en-US" sz="2700">
                <a:solidFill>
                  <a:srgbClr val="1E1E1E"/>
                </a:solidFill>
                <a:latin typeface="Open Sans Light"/>
              </a:rPr>
              <a:t>dis memegang peranan penting dalam hal layanan kesehatan; yaitu :</a:t>
            </a:r>
          </a:p>
          <a:p>
            <a:pPr marL="582930" indent="-291465" lvl="1">
              <a:lnSpc>
                <a:spcPts val="3779"/>
              </a:lnSpc>
              <a:buFont typeface="Arial"/>
              <a:buChar char="•"/>
            </a:pPr>
            <a:r>
              <a:rPr lang="en-US" sz="2700">
                <a:solidFill>
                  <a:srgbClr val="1E1E1E"/>
                </a:solidFill>
                <a:latin typeface="Open Sans Light"/>
              </a:rPr>
              <a:t>Pemeliharaan Kesehatan dan Pengobatan Pasien,</a:t>
            </a:r>
          </a:p>
          <a:p>
            <a:pPr marL="582930" indent="-291465" lvl="1">
              <a:lnSpc>
                <a:spcPts val="3779"/>
              </a:lnSpc>
              <a:buFont typeface="Arial"/>
              <a:buChar char="•"/>
            </a:pPr>
            <a:r>
              <a:rPr lang="en-US" sz="2700">
                <a:solidFill>
                  <a:srgbClr val="1E1E1E"/>
                </a:solidFill>
                <a:latin typeface="Open Sans Light"/>
              </a:rPr>
              <a:t>Alat Bukti dalam Proses Penegakan Hukum,</a:t>
            </a:r>
          </a:p>
          <a:p>
            <a:pPr marL="582930" indent="-291465" lvl="1">
              <a:lnSpc>
                <a:spcPts val="3779"/>
              </a:lnSpc>
              <a:buFont typeface="Arial"/>
              <a:buChar char="•"/>
            </a:pPr>
            <a:r>
              <a:rPr lang="en-US" sz="2700">
                <a:solidFill>
                  <a:srgbClr val="1E1E1E"/>
                </a:solidFill>
                <a:latin typeface="Open Sans Light"/>
              </a:rPr>
              <a:t>Disiplin Kedokteran dan Kedokteran Gigi dan Penegakkan Etika Kedokteran dan Kedokteran Gigi,</a:t>
            </a:r>
          </a:p>
          <a:p>
            <a:pPr marL="582930" indent="-291465" lvl="1">
              <a:lnSpc>
                <a:spcPts val="3779"/>
              </a:lnSpc>
              <a:buFont typeface="Arial"/>
              <a:buChar char="•"/>
            </a:pPr>
            <a:r>
              <a:rPr lang="en-US" sz="2700">
                <a:solidFill>
                  <a:srgbClr val="1E1E1E"/>
                </a:solidFill>
                <a:latin typeface="Open Sans Light"/>
              </a:rPr>
              <a:t>Keperluan Pendidikan dan Penelitian,</a:t>
            </a:r>
          </a:p>
          <a:p>
            <a:pPr marL="582930" indent="-291465" lvl="1">
              <a:lnSpc>
                <a:spcPts val="3779"/>
              </a:lnSpc>
              <a:buFont typeface="Arial"/>
              <a:buChar char="•"/>
            </a:pPr>
            <a:r>
              <a:rPr lang="en-US" sz="2700">
                <a:solidFill>
                  <a:srgbClr val="1E1E1E"/>
                </a:solidFill>
                <a:latin typeface="Open Sans Light"/>
              </a:rPr>
              <a:t>Dasar Pembayar Biaya Pelayanan Kesehatan, dan</a:t>
            </a:r>
          </a:p>
          <a:p>
            <a:pPr marL="582930" indent="-291465" lvl="1">
              <a:lnSpc>
                <a:spcPts val="3779"/>
              </a:lnSpc>
              <a:buFont typeface="Arial"/>
              <a:buChar char="•"/>
            </a:pPr>
            <a:r>
              <a:rPr lang="en-US" sz="2700">
                <a:solidFill>
                  <a:srgbClr val="1E1E1E"/>
                </a:solidFill>
                <a:latin typeface="Open Sans Light"/>
              </a:rPr>
              <a:t>Data Statistik Kesehatan.</a:t>
            </a:r>
          </a:p>
          <a:p>
            <a:pPr>
              <a:lnSpc>
                <a:spcPts val="3779"/>
              </a:lnSpc>
            </a:pP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419955"/>
            <a:ext cx="17115090" cy="2822575"/>
          </a:xfrm>
          <a:prstGeom prst="rect">
            <a:avLst/>
          </a:prstGeom>
        </p:spPr>
        <p:txBody>
          <a:bodyPr anchor="t" rtlCol="false" tIns="0" lIns="0" bIns="0" rIns="0">
            <a:spAutoFit/>
          </a:bodyPr>
          <a:lstStyle/>
          <a:p>
            <a:pPr>
              <a:lnSpc>
                <a:spcPts val="11000"/>
              </a:lnSpc>
            </a:pPr>
            <a:r>
              <a:rPr lang="en-US" spc="-99" sz="10000">
                <a:solidFill>
                  <a:srgbClr val="1E1E1E"/>
                </a:solidFill>
                <a:latin typeface="HK Grotesk Medium"/>
              </a:rPr>
              <a:t>Mengapa Rekam Medis Rahasia ???</a:t>
            </a:r>
          </a:p>
        </p:txBody>
      </p:sp>
      <p:sp>
        <p:nvSpPr>
          <p:cNvPr name="TextBox 3" id="3"/>
          <p:cNvSpPr txBox="true"/>
          <p:nvPr/>
        </p:nvSpPr>
        <p:spPr>
          <a:xfrm rot="0">
            <a:off x="810782" y="3533072"/>
            <a:ext cx="16281875" cy="2846070"/>
          </a:xfrm>
          <a:prstGeom prst="rect">
            <a:avLst/>
          </a:prstGeom>
        </p:spPr>
        <p:txBody>
          <a:bodyPr anchor="t" rtlCol="false" tIns="0" lIns="0" bIns="0" rIns="0">
            <a:spAutoFit/>
          </a:bodyPr>
          <a:lstStyle/>
          <a:p>
            <a:pPr>
              <a:lnSpc>
                <a:spcPts val="3779"/>
              </a:lnSpc>
            </a:pPr>
            <a:r>
              <a:rPr lang="en-US" sz="2700">
                <a:solidFill>
                  <a:srgbClr val="1E1E1E"/>
                </a:solidFill>
                <a:latin typeface="Open Sans Light"/>
              </a:rPr>
              <a:t>Permenkes No.269 Tahun 2008 tentang Wajib Simpan Rahasia kedokteran. </a:t>
            </a:r>
            <a:r>
              <a:rPr lang="en-US" sz="2700">
                <a:solidFill>
                  <a:srgbClr val="1E1E1E"/>
                </a:solidFill>
                <a:latin typeface="Open Sans Light Bold Italics"/>
              </a:rPr>
              <a:t>Set</a:t>
            </a:r>
            <a:r>
              <a:rPr lang="en-US" sz="2700">
                <a:solidFill>
                  <a:srgbClr val="1E1E1E"/>
                </a:solidFill>
                <a:latin typeface="Open Sans Light Bold Italics"/>
              </a:rPr>
              <a:t>iap orang harus dapat meminta pertolongan kedokteran dengan perasaan aman dan bebas</a:t>
            </a:r>
            <a:r>
              <a:rPr lang="en-US" sz="2700">
                <a:solidFill>
                  <a:srgbClr val="1E1E1E"/>
                </a:solidFill>
                <a:latin typeface="Open Sans Light"/>
              </a:rPr>
              <a:t>. Ia harus dapat menceritakan dengan hati terbuka segala keluhan yang mengganggunya, baik bersifat jasmaniah maupun rohaniah, dengan keyakinan bahwa hak itu berguna untuk menyembuhkan dirinya. Ia tidak boleh merasa khawatir bahwa segala sesuatu mengenai keadaannya akan disampaikan kepada orang lain, baik oleh dokter maupun oleh petugas kedokteran yang bekerja sama dengan dokter tersebut.</a:t>
            </a:r>
          </a:p>
        </p:txBody>
      </p:sp>
      <p:sp>
        <p:nvSpPr>
          <p:cNvPr name="TextBox 4" id="4"/>
          <p:cNvSpPr txBox="true"/>
          <p:nvPr/>
        </p:nvSpPr>
        <p:spPr>
          <a:xfrm rot="0">
            <a:off x="1003063" y="6868172"/>
            <a:ext cx="16281875" cy="1893570"/>
          </a:xfrm>
          <a:prstGeom prst="rect">
            <a:avLst/>
          </a:prstGeom>
        </p:spPr>
        <p:txBody>
          <a:bodyPr anchor="t" rtlCol="false" tIns="0" lIns="0" bIns="0" rIns="0">
            <a:spAutoFit/>
          </a:bodyPr>
          <a:lstStyle/>
          <a:p>
            <a:pPr>
              <a:lnSpc>
                <a:spcPts val="3779"/>
              </a:lnSpc>
            </a:pPr>
            <a:r>
              <a:rPr lang="en-US" sz="2700">
                <a:solidFill>
                  <a:srgbClr val="1E1E1E"/>
                </a:solidFill>
                <a:latin typeface="Open Sans Light"/>
              </a:rPr>
              <a:t>Alasan utama:</a:t>
            </a:r>
          </a:p>
          <a:p>
            <a:pPr marL="582930" indent="-291465" lvl="1">
              <a:lnSpc>
                <a:spcPts val="3779"/>
              </a:lnSpc>
              <a:buFont typeface="Arial"/>
              <a:buChar char="•"/>
            </a:pPr>
            <a:r>
              <a:rPr lang="en-US" sz="2700">
                <a:solidFill>
                  <a:srgbClr val="1E1E1E"/>
                </a:solidFill>
                <a:latin typeface="Open Sans Light"/>
              </a:rPr>
              <a:t>Hubungan kepercayaan dokter dan pasien</a:t>
            </a:r>
          </a:p>
          <a:p>
            <a:pPr marL="582930" indent="-291465" lvl="1">
              <a:lnSpc>
                <a:spcPts val="3779"/>
              </a:lnSpc>
              <a:buFont typeface="Arial"/>
              <a:buChar char="•"/>
            </a:pPr>
            <a:r>
              <a:rPr lang="en-US" sz="2700">
                <a:solidFill>
                  <a:srgbClr val="1E1E1E"/>
                </a:solidFill>
                <a:latin typeface="Open Sans Light"/>
              </a:rPr>
              <a:t>Menghindari Resiko Penyalah-gunaan</a:t>
            </a:r>
          </a:p>
          <a:p>
            <a:pPr marL="582930" indent="-291465" lvl="1">
              <a:lnSpc>
                <a:spcPts val="3779"/>
              </a:lnSpc>
              <a:buFont typeface="Arial"/>
              <a:buChar char="•"/>
            </a:pPr>
            <a:r>
              <a:rPr lang="en-US" sz="2700">
                <a:solidFill>
                  <a:srgbClr val="1E1E1E"/>
                </a:solidFill>
                <a:latin typeface="Open Sans Light"/>
              </a:rPr>
              <a:t>Dokumentasi seluruh tindakan dan pengobatan pasien</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6479992" y="4333875"/>
            <a:ext cx="5328017" cy="1724025"/>
          </a:xfrm>
          <a:prstGeom prst="rect">
            <a:avLst/>
          </a:prstGeom>
        </p:spPr>
        <p:txBody>
          <a:bodyPr anchor="t" rtlCol="false" tIns="0" lIns="0" bIns="0" rIns="0">
            <a:spAutoFit/>
          </a:bodyPr>
          <a:lstStyle/>
          <a:p>
            <a:pPr>
              <a:lnSpc>
                <a:spcPts val="13200"/>
              </a:lnSpc>
            </a:pPr>
            <a:r>
              <a:rPr lang="en-US" spc="-120" sz="12000">
                <a:solidFill>
                  <a:srgbClr val="1E1E1E"/>
                </a:solidFill>
                <a:latin typeface="HK Grotesk Medium"/>
              </a:rPr>
              <a:t>Solusi</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2393950"/>
            <a:ext cx="16230600" cy="5594350"/>
          </a:xfrm>
          <a:prstGeom prst="rect">
            <a:avLst/>
          </a:prstGeom>
        </p:spPr>
        <p:txBody>
          <a:bodyPr anchor="t" rtlCol="false" tIns="0" lIns="0" bIns="0" rIns="0">
            <a:spAutoFit/>
          </a:bodyPr>
          <a:lstStyle/>
          <a:p>
            <a:pPr algn="ctr">
              <a:lnSpc>
                <a:spcPts val="10999"/>
              </a:lnSpc>
            </a:pPr>
            <a:r>
              <a:rPr lang="en-US" spc="-99" sz="9999">
                <a:solidFill>
                  <a:srgbClr val="1E1E1E"/>
                </a:solidFill>
                <a:latin typeface="HK Grotesk Medium"/>
              </a:rPr>
              <a:t>Implementasi Kriptografi pada Rekam Medis Menggunakan Algoritma DES3 dan AES</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0856786" y="250297"/>
            <a:ext cx="3086100" cy="1553103"/>
            <a:chOff x="0" y="0"/>
            <a:chExt cx="812800" cy="409048"/>
          </a:xfrm>
        </p:grpSpPr>
        <p:sp>
          <p:nvSpPr>
            <p:cNvPr name="Freeform 3" id="3"/>
            <p:cNvSpPr/>
            <p:nvPr/>
          </p:nvSpPr>
          <p:spPr>
            <a:xfrm>
              <a:off x="0" y="0"/>
              <a:ext cx="812800" cy="409048"/>
            </a:xfrm>
            <a:custGeom>
              <a:avLst/>
              <a:gdLst/>
              <a:ahLst/>
              <a:cxnLst/>
              <a:rect r="r" b="b" t="t" l="l"/>
              <a:pathLst>
                <a:path h="409048" w="812800">
                  <a:moveTo>
                    <a:pt x="0" y="0"/>
                  </a:moveTo>
                  <a:lnTo>
                    <a:pt x="812800" y="0"/>
                  </a:lnTo>
                  <a:lnTo>
                    <a:pt x="812800" y="409048"/>
                  </a:lnTo>
                  <a:lnTo>
                    <a:pt x="0" y="409048"/>
                  </a:lnTo>
                  <a:close/>
                </a:path>
              </a:pathLst>
            </a:custGeom>
            <a:solidFill>
              <a:srgbClr val="FFFFFF"/>
            </a:solidFill>
            <a:ln>
              <a:solidFill>
                <a:srgbClr val="000000"/>
              </a:solidFill>
            </a:ln>
          </p:spPr>
        </p:sp>
        <p:sp>
          <p:nvSpPr>
            <p:cNvPr name="TextBox 4" id="4"/>
            <p:cNvSpPr txBox="true"/>
            <p:nvPr/>
          </p:nvSpPr>
          <p:spPr>
            <a:xfrm>
              <a:off x="0" y="-85725"/>
              <a:ext cx="812800" cy="898525"/>
            </a:xfrm>
            <a:prstGeom prst="rect">
              <a:avLst/>
            </a:prstGeom>
          </p:spPr>
          <p:txBody>
            <a:bodyPr anchor="ctr" rtlCol="false" tIns="50800" lIns="50800" bIns="50800" rIns="50800"/>
            <a:lstStyle/>
            <a:p>
              <a:pPr algn="ctr">
                <a:lnSpc>
                  <a:spcPts val="6579"/>
                </a:lnSpc>
                <a:spcBef>
                  <a:spcPct val="0"/>
                </a:spcBef>
              </a:pPr>
              <a:r>
                <a:rPr lang="en-US" sz="4699">
                  <a:solidFill>
                    <a:srgbClr val="000000"/>
                  </a:solidFill>
                  <a:latin typeface="Open Sans Light"/>
                </a:rPr>
                <a:t>Mulai</a:t>
              </a:r>
            </a:p>
          </p:txBody>
        </p:sp>
      </p:grpSp>
      <p:sp>
        <p:nvSpPr>
          <p:cNvPr name="TextBox 5" id="5"/>
          <p:cNvSpPr txBox="true"/>
          <p:nvPr/>
        </p:nvSpPr>
        <p:spPr>
          <a:xfrm rot="0">
            <a:off x="791694" y="876300"/>
            <a:ext cx="7201377" cy="2787650"/>
          </a:xfrm>
          <a:prstGeom prst="rect">
            <a:avLst/>
          </a:prstGeom>
        </p:spPr>
        <p:txBody>
          <a:bodyPr anchor="t" rtlCol="false" tIns="0" lIns="0" bIns="0" rIns="0">
            <a:spAutoFit/>
          </a:bodyPr>
          <a:lstStyle/>
          <a:p>
            <a:pPr algn="ctr">
              <a:lnSpc>
                <a:spcPts val="11200"/>
              </a:lnSpc>
            </a:pPr>
            <a:r>
              <a:rPr lang="en-US" sz="8000">
                <a:solidFill>
                  <a:srgbClr val="000000"/>
                </a:solidFill>
                <a:latin typeface="Open Sans"/>
              </a:rPr>
              <a:t>Rancangan </a:t>
            </a:r>
          </a:p>
          <a:p>
            <a:pPr>
              <a:lnSpc>
                <a:spcPts val="11200"/>
              </a:lnSpc>
            </a:pPr>
            <a:r>
              <a:rPr lang="en-US" sz="8000">
                <a:solidFill>
                  <a:srgbClr val="000000"/>
                </a:solidFill>
                <a:latin typeface="Open Sans"/>
              </a:rPr>
              <a:t>Proses Enkripsi</a:t>
            </a:r>
          </a:p>
        </p:txBody>
      </p:sp>
      <p:grpSp>
        <p:nvGrpSpPr>
          <p:cNvPr name="Group 6" id="6"/>
          <p:cNvGrpSpPr/>
          <p:nvPr/>
        </p:nvGrpSpPr>
        <p:grpSpPr>
          <a:xfrm rot="0">
            <a:off x="9767552" y="2885547"/>
            <a:ext cx="5264569" cy="1553103"/>
            <a:chOff x="0" y="0"/>
            <a:chExt cx="1386553" cy="409048"/>
          </a:xfrm>
        </p:grpSpPr>
        <p:sp>
          <p:nvSpPr>
            <p:cNvPr name="Freeform 7" id="7"/>
            <p:cNvSpPr/>
            <p:nvPr/>
          </p:nvSpPr>
          <p:spPr>
            <a:xfrm>
              <a:off x="0" y="0"/>
              <a:ext cx="1386553" cy="409048"/>
            </a:xfrm>
            <a:custGeom>
              <a:avLst/>
              <a:gdLst/>
              <a:ahLst/>
              <a:cxnLst/>
              <a:rect r="r" b="b" t="t" l="l"/>
              <a:pathLst>
                <a:path h="409048" w="1386553">
                  <a:moveTo>
                    <a:pt x="0" y="0"/>
                  </a:moveTo>
                  <a:lnTo>
                    <a:pt x="1386553" y="0"/>
                  </a:lnTo>
                  <a:lnTo>
                    <a:pt x="1386553" y="409048"/>
                  </a:lnTo>
                  <a:lnTo>
                    <a:pt x="0" y="409048"/>
                  </a:lnTo>
                  <a:close/>
                </a:path>
              </a:pathLst>
            </a:custGeom>
            <a:solidFill>
              <a:srgbClr val="FFFFFF"/>
            </a:solidFill>
            <a:ln>
              <a:solidFill>
                <a:srgbClr val="000000"/>
              </a:solidFill>
            </a:ln>
          </p:spPr>
        </p:sp>
        <p:sp>
          <p:nvSpPr>
            <p:cNvPr name="TextBox 8" id="8"/>
            <p:cNvSpPr txBox="true"/>
            <p:nvPr/>
          </p:nvSpPr>
          <p:spPr>
            <a:xfrm>
              <a:off x="0" y="-85725"/>
              <a:ext cx="812800" cy="898525"/>
            </a:xfrm>
            <a:prstGeom prst="rect">
              <a:avLst/>
            </a:prstGeom>
          </p:spPr>
          <p:txBody>
            <a:bodyPr anchor="ctr" rtlCol="false" tIns="50800" lIns="50800" bIns="50800" rIns="50800"/>
            <a:lstStyle/>
            <a:p>
              <a:pPr algn="ctr">
                <a:lnSpc>
                  <a:spcPts val="6579"/>
                </a:lnSpc>
                <a:spcBef>
                  <a:spcPct val="0"/>
                </a:spcBef>
              </a:pPr>
              <a:r>
                <a:rPr lang="en-US" sz="4699">
                  <a:solidFill>
                    <a:srgbClr val="000000"/>
                  </a:solidFill>
                  <a:latin typeface="Open Sans Light"/>
                </a:rPr>
                <a:t>Input data pasien</a:t>
              </a:r>
            </a:p>
          </p:txBody>
        </p:sp>
      </p:grpSp>
      <p:grpSp>
        <p:nvGrpSpPr>
          <p:cNvPr name="Group 9" id="9"/>
          <p:cNvGrpSpPr/>
          <p:nvPr/>
        </p:nvGrpSpPr>
        <p:grpSpPr>
          <a:xfrm rot="0">
            <a:off x="9144000" y="5524500"/>
            <a:ext cx="6511672" cy="1553103"/>
            <a:chOff x="0" y="0"/>
            <a:chExt cx="1715008" cy="409048"/>
          </a:xfrm>
        </p:grpSpPr>
        <p:sp>
          <p:nvSpPr>
            <p:cNvPr name="Freeform 10" id="10"/>
            <p:cNvSpPr/>
            <p:nvPr/>
          </p:nvSpPr>
          <p:spPr>
            <a:xfrm>
              <a:off x="0" y="0"/>
              <a:ext cx="1715008" cy="409048"/>
            </a:xfrm>
            <a:custGeom>
              <a:avLst/>
              <a:gdLst/>
              <a:ahLst/>
              <a:cxnLst/>
              <a:rect r="r" b="b" t="t" l="l"/>
              <a:pathLst>
                <a:path h="409048" w="1715008">
                  <a:moveTo>
                    <a:pt x="0" y="0"/>
                  </a:moveTo>
                  <a:lnTo>
                    <a:pt x="1715008" y="0"/>
                  </a:lnTo>
                  <a:lnTo>
                    <a:pt x="1715008" y="409048"/>
                  </a:lnTo>
                  <a:lnTo>
                    <a:pt x="0" y="409048"/>
                  </a:lnTo>
                  <a:close/>
                </a:path>
              </a:pathLst>
            </a:custGeom>
            <a:solidFill>
              <a:srgbClr val="FFFFFF"/>
            </a:solidFill>
            <a:ln>
              <a:solidFill>
                <a:srgbClr val="000000"/>
              </a:solidFill>
            </a:ln>
          </p:spPr>
        </p:sp>
        <p:sp>
          <p:nvSpPr>
            <p:cNvPr name="TextBox 11" id="11"/>
            <p:cNvSpPr txBox="true"/>
            <p:nvPr/>
          </p:nvSpPr>
          <p:spPr>
            <a:xfrm>
              <a:off x="0" y="-85725"/>
              <a:ext cx="812800" cy="898525"/>
            </a:xfrm>
            <a:prstGeom prst="rect">
              <a:avLst/>
            </a:prstGeom>
          </p:spPr>
          <p:txBody>
            <a:bodyPr anchor="ctr" rtlCol="false" tIns="50800" lIns="50800" bIns="50800" rIns="50800"/>
            <a:lstStyle/>
            <a:p>
              <a:pPr algn="ctr">
                <a:lnSpc>
                  <a:spcPts val="6579"/>
                </a:lnSpc>
                <a:spcBef>
                  <a:spcPct val="0"/>
                </a:spcBef>
              </a:pPr>
              <a:r>
                <a:rPr lang="en-US" sz="4699">
                  <a:solidFill>
                    <a:srgbClr val="000000"/>
                  </a:solidFill>
                  <a:latin typeface="Open Sans Light"/>
                </a:rPr>
                <a:t>Enkripsi DES3 dan AES</a:t>
              </a:r>
            </a:p>
          </p:txBody>
        </p:sp>
      </p:grpSp>
      <p:sp>
        <p:nvSpPr>
          <p:cNvPr name="AutoShape 12" id="12"/>
          <p:cNvSpPr/>
          <p:nvPr/>
        </p:nvSpPr>
        <p:spPr>
          <a:xfrm rot="5400000">
            <a:off x="11858763" y="2320661"/>
            <a:ext cx="1082147" cy="0"/>
          </a:xfrm>
          <a:prstGeom prst="line">
            <a:avLst/>
          </a:prstGeom>
          <a:ln cap="flat" w="47625">
            <a:solidFill>
              <a:srgbClr val="000000"/>
            </a:solidFill>
            <a:prstDash val="solid"/>
            <a:headEnd type="none" len="sm" w="sm"/>
            <a:tailEnd type="arrow" len="sm" w="med"/>
          </a:ln>
        </p:spPr>
      </p:sp>
      <p:sp>
        <p:nvSpPr>
          <p:cNvPr name="AutoShape 13" id="13"/>
          <p:cNvSpPr/>
          <p:nvPr/>
        </p:nvSpPr>
        <p:spPr>
          <a:xfrm rot="5400000">
            <a:off x="11906388" y="4955911"/>
            <a:ext cx="1082147" cy="0"/>
          </a:xfrm>
          <a:prstGeom prst="line">
            <a:avLst/>
          </a:prstGeom>
          <a:ln cap="flat" w="47625">
            <a:solidFill>
              <a:srgbClr val="000000"/>
            </a:solidFill>
            <a:prstDash val="solid"/>
            <a:headEnd type="none" len="sm" w="sm"/>
            <a:tailEnd type="arrow" len="sm" w="med"/>
          </a:ln>
        </p:spPr>
      </p:sp>
      <p:grpSp>
        <p:nvGrpSpPr>
          <p:cNvPr name="Group 14" id="14"/>
          <p:cNvGrpSpPr/>
          <p:nvPr/>
        </p:nvGrpSpPr>
        <p:grpSpPr>
          <a:xfrm rot="0">
            <a:off x="9144000" y="8163454"/>
            <a:ext cx="6511672" cy="1553103"/>
            <a:chOff x="0" y="0"/>
            <a:chExt cx="1715008" cy="409048"/>
          </a:xfrm>
        </p:grpSpPr>
        <p:sp>
          <p:nvSpPr>
            <p:cNvPr name="Freeform 15" id="15"/>
            <p:cNvSpPr/>
            <p:nvPr/>
          </p:nvSpPr>
          <p:spPr>
            <a:xfrm>
              <a:off x="0" y="0"/>
              <a:ext cx="1715008" cy="409048"/>
            </a:xfrm>
            <a:custGeom>
              <a:avLst/>
              <a:gdLst/>
              <a:ahLst/>
              <a:cxnLst/>
              <a:rect r="r" b="b" t="t" l="l"/>
              <a:pathLst>
                <a:path h="409048" w="1715008">
                  <a:moveTo>
                    <a:pt x="0" y="0"/>
                  </a:moveTo>
                  <a:lnTo>
                    <a:pt x="1715008" y="0"/>
                  </a:lnTo>
                  <a:lnTo>
                    <a:pt x="1715008" y="409048"/>
                  </a:lnTo>
                  <a:lnTo>
                    <a:pt x="0" y="409048"/>
                  </a:lnTo>
                  <a:close/>
                </a:path>
              </a:pathLst>
            </a:custGeom>
            <a:solidFill>
              <a:srgbClr val="FFFFFF"/>
            </a:solidFill>
            <a:ln>
              <a:solidFill>
                <a:srgbClr val="000000"/>
              </a:solidFill>
            </a:ln>
          </p:spPr>
        </p:sp>
        <p:sp>
          <p:nvSpPr>
            <p:cNvPr name="TextBox 16" id="16"/>
            <p:cNvSpPr txBox="true"/>
            <p:nvPr/>
          </p:nvSpPr>
          <p:spPr>
            <a:xfrm>
              <a:off x="0" y="-85725"/>
              <a:ext cx="812800" cy="898525"/>
            </a:xfrm>
            <a:prstGeom prst="rect">
              <a:avLst/>
            </a:prstGeom>
          </p:spPr>
          <p:txBody>
            <a:bodyPr anchor="ctr" rtlCol="false" tIns="50800" lIns="50800" bIns="50800" rIns="50800"/>
            <a:lstStyle/>
            <a:p>
              <a:pPr algn="ctr">
                <a:lnSpc>
                  <a:spcPts val="6579"/>
                </a:lnSpc>
                <a:spcBef>
                  <a:spcPct val="0"/>
                </a:spcBef>
              </a:pPr>
              <a:r>
                <a:rPr lang="en-US" sz="4699">
                  <a:solidFill>
                    <a:srgbClr val="000000"/>
                  </a:solidFill>
                  <a:latin typeface="Open Sans Light"/>
                </a:rPr>
                <a:t>Data pasien terenkripsi</a:t>
              </a:r>
            </a:p>
          </p:txBody>
        </p:sp>
      </p:grpSp>
      <p:sp>
        <p:nvSpPr>
          <p:cNvPr name="AutoShape 17" id="17"/>
          <p:cNvSpPr/>
          <p:nvPr/>
        </p:nvSpPr>
        <p:spPr>
          <a:xfrm rot="5400000">
            <a:off x="11954013" y="7598568"/>
            <a:ext cx="1082147" cy="0"/>
          </a:xfrm>
          <a:prstGeom prst="line">
            <a:avLst/>
          </a:prstGeom>
          <a:ln cap="flat" w="47625">
            <a:solidFill>
              <a:srgbClr val="000000"/>
            </a:solidFill>
            <a:prstDash val="solid"/>
            <a:headEnd type="none" len="sm" w="sm"/>
            <a:tailEnd type="arrow" len="sm" w="med"/>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DAFChj5kZO4</dc:identifier>
  <dcterms:modified xsi:type="dcterms:W3CDTF">2011-08-01T06:04:30Z</dcterms:modified>
  <cp:revision>1</cp:revision>
  <dc:title>Implementasi Kriptografi pada Rekam Medis Menggunakan Algoritma DES3 dan AES</dc:title>
</cp:coreProperties>
</file>