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58"/>
  </p:notesMasterIdLst>
  <p:sldIdLst>
    <p:sldId id="256" r:id="rId4"/>
    <p:sldId id="321" r:id="rId5"/>
    <p:sldId id="301" r:id="rId6"/>
    <p:sldId id="303" r:id="rId7"/>
    <p:sldId id="305" r:id="rId8"/>
    <p:sldId id="306" r:id="rId9"/>
    <p:sldId id="261" r:id="rId10"/>
    <p:sldId id="322" r:id="rId11"/>
    <p:sldId id="307" r:id="rId12"/>
    <p:sldId id="308" r:id="rId13"/>
    <p:sldId id="311" r:id="rId14"/>
    <p:sldId id="323" r:id="rId15"/>
    <p:sldId id="310" r:id="rId16"/>
    <p:sldId id="312" r:id="rId17"/>
    <p:sldId id="314" r:id="rId18"/>
    <p:sldId id="315" r:id="rId19"/>
    <p:sldId id="316" r:id="rId20"/>
    <p:sldId id="317" r:id="rId21"/>
    <p:sldId id="318" r:id="rId22"/>
    <p:sldId id="319" r:id="rId23"/>
    <p:sldId id="324" r:id="rId24"/>
    <p:sldId id="325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5" r:id="rId52"/>
    <p:sldId id="357" r:id="rId53"/>
    <p:sldId id="356" r:id="rId54"/>
    <p:sldId id="359" r:id="rId55"/>
    <p:sldId id="358" r:id="rId56"/>
    <p:sldId id="320" r:id="rId5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104" d="100"/>
          <a:sy n="104" d="100"/>
        </p:scale>
        <p:origin x="444" y="9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5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5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5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5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44327" y="1563638"/>
            <a:ext cx="5332653" cy="1908212"/>
          </a:xfrm>
        </p:spPr>
        <p:txBody>
          <a:bodyPr/>
          <a:lstStyle/>
          <a:p>
            <a:pPr lvl="0"/>
            <a:r>
              <a:rPr lang="en-US" altLang="ko-KR" dirty="0" err="1"/>
              <a:t>Sistem</a:t>
            </a:r>
            <a:r>
              <a:rPr lang="en-US" altLang="ko-KR" dirty="0"/>
              <a:t> </a:t>
            </a:r>
            <a:r>
              <a:rPr lang="en-US" altLang="ko-KR" dirty="0" err="1"/>
              <a:t>Informasi</a:t>
            </a:r>
            <a:r>
              <a:rPr lang="en-US" altLang="ko-KR" dirty="0"/>
              <a:t> </a:t>
            </a:r>
            <a:r>
              <a:rPr lang="en-US" altLang="ko-KR" dirty="0" err="1"/>
              <a:t>Absensi</a:t>
            </a:r>
            <a:r>
              <a:rPr lang="en-US" altLang="ko-KR" dirty="0"/>
              <a:t> dan </a:t>
            </a:r>
            <a:r>
              <a:rPr lang="en-US" altLang="ko-KR" dirty="0" err="1"/>
              <a:t>Penilaian</a:t>
            </a:r>
            <a:r>
              <a:rPr lang="en-US" altLang="ko-KR" dirty="0"/>
              <a:t> Lembaga </a:t>
            </a:r>
            <a:r>
              <a:rPr lang="en-US" altLang="ko-KR" dirty="0" err="1"/>
              <a:t>Bimbingan</a:t>
            </a:r>
            <a:r>
              <a:rPr lang="en-US" altLang="ko-KR" dirty="0"/>
              <a:t> </a:t>
            </a:r>
            <a:r>
              <a:rPr lang="en-US" altLang="ko-KR" dirty="0" err="1"/>
              <a:t>Belajar</a:t>
            </a:r>
            <a:r>
              <a:rPr lang="en-US" altLang="ko-KR" dirty="0"/>
              <a:t> </a:t>
            </a:r>
            <a:r>
              <a:rPr lang="en-US" altLang="ko-KR" dirty="0" err="1"/>
              <a:t>Noermandiri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ILHAM SURYA DARMAWAN - 151711513033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5AE0754-269B-4BE8-BFF5-B9621BA877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86216"/>
            <a:ext cx="782343" cy="7927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6A5F62-D4C9-4888-9AFF-BC0BDF391C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171714" y="286216"/>
            <a:ext cx="792774" cy="79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FD70E25-97AA-45E7-97C0-0F3CC7605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59018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3F281E3-4559-4622-997C-6F4C326C7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916525"/>
              </p:ext>
            </p:extLst>
          </p:nvPr>
        </p:nvGraphicFramePr>
        <p:xfrm>
          <a:off x="206742" y="91437"/>
          <a:ext cx="3225706" cy="4970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Visio" r:id="rId3" imgW="5734170" imgH="9648876" progId="Visio.Drawing.15">
                  <p:embed/>
                </p:oleObj>
              </mc:Choice>
              <mc:Fallback>
                <p:oleObj name="Visio" r:id="rId3" imgW="5734170" imgH="964887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42" y="91437"/>
                        <a:ext cx="3225706" cy="4970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6F56219-22E4-4A36-BB41-208684684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6240" y="1275606"/>
            <a:ext cx="4607496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DOCUMENT FLOW </a:t>
            </a:r>
            <a:r>
              <a:rPr lang="en-US" sz="2400" b="1" dirty="0" smtClean="0"/>
              <a:t>DIAGRAM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5004048" y="1851670"/>
            <a:ext cx="30358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PROSES ABSENSI SISWA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800003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7511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F9D6AE6-9D5A-44F6-A964-DDEFADA8B4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713943"/>
              </p:ext>
            </p:extLst>
          </p:nvPr>
        </p:nvGraphicFramePr>
        <p:xfrm>
          <a:off x="2195736" y="915566"/>
          <a:ext cx="5640338" cy="3830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Visio" r:id="rId3" imgW="9506140" imgH="7134223" progId="Visio.Drawing.15">
                  <p:embed/>
                </p:oleObj>
              </mc:Choice>
              <mc:Fallback>
                <p:oleObj name="Visio" r:id="rId3" imgW="9506140" imgH="7134223" progId="Visio.Drawing.15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6D0140B-A68F-4097-BDCB-58620D8244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915566"/>
                        <a:ext cx="5640338" cy="3830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B37212FF-5A92-4D32-A5AD-14A1ED93B953}"/>
              </a:ext>
            </a:extLst>
          </p:cNvPr>
          <p:cNvSpPr txBox="1">
            <a:spLocks/>
          </p:cNvSpPr>
          <p:nvPr/>
        </p:nvSpPr>
        <p:spPr>
          <a:xfrm>
            <a:off x="2072960" y="355849"/>
            <a:ext cx="4859625" cy="6524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j-lt"/>
              </a:rPr>
              <a:t>FISHBONE DIAGRAM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BD5F06D8-105E-4BBA-883A-92257B07ADDA}"/>
              </a:ext>
            </a:extLst>
          </p:cNvPr>
          <p:cNvSpPr/>
          <p:nvPr/>
        </p:nvSpPr>
        <p:spPr>
          <a:xfrm>
            <a:off x="6228184" y="581814"/>
            <a:ext cx="2901153" cy="45719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4000" y="0"/>
                </a:lnTo>
                <a:lnTo>
                  <a:pt x="9144000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0" y="4876006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3543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67744" y="3829794"/>
            <a:ext cx="4464496" cy="576063"/>
          </a:xfrm>
        </p:spPr>
        <p:txBody>
          <a:bodyPr/>
          <a:lstStyle/>
          <a:p>
            <a:r>
              <a:rPr lang="en-US" dirty="0" smtClean="0"/>
              <a:t>DESAIN SISTEM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E0754-269B-4BE8-BFF5-B9621BA87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86216"/>
            <a:ext cx="782343" cy="792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6A5F62-D4C9-4888-9AFF-BC0BDF391C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71714" y="286216"/>
            <a:ext cx="792774" cy="792774"/>
          </a:xfrm>
          <a:prstGeom prst="rect">
            <a:avLst/>
          </a:prstGeom>
        </p:spPr>
      </p:pic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4803997"/>
            <a:ext cx="3347864" cy="356421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/>
              <a:t>ILHAM SURYA DARMAWAN - 151711513033</a:t>
            </a: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3779912" y="1419622"/>
            <a:ext cx="1584176" cy="144016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/>
              <a:t>3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857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06225DD-6DCD-4E4E-A625-68B178875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149163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A0BF9EF-526C-4981-A16A-D7EE0ABDF0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595737"/>
              </p:ext>
            </p:extLst>
          </p:nvPr>
        </p:nvGraphicFramePr>
        <p:xfrm>
          <a:off x="2555776" y="1203598"/>
          <a:ext cx="5667848" cy="3674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Visio" r:id="rId3" imgW="8743998" imgH="5667377" progId="Visio.Drawing.15">
                  <p:embed/>
                </p:oleObj>
              </mc:Choice>
              <mc:Fallback>
                <p:oleObj name="Visio" r:id="rId3" imgW="8743998" imgH="566737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203598"/>
                        <a:ext cx="5667848" cy="3674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43003AB-63C3-43C0-90EF-78C94E45CDD7}"/>
              </a:ext>
            </a:extLst>
          </p:cNvPr>
          <p:cNvSpPr txBox="1">
            <a:spLocks/>
          </p:cNvSpPr>
          <p:nvPr/>
        </p:nvSpPr>
        <p:spPr>
          <a:xfrm>
            <a:off x="2123728" y="339502"/>
            <a:ext cx="3944761" cy="6524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j-lt"/>
              </a:rPr>
              <a:t>DIAGRAM JENJANG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BFC1118-2EA0-4B5D-B072-E1B55DC0239B}"/>
              </a:ext>
            </a:extLst>
          </p:cNvPr>
          <p:cNvSpPr/>
          <p:nvPr/>
        </p:nvSpPr>
        <p:spPr>
          <a:xfrm>
            <a:off x="6068489" y="581814"/>
            <a:ext cx="3060848" cy="45719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4000" y="0"/>
                </a:lnTo>
                <a:lnTo>
                  <a:pt x="9144000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0" y="4876006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884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92FAD7B-BD41-4332-B826-60FEFB9DFC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72960" y="1995684"/>
            <a:ext cx="10649036" cy="5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D8ECF71-DA68-4E47-B34D-C66C70B02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799921"/>
              </p:ext>
            </p:extLst>
          </p:nvPr>
        </p:nvGraphicFramePr>
        <p:xfrm>
          <a:off x="2189159" y="1419622"/>
          <a:ext cx="6734209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r:id="rId3" imgW="8629650" imgH="4429125" progId="Unknown">
                  <p:embed/>
                </p:oleObj>
              </mc:Choice>
              <mc:Fallback>
                <p:oleObj r:id="rId3" imgW="8629650" imgH="4429125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59" y="1419622"/>
                        <a:ext cx="6734209" cy="3456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E0EEB71-B304-4553-BFDB-1A7B02EDBBB3}"/>
              </a:ext>
            </a:extLst>
          </p:cNvPr>
          <p:cNvSpPr txBox="1">
            <a:spLocks/>
          </p:cNvSpPr>
          <p:nvPr/>
        </p:nvSpPr>
        <p:spPr>
          <a:xfrm>
            <a:off x="2072961" y="355849"/>
            <a:ext cx="4083216" cy="6524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CONTEXT DIAGRAM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9A4FFE15-0B66-4B80-BEC3-ED8375D66F6F}"/>
              </a:ext>
            </a:extLst>
          </p:cNvPr>
          <p:cNvSpPr/>
          <p:nvPr/>
        </p:nvSpPr>
        <p:spPr>
          <a:xfrm>
            <a:off x="6156176" y="581815"/>
            <a:ext cx="2987825" cy="45719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4000" y="0"/>
                </a:lnTo>
                <a:lnTo>
                  <a:pt x="9144000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0" y="4876006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5310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622327F-636F-4FF3-A223-F215BAC878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988457"/>
              </p:ext>
            </p:extLst>
          </p:nvPr>
        </p:nvGraphicFramePr>
        <p:xfrm>
          <a:off x="467544" y="80703"/>
          <a:ext cx="5830813" cy="4982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r:id="rId3" imgW="11153775" imgH="9534525" progId="Unknown">
                  <p:embed/>
                </p:oleObj>
              </mc:Choice>
              <mc:Fallback>
                <p:oleObj r:id="rId3" imgW="11153775" imgH="9534525" progId="Unknown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3848498-1D9C-46AE-9DE3-E0419A2B17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80703"/>
                        <a:ext cx="5830813" cy="49820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4208" y="91556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DATA FLOW DIAGRAM</a:t>
            </a:r>
          </a:p>
        </p:txBody>
      </p:sp>
      <p:sp>
        <p:nvSpPr>
          <p:cNvPr id="2" name="Rectangle 1"/>
          <p:cNvSpPr/>
          <p:nvPr/>
        </p:nvSpPr>
        <p:spPr>
          <a:xfrm>
            <a:off x="7181518" y="2184399"/>
            <a:ext cx="1116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LEVEL 0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7456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1C3DDF0-F5CC-4DB1-A852-AB00E768F85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9511" y="2090513"/>
            <a:ext cx="1006206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DA8E96A-E416-4F1C-8A58-3B97B9E9B1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04114"/>
              </p:ext>
            </p:extLst>
          </p:nvPr>
        </p:nvGraphicFramePr>
        <p:xfrm>
          <a:off x="107504" y="240653"/>
          <a:ext cx="6432985" cy="434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r:id="rId3" imgW="8820150" imgH="5010150" progId="Unknown">
                  <p:embed/>
                </p:oleObj>
              </mc:Choice>
              <mc:Fallback>
                <p:oleObj r:id="rId3" imgW="8820150" imgH="5010150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40653"/>
                        <a:ext cx="6432985" cy="4347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4208" y="91556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DATA FLOW DIAGRAM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6649009" y="2183968"/>
            <a:ext cx="24949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LEVEL </a:t>
            </a:r>
            <a:r>
              <a:rPr lang="en-US" b="1" dirty="0" smtClean="0"/>
              <a:t>1 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PROSES </a:t>
            </a:r>
          </a:p>
          <a:p>
            <a:pPr algn="ctr"/>
            <a:r>
              <a:rPr lang="en-US" b="1" dirty="0" smtClean="0"/>
              <a:t>PENILAIAN </a:t>
            </a:r>
          </a:p>
          <a:p>
            <a:pPr algn="ctr"/>
            <a:r>
              <a:rPr lang="en-US" b="1" dirty="0" smtClean="0"/>
              <a:t>SISWA</a:t>
            </a:r>
            <a:endParaRPr lang="en-US" b="1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6422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4A92915-441D-4C8C-ABCA-8B03E6ECB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2756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8D5B770-0BC9-42AD-8DA8-15D333897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341493"/>
              </p:ext>
            </p:extLst>
          </p:nvPr>
        </p:nvGraphicFramePr>
        <p:xfrm>
          <a:off x="114626" y="339502"/>
          <a:ext cx="6162618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r:id="rId3" imgW="8039100" imgH="5543550" progId="Unknown">
                  <p:embed/>
                </p:oleObj>
              </mc:Choice>
              <mc:Fallback>
                <p:oleObj r:id="rId3" imgW="8039100" imgH="5543550" progId="Unknown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26" y="339502"/>
                        <a:ext cx="6162618" cy="4320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4208" y="91556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DATA FLOW DIAGRAM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49009" y="2183968"/>
            <a:ext cx="24949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LEVEL </a:t>
            </a:r>
            <a:r>
              <a:rPr lang="en-US" b="1" dirty="0" smtClean="0"/>
              <a:t>1 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PROSES </a:t>
            </a:r>
          </a:p>
          <a:p>
            <a:pPr algn="ctr"/>
            <a:r>
              <a:rPr lang="en-US" b="1" dirty="0" smtClean="0"/>
              <a:t>ABSENSI </a:t>
            </a:r>
          </a:p>
          <a:p>
            <a:pPr algn="ctr"/>
            <a:r>
              <a:rPr lang="en-US" b="1" dirty="0" smtClean="0"/>
              <a:t>SISWA</a:t>
            </a:r>
            <a:endParaRPr lang="en-US" b="1" dirty="0"/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2286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0B3101E-3DD7-4459-9F87-CAAC94D0527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315869" y="2353520"/>
            <a:ext cx="10136167" cy="47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E2826B3-5D43-4317-91B5-B150F8553B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894540"/>
              </p:ext>
            </p:extLst>
          </p:nvPr>
        </p:nvGraphicFramePr>
        <p:xfrm>
          <a:off x="251521" y="339502"/>
          <a:ext cx="6161381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r:id="rId3" imgW="7048500" imgH="3381375" progId="Unknown">
                  <p:embed/>
                </p:oleObj>
              </mc:Choice>
              <mc:Fallback>
                <p:oleObj r:id="rId3" imgW="7048500" imgH="3381375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1" y="339502"/>
                        <a:ext cx="6161381" cy="36724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4208" y="91556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DATA FLOW DIAGRAM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6649009" y="2183968"/>
            <a:ext cx="24949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LEVEL </a:t>
            </a:r>
            <a:r>
              <a:rPr lang="en-US" b="1" dirty="0" smtClean="0"/>
              <a:t>1 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PROSES </a:t>
            </a:r>
          </a:p>
          <a:p>
            <a:pPr algn="ctr"/>
            <a:r>
              <a:rPr lang="en-US" b="1" dirty="0" smtClean="0"/>
              <a:t>PEMBUATAN </a:t>
            </a:r>
          </a:p>
          <a:p>
            <a:pPr algn="ctr"/>
            <a:r>
              <a:rPr lang="en-US" b="1" dirty="0" smtClean="0"/>
              <a:t>LAPORAN</a:t>
            </a:r>
            <a:endParaRPr lang="en-US" b="1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40155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540542"/>
            <a:ext cx="2663280" cy="1656184"/>
          </a:xfrm>
        </p:spPr>
        <p:txBody>
          <a:bodyPr/>
          <a:lstStyle/>
          <a:p>
            <a:r>
              <a:rPr lang="en-US" sz="2800" b="1" dirty="0" smtClean="0"/>
              <a:t>CONCEPTUAL DATA MODEL</a:t>
            </a: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7494"/>
            <a:ext cx="5814417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4317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792" y="3829794"/>
            <a:ext cx="3744416" cy="576063"/>
          </a:xfrm>
        </p:spPr>
        <p:txBody>
          <a:bodyPr/>
          <a:lstStyle/>
          <a:p>
            <a:r>
              <a:rPr lang="en-US" dirty="0" smtClean="0"/>
              <a:t>PENDAHULUAN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E0754-269B-4BE8-BFF5-B9621BA87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86216"/>
            <a:ext cx="782343" cy="792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6A5F62-D4C9-4888-9AFF-BC0BDF391C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71714" y="286216"/>
            <a:ext cx="792774" cy="792774"/>
          </a:xfrm>
          <a:prstGeom prst="rect">
            <a:avLst/>
          </a:prstGeom>
        </p:spPr>
      </p:pic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4803997"/>
            <a:ext cx="3347864" cy="356421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/>
              <a:t>ILHAM SURYA DARMAWAN - 151711513033</a:t>
            </a: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3779912" y="1419622"/>
            <a:ext cx="1584176" cy="144016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/>
              <a:t>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053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540542"/>
            <a:ext cx="2663280" cy="1656184"/>
          </a:xfrm>
        </p:spPr>
        <p:txBody>
          <a:bodyPr/>
          <a:lstStyle/>
          <a:p>
            <a:r>
              <a:rPr lang="en-US" sz="2800" b="1" dirty="0" smtClean="0"/>
              <a:t>PHYSICAL </a:t>
            </a:r>
          </a:p>
          <a:p>
            <a:r>
              <a:rPr lang="en-US" sz="2800" b="1" dirty="0" smtClean="0"/>
              <a:t>DATA MODEL</a:t>
            </a:r>
          </a:p>
        </p:txBody>
      </p:sp>
      <p:sp>
        <p:nvSpPr>
          <p:cNvPr id="9" name="Rectangle 8"/>
          <p:cNvSpPr/>
          <p:nvPr/>
        </p:nvSpPr>
        <p:spPr>
          <a:xfrm>
            <a:off x="6649009" y="2183968"/>
            <a:ext cx="2494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4" y="356892"/>
            <a:ext cx="5814100" cy="430309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5060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71601" y="4083918"/>
            <a:ext cx="7047038" cy="321939"/>
          </a:xfrm>
        </p:spPr>
        <p:txBody>
          <a:bodyPr/>
          <a:lstStyle/>
          <a:p>
            <a:r>
              <a:rPr lang="en-US" sz="2800" dirty="0" smtClean="0"/>
              <a:t>IMPLEMENTASI DAN UJI COBA SISTEM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E0754-269B-4BE8-BFF5-B9621BA87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86216"/>
            <a:ext cx="782343" cy="792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6A5F62-D4C9-4888-9AFF-BC0BDF391C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71714" y="286216"/>
            <a:ext cx="792774" cy="792774"/>
          </a:xfrm>
          <a:prstGeom prst="rect">
            <a:avLst/>
          </a:prstGeom>
        </p:spPr>
      </p:pic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4803997"/>
            <a:ext cx="3347864" cy="356421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/>
              <a:t>ILHAM SURYA DARMAWAN - 151711513033</a:t>
            </a: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3779912" y="1419622"/>
            <a:ext cx="1584176" cy="144016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2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LOGIN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146246"/>
              </p:ext>
            </p:extLst>
          </p:nvPr>
        </p:nvGraphicFramePr>
        <p:xfrm>
          <a:off x="971600" y="123478"/>
          <a:ext cx="4032448" cy="4794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Visio" r:id="rId3" imgW="5695852" imgH="6772268" progId="Visio.Drawing.15">
                  <p:embed/>
                </p:oleObj>
              </mc:Choice>
              <mc:Fallback>
                <p:oleObj name="Visio" r:id="rId3" imgW="5695852" imgH="677226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23478"/>
                        <a:ext cx="4032448" cy="4794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8738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Menu Admin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011192"/>
              </p:ext>
            </p:extLst>
          </p:nvPr>
        </p:nvGraphicFramePr>
        <p:xfrm>
          <a:off x="107504" y="622293"/>
          <a:ext cx="6313828" cy="3682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Visio" r:id="rId3" imgW="10639247" imgH="5572237" progId="Visio.Drawing.15">
                  <p:embed/>
                </p:oleObj>
              </mc:Choice>
              <mc:Fallback>
                <p:oleObj name="Visio" r:id="rId3" imgW="10639247" imgH="557223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22293"/>
                        <a:ext cx="6313828" cy="36828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6721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Menu </a:t>
            </a:r>
            <a:r>
              <a:rPr lang="en-US" b="1" dirty="0" err="1" smtClean="0"/>
              <a:t>Pemilik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672" y="195485"/>
            <a:ext cx="84156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291631"/>
              </p:ext>
            </p:extLst>
          </p:nvPr>
        </p:nvGraphicFramePr>
        <p:xfrm>
          <a:off x="1585764" y="192806"/>
          <a:ext cx="3830885" cy="4874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Visio" r:id="rId3" imgW="4162305" imgH="5295697" progId="Visio.Drawing.15">
                  <p:embed/>
                </p:oleObj>
              </mc:Choice>
              <mc:Fallback>
                <p:oleObj name="Visio" r:id="rId3" imgW="4162305" imgH="529569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764" y="192806"/>
                        <a:ext cx="3830885" cy="48740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0447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Menu </a:t>
            </a:r>
            <a:r>
              <a:rPr lang="en-US" b="1" dirty="0" err="1" smtClean="0"/>
              <a:t>Tentor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2" y="9875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661235"/>
              </p:ext>
            </p:extLst>
          </p:nvPr>
        </p:nvGraphicFramePr>
        <p:xfrm>
          <a:off x="899592" y="987574"/>
          <a:ext cx="5038725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Visio" r:id="rId3" imgW="5781751" imgH="3428841" progId="Visio.Drawing.15">
                  <p:embed/>
                </p:oleObj>
              </mc:Choice>
              <mc:Fallback>
                <p:oleObj name="Visio" r:id="rId3" imgW="5781751" imgH="342884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987574"/>
                        <a:ext cx="5038725" cy="299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5598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Menu </a:t>
            </a:r>
            <a:r>
              <a:rPr lang="en-US" b="1" dirty="0" err="1" smtClean="0"/>
              <a:t>Siswa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87624" y="61533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336718"/>
              </p:ext>
            </p:extLst>
          </p:nvPr>
        </p:nvGraphicFramePr>
        <p:xfrm>
          <a:off x="1187624" y="615333"/>
          <a:ext cx="4429125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Visio" r:id="rId3" imgW="4429265" imgH="3409813" progId="Visio.Drawing.15">
                  <p:embed/>
                </p:oleObj>
              </mc:Choice>
              <mc:Fallback>
                <p:oleObj name="Visio" r:id="rId3" imgW="4429265" imgH="340981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615333"/>
                        <a:ext cx="4429125" cy="340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68235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Profil</a:t>
            </a:r>
            <a:r>
              <a:rPr lang="en-US" b="1" dirty="0" smtClean="0"/>
              <a:t> </a:t>
            </a:r>
            <a:r>
              <a:rPr lang="en-US" b="1" dirty="0" err="1" smtClean="0"/>
              <a:t>Pengguna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040284"/>
              </p:ext>
            </p:extLst>
          </p:nvPr>
        </p:nvGraphicFramePr>
        <p:xfrm>
          <a:off x="1187624" y="51470"/>
          <a:ext cx="3779912" cy="4982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Visio" r:id="rId3" imgW="5800699" imgH="7610345" progId="Visio.Drawing.15">
                  <p:embed/>
                </p:oleObj>
              </mc:Choice>
              <mc:Fallback>
                <p:oleObj name="Visio" r:id="rId3" imgW="5800699" imgH="761034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1470"/>
                        <a:ext cx="3779912" cy="49829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8593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2" y="5204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206639"/>
              </p:ext>
            </p:extLst>
          </p:nvPr>
        </p:nvGraphicFramePr>
        <p:xfrm>
          <a:off x="899592" y="520424"/>
          <a:ext cx="5029200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Visio" r:id="rId3" imgW="6267248" imgH="5153199" progId="Visio.Drawing.15">
                  <p:embed/>
                </p:oleObj>
              </mc:Choice>
              <mc:Fallback>
                <p:oleObj name="Visio" r:id="rId3" imgW="6267248" imgH="515319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20424"/>
                        <a:ext cx="5029200" cy="414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348333" y="2669999"/>
            <a:ext cx="2494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Data </a:t>
            </a:r>
            <a:r>
              <a:rPr lang="en-US" b="1" dirty="0" err="1" smtClean="0"/>
              <a:t>Pegawai</a:t>
            </a:r>
            <a:endParaRPr lang="en-US" b="1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2489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Data Master </a:t>
            </a:r>
          </a:p>
          <a:p>
            <a:pPr algn="ctr"/>
            <a:r>
              <a:rPr lang="en-US" b="1" dirty="0" err="1" smtClean="0"/>
              <a:t>Jabatan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1600" y="3395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488202"/>
              </p:ext>
            </p:extLst>
          </p:nvPr>
        </p:nvGraphicFramePr>
        <p:xfrm>
          <a:off x="971600" y="339502"/>
          <a:ext cx="5029200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Visio" r:id="rId3" imgW="6267248" imgH="5153199" progId="Visio.Drawing.15">
                  <p:embed/>
                </p:oleObj>
              </mc:Choice>
              <mc:Fallback>
                <p:oleObj name="Visio" r:id="rId3" imgW="6267248" imgH="5153199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39502"/>
                        <a:ext cx="5029200" cy="414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42890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3202FE-6593-4DFE-8B2A-D63679241766}"/>
              </a:ext>
            </a:extLst>
          </p:cNvPr>
          <p:cNvSpPr txBox="1">
            <a:spLocks/>
          </p:cNvSpPr>
          <p:nvPr/>
        </p:nvSpPr>
        <p:spPr>
          <a:xfrm>
            <a:off x="2555776" y="339502"/>
            <a:ext cx="4930200" cy="4735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LATAR BELAKANG</a:t>
            </a:r>
            <a:endParaRPr lang="ko-KR" altLang="en-US" b="1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6D8E6C25-9ECA-4DFD-8237-D1EDEFBDCFF5}"/>
              </a:ext>
            </a:extLst>
          </p:cNvPr>
          <p:cNvSpPr/>
          <p:nvPr/>
        </p:nvSpPr>
        <p:spPr>
          <a:xfrm flipV="1">
            <a:off x="0" y="653311"/>
            <a:ext cx="2196752" cy="45719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4000" y="0"/>
                </a:lnTo>
                <a:lnTo>
                  <a:pt x="9144000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FA445E-3C5B-4B92-B387-42AF88172D9E}"/>
              </a:ext>
            </a:extLst>
          </p:cNvPr>
          <p:cNvSpPr/>
          <p:nvPr/>
        </p:nvSpPr>
        <p:spPr>
          <a:xfrm>
            <a:off x="1547664" y="1347614"/>
            <a:ext cx="7416824" cy="2181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200000"/>
              </a:lnSpc>
            </a:pP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Lembaga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Bimbingan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Belajar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Noermandiri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salah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lembaga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bergerak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bidang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bimbingan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belajar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didirikan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tahun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2004. Lembaga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Bimbingan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Belajar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Noermandiri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membuka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kelasnya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melayani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siswa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mulai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jenjang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kelas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3 SMP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hingga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jenjang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kelas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3 SMA.   LBB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Noermadiri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saat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bertempat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Jalan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Komplek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Sidotopo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Dipo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III No. 20, Surabaya,                 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Jawa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Timur.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Pemilik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Lembaga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Bimbingan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Noermandiri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Bapak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Iyus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Maulana Ishak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E0754-269B-4BE8-BFF5-B9621BA87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86216"/>
            <a:ext cx="782343" cy="792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6A5F62-D4C9-4888-9AFF-BC0BDF391C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71714" y="286216"/>
            <a:ext cx="792774" cy="792774"/>
          </a:xfrm>
          <a:prstGeom prst="rect">
            <a:avLst/>
          </a:prstGeom>
        </p:spPr>
      </p:pic>
      <p:sp>
        <p:nvSpPr>
          <p:cNvPr id="13" name="Text Placeholder 3"/>
          <p:cNvSpPr txBox="1">
            <a:spLocks/>
          </p:cNvSpPr>
          <p:nvPr/>
        </p:nvSpPr>
        <p:spPr>
          <a:xfrm>
            <a:off x="0" y="4876006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6845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Data </a:t>
            </a:r>
            <a:r>
              <a:rPr lang="en-US" b="1" dirty="0" err="1" smtClean="0"/>
              <a:t>Siswa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19671" y="123476"/>
            <a:ext cx="85790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288631"/>
              </p:ext>
            </p:extLst>
          </p:nvPr>
        </p:nvGraphicFramePr>
        <p:xfrm>
          <a:off x="1619671" y="123476"/>
          <a:ext cx="3672409" cy="481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Visio" r:id="rId3" imgW="4000613" imgH="5229311" progId="Visio.Drawing.15">
                  <p:embed/>
                </p:oleObj>
              </mc:Choice>
              <mc:Fallback>
                <p:oleObj name="Visio" r:id="rId3" imgW="4000613" imgH="5229311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1" y="123476"/>
                        <a:ext cx="3672409" cy="48118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56857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Master </a:t>
            </a:r>
          </a:p>
          <a:p>
            <a:pPr algn="ctr"/>
            <a:r>
              <a:rPr lang="en-US" b="1" dirty="0" smtClean="0"/>
              <a:t>Mata </a:t>
            </a:r>
            <a:r>
              <a:rPr lang="en-US" b="1" dirty="0" err="1" smtClean="0"/>
              <a:t>Pelajaran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43608" y="3395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329712"/>
              </p:ext>
            </p:extLst>
          </p:nvPr>
        </p:nvGraphicFramePr>
        <p:xfrm>
          <a:off x="1043608" y="339502"/>
          <a:ext cx="5029200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Visio" r:id="rId3" imgW="6267248" imgH="5153199" progId="Visio.Drawing.15">
                  <p:embed/>
                </p:oleObj>
              </mc:Choice>
              <mc:Fallback>
                <p:oleObj name="Visio" r:id="rId3" imgW="6267248" imgH="5153199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39502"/>
                        <a:ext cx="5029200" cy="414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83701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Master </a:t>
            </a:r>
          </a:p>
          <a:p>
            <a:pPr algn="ctr"/>
            <a:r>
              <a:rPr lang="en-US" b="1" dirty="0" err="1" smtClean="0"/>
              <a:t>Kelas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43608" y="5288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400828"/>
              </p:ext>
            </p:extLst>
          </p:nvPr>
        </p:nvGraphicFramePr>
        <p:xfrm>
          <a:off x="1043608" y="528835"/>
          <a:ext cx="5029200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Visio" r:id="rId3" imgW="6267248" imgH="5153199" progId="Visio.Drawing.15">
                  <p:embed/>
                </p:oleObj>
              </mc:Choice>
              <mc:Fallback>
                <p:oleObj name="Visio" r:id="rId3" imgW="6267248" imgH="5153199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28835"/>
                        <a:ext cx="5029200" cy="414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9262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407699"/>
              </p:ext>
            </p:extLst>
          </p:nvPr>
        </p:nvGraphicFramePr>
        <p:xfrm>
          <a:off x="1115616" y="555525"/>
          <a:ext cx="5029200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Visio" r:id="rId3" imgW="6267248" imgH="5153199" progId="Visio.Drawing.15">
                  <p:embed/>
                </p:oleObj>
              </mc:Choice>
              <mc:Fallback>
                <p:oleObj name="Visio" r:id="rId3" imgW="6267248" imgH="5153199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55525"/>
                        <a:ext cx="5029200" cy="414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348333" y="2669999"/>
            <a:ext cx="2494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Master </a:t>
            </a:r>
          </a:p>
          <a:p>
            <a:pPr algn="ctr"/>
            <a:r>
              <a:rPr lang="en-US" b="1" dirty="0" err="1" smtClean="0"/>
              <a:t>Jenjang</a:t>
            </a:r>
            <a:r>
              <a:rPr lang="en-US" b="1" dirty="0" smtClean="0"/>
              <a:t> </a:t>
            </a:r>
            <a:r>
              <a:rPr lang="en-US" b="1" dirty="0" err="1" smtClean="0"/>
              <a:t>Kelas</a:t>
            </a:r>
            <a:endParaRPr lang="en-US" b="1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6713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Master </a:t>
            </a:r>
          </a:p>
          <a:p>
            <a:pPr algn="ctr"/>
            <a:r>
              <a:rPr lang="en-US" b="1" dirty="0" err="1" smtClean="0"/>
              <a:t>Ruangan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2" y="9875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6012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858263"/>
              </p:ext>
            </p:extLst>
          </p:nvPr>
        </p:nvGraphicFramePr>
        <p:xfrm>
          <a:off x="1043608" y="601244"/>
          <a:ext cx="5029200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Visio" r:id="rId3" imgW="6267248" imgH="5153199" progId="Visio.Drawing.15">
                  <p:embed/>
                </p:oleObj>
              </mc:Choice>
              <mc:Fallback>
                <p:oleObj name="Visio" r:id="rId3" imgW="6267248" imgH="515319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601244"/>
                        <a:ext cx="5029200" cy="414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9297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Master </a:t>
            </a:r>
          </a:p>
          <a:p>
            <a:pPr algn="ctr"/>
            <a:r>
              <a:rPr lang="en-US" b="1" dirty="0" err="1" smtClean="0"/>
              <a:t>Jenis</a:t>
            </a:r>
            <a:r>
              <a:rPr lang="en-US" b="1" dirty="0" smtClean="0"/>
              <a:t> </a:t>
            </a:r>
            <a:r>
              <a:rPr lang="en-US" b="1" dirty="0" err="1" smtClean="0"/>
              <a:t>Ujian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2" y="9875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555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03928"/>
              </p:ext>
            </p:extLst>
          </p:nvPr>
        </p:nvGraphicFramePr>
        <p:xfrm>
          <a:off x="971600" y="555525"/>
          <a:ext cx="5029200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Visio" r:id="rId3" imgW="6267248" imgH="5153199" progId="Visio.Drawing.15">
                  <p:embed/>
                </p:oleObj>
              </mc:Choice>
              <mc:Fallback>
                <p:oleObj name="Visio" r:id="rId3" imgW="6267248" imgH="515319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55525"/>
                        <a:ext cx="5029200" cy="414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385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Master </a:t>
            </a:r>
          </a:p>
          <a:p>
            <a:pPr algn="ctr"/>
            <a:r>
              <a:rPr lang="en-US" b="1" dirty="0" err="1" smtClean="0"/>
              <a:t>Skala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2" y="9875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5576" y="6012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94132"/>
              </p:ext>
            </p:extLst>
          </p:nvPr>
        </p:nvGraphicFramePr>
        <p:xfrm>
          <a:off x="755576" y="601244"/>
          <a:ext cx="5029200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Visio" r:id="rId3" imgW="6267248" imgH="5153199" progId="Visio.Drawing.15">
                  <p:embed/>
                </p:oleObj>
              </mc:Choice>
              <mc:Fallback>
                <p:oleObj name="Visio" r:id="rId3" imgW="6267248" imgH="515319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601244"/>
                        <a:ext cx="5029200" cy="414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56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Master </a:t>
            </a:r>
          </a:p>
          <a:p>
            <a:pPr algn="ctr"/>
            <a:r>
              <a:rPr lang="en-US" b="1" dirty="0" err="1" smtClean="0"/>
              <a:t>Sesi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2" y="9875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555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806991"/>
              </p:ext>
            </p:extLst>
          </p:nvPr>
        </p:nvGraphicFramePr>
        <p:xfrm>
          <a:off x="971600" y="555525"/>
          <a:ext cx="5029200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Visio" r:id="rId3" imgW="6267248" imgH="5153199" progId="Visio.Drawing.15">
                  <p:embed/>
                </p:oleObj>
              </mc:Choice>
              <mc:Fallback>
                <p:oleObj name="Visio" r:id="rId3" imgW="6267248" imgH="515319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55525"/>
                        <a:ext cx="5029200" cy="414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3372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Jadwal</a:t>
            </a:r>
            <a:r>
              <a:rPr lang="en-US" b="1" dirty="0" smtClean="0"/>
              <a:t> Les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2" y="9875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3395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42208"/>
              </p:ext>
            </p:extLst>
          </p:nvPr>
        </p:nvGraphicFramePr>
        <p:xfrm>
          <a:off x="1403648" y="339502"/>
          <a:ext cx="4333875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Visio" r:id="rId3" imgW="4343366" imgH="4152750" progId="Visio.Drawing.15">
                  <p:embed/>
                </p:oleObj>
              </mc:Choice>
              <mc:Fallback>
                <p:oleObj name="Visio" r:id="rId3" imgW="4343366" imgH="41527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39502"/>
                        <a:ext cx="4333875" cy="414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6936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Penilaian</a:t>
            </a:r>
            <a:r>
              <a:rPr lang="en-US" b="1" dirty="0" smtClean="0"/>
              <a:t> </a:t>
            </a:r>
            <a:r>
              <a:rPr lang="en-US" b="1" dirty="0" err="1" smtClean="0"/>
              <a:t>Siswa</a:t>
            </a:r>
            <a:endParaRPr lang="en-US" b="1" dirty="0" smtClean="0"/>
          </a:p>
          <a:p>
            <a:pPr algn="ctr"/>
            <a:r>
              <a:rPr lang="en-US" b="1" dirty="0" err="1" smtClean="0"/>
              <a:t>Hak</a:t>
            </a:r>
            <a:r>
              <a:rPr lang="en-US" b="1" dirty="0" smtClean="0"/>
              <a:t> </a:t>
            </a:r>
            <a:r>
              <a:rPr lang="en-US" b="1" dirty="0" err="1" smtClean="0"/>
              <a:t>akses</a:t>
            </a:r>
            <a:r>
              <a:rPr lang="en-US" b="1" dirty="0" smtClean="0"/>
              <a:t> admin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2" y="9875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5576" y="19548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100707"/>
              </p:ext>
            </p:extLst>
          </p:nvPr>
        </p:nvGraphicFramePr>
        <p:xfrm>
          <a:off x="755576" y="195486"/>
          <a:ext cx="5029200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Visio" r:id="rId3" imgW="8039122" imgH="7382009" progId="Visio.Drawing.15">
                  <p:embed/>
                </p:oleObj>
              </mc:Choice>
              <mc:Fallback>
                <p:oleObj name="Visio" r:id="rId3" imgW="8039122" imgH="738200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95486"/>
                        <a:ext cx="5029200" cy="461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1125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A51912-C46E-4DDF-9871-009D627BCF7A}"/>
              </a:ext>
            </a:extLst>
          </p:cNvPr>
          <p:cNvSpPr txBox="1">
            <a:spLocks/>
          </p:cNvSpPr>
          <p:nvPr/>
        </p:nvSpPr>
        <p:spPr>
          <a:xfrm>
            <a:off x="2627784" y="436464"/>
            <a:ext cx="2520280" cy="4735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KENDALA</a:t>
            </a:r>
            <a:endParaRPr lang="ko-KR" altLang="en-US" b="1" dirty="0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2564B71E-CF67-417A-9D1F-C5DF8A76F6F7}"/>
              </a:ext>
            </a:extLst>
          </p:cNvPr>
          <p:cNvSpPr/>
          <p:nvPr/>
        </p:nvSpPr>
        <p:spPr>
          <a:xfrm>
            <a:off x="3549" y="725831"/>
            <a:ext cx="2336204" cy="45719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4000" y="0"/>
                </a:lnTo>
                <a:lnTo>
                  <a:pt x="9144000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6785FC-7E9F-4B2B-9086-03CA54C4EB3B}"/>
              </a:ext>
            </a:extLst>
          </p:cNvPr>
          <p:cNvSpPr/>
          <p:nvPr/>
        </p:nvSpPr>
        <p:spPr>
          <a:xfrm>
            <a:off x="1907704" y="1347614"/>
            <a:ext cx="7056784" cy="2612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absensi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lembaran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nanti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dimasukkan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perekapan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Berkas-berkas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pengarsipan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tersimpan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                 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hilang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dikarenakan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tercampur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data-data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E0754-269B-4BE8-BFF5-B9621BA87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86216"/>
            <a:ext cx="782343" cy="792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6A5F62-D4C9-4888-9AFF-BC0BDF391C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71714" y="286216"/>
            <a:ext cx="792774" cy="792774"/>
          </a:xfrm>
          <a:prstGeom prst="rect">
            <a:avLst/>
          </a:prstGeom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0" y="4876006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8803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Penilaian</a:t>
            </a:r>
            <a:r>
              <a:rPr lang="en-US" b="1" dirty="0" smtClean="0"/>
              <a:t> </a:t>
            </a:r>
            <a:r>
              <a:rPr lang="en-US" b="1" dirty="0" err="1" smtClean="0"/>
              <a:t>Siswa</a:t>
            </a:r>
            <a:endParaRPr lang="en-US" b="1" dirty="0" smtClean="0"/>
          </a:p>
          <a:p>
            <a:pPr algn="ctr"/>
            <a:r>
              <a:rPr lang="en-US" b="1" dirty="0" err="1" smtClean="0"/>
              <a:t>Hak</a:t>
            </a:r>
            <a:r>
              <a:rPr lang="en-US" b="1" dirty="0" smtClean="0"/>
              <a:t> </a:t>
            </a:r>
            <a:r>
              <a:rPr lang="en-US" b="1" dirty="0" err="1" smtClean="0"/>
              <a:t>akses</a:t>
            </a:r>
            <a:r>
              <a:rPr lang="en-US" b="1" dirty="0" smtClean="0"/>
              <a:t> </a:t>
            </a:r>
            <a:r>
              <a:rPr lang="en-US" b="1" dirty="0" err="1" smtClean="0"/>
              <a:t>tentor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2" y="9875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8738"/>
              </p:ext>
            </p:extLst>
          </p:nvPr>
        </p:nvGraphicFramePr>
        <p:xfrm>
          <a:off x="1331640" y="123478"/>
          <a:ext cx="4536504" cy="4810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Visio" r:id="rId3" imgW="6505575" imgH="6896162" progId="Visio.Drawing.15">
                  <p:embed/>
                </p:oleObj>
              </mc:Choice>
              <mc:Fallback>
                <p:oleObj name="Visio" r:id="rId3" imgW="6505575" imgH="689616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23478"/>
                        <a:ext cx="4536504" cy="48109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9412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Absensi</a:t>
            </a:r>
            <a:r>
              <a:rPr lang="en-US" b="1" dirty="0" smtClean="0"/>
              <a:t> </a:t>
            </a:r>
            <a:r>
              <a:rPr lang="en-US" b="1" dirty="0" err="1" smtClean="0"/>
              <a:t>Siswa</a:t>
            </a:r>
            <a:endParaRPr lang="en-US" b="1" dirty="0" smtClean="0"/>
          </a:p>
          <a:p>
            <a:pPr algn="ctr"/>
            <a:r>
              <a:rPr lang="en-US" b="1" dirty="0" err="1" smtClean="0"/>
              <a:t>Hak</a:t>
            </a:r>
            <a:r>
              <a:rPr lang="en-US" b="1" dirty="0" smtClean="0"/>
              <a:t> </a:t>
            </a:r>
            <a:r>
              <a:rPr lang="en-US" b="1" dirty="0" err="1" smtClean="0"/>
              <a:t>akses</a:t>
            </a:r>
            <a:r>
              <a:rPr lang="en-US" b="1" dirty="0" smtClean="0"/>
              <a:t> admin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2" y="9875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065500"/>
              </p:ext>
            </p:extLst>
          </p:nvPr>
        </p:nvGraphicFramePr>
        <p:xfrm>
          <a:off x="1331640" y="195486"/>
          <a:ext cx="4355976" cy="4800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Visio" r:id="rId3" imgW="7058023" imgH="7782020" progId="Visio.Drawing.15">
                  <p:embed/>
                </p:oleObj>
              </mc:Choice>
              <mc:Fallback>
                <p:oleObj name="Visio" r:id="rId3" imgW="7058023" imgH="7782020" progId="Visio.Drawing.1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95486"/>
                        <a:ext cx="4355976" cy="48006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7293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Absensi</a:t>
            </a:r>
            <a:r>
              <a:rPr lang="en-US" b="1" dirty="0" smtClean="0"/>
              <a:t> </a:t>
            </a:r>
            <a:r>
              <a:rPr lang="en-US" b="1" dirty="0" err="1" smtClean="0"/>
              <a:t>Siswa</a:t>
            </a:r>
            <a:endParaRPr lang="en-US" b="1" dirty="0"/>
          </a:p>
          <a:p>
            <a:pPr algn="ctr"/>
            <a:r>
              <a:rPr lang="en-US" b="1" dirty="0" err="1" smtClean="0"/>
              <a:t>Hak</a:t>
            </a:r>
            <a:r>
              <a:rPr lang="en-US" b="1" dirty="0" smtClean="0"/>
              <a:t> </a:t>
            </a:r>
            <a:r>
              <a:rPr lang="en-US" b="1" dirty="0" err="1" smtClean="0"/>
              <a:t>akses</a:t>
            </a:r>
            <a:r>
              <a:rPr lang="en-US" b="1" dirty="0" smtClean="0"/>
              <a:t> </a:t>
            </a:r>
            <a:r>
              <a:rPr lang="en-US" b="1" dirty="0" err="1" smtClean="0"/>
              <a:t>tentor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2" y="9875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271454"/>
              </p:ext>
            </p:extLst>
          </p:nvPr>
        </p:nvGraphicFramePr>
        <p:xfrm>
          <a:off x="1547664" y="195486"/>
          <a:ext cx="4320480" cy="4704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Visio" r:id="rId3" imgW="6324514" imgH="6896162" progId="Visio.Drawing.15">
                  <p:embed/>
                </p:oleObj>
              </mc:Choice>
              <mc:Fallback>
                <p:oleObj name="Visio" r:id="rId3" imgW="6324514" imgH="689616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95486"/>
                        <a:ext cx="4320480" cy="47043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2412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Laporan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smtClean="0"/>
              <a:t>Data </a:t>
            </a:r>
            <a:r>
              <a:rPr lang="en-US" b="1" dirty="0" err="1" smtClean="0"/>
              <a:t>Siswa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2" y="9875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52155"/>
              </p:ext>
            </p:extLst>
          </p:nvPr>
        </p:nvGraphicFramePr>
        <p:xfrm>
          <a:off x="1403648" y="195486"/>
          <a:ext cx="4411141" cy="4770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Visio" r:id="rId3" imgW="5124456" imgH="5543484" progId="Visio.Drawing.15">
                  <p:embed/>
                </p:oleObj>
              </mc:Choice>
              <mc:Fallback>
                <p:oleObj name="Visio" r:id="rId3" imgW="5124456" imgH="554348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95486"/>
                        <a:ext cx="4411141" cy="4770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3114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Laporan</a:t>
            </a:r>
            <a:endParaRPr lang="en-US" b="1" dirty="0"/>
          </a:p>
          <a:p>
            <a:pPr algn="ctr"/>
            <a:r>
              <a:rPr lang="en-US" b="1" dirty="0" err="1" smtClean="0"/>
              <a:t>Penilaian</a:t>
            </a:r>
            <a:r>
              <a:rPr lang="en-US" b="1" dirty="0" smtClean="0"/>
              <a:t> </a:t>
            </a:r>
            <a:r>
              <a:rPr lang="en-US" b="1" dirty="0" err="1" smtClean="0"/>
              <a:t>Siswa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2" y="9875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123477"/>
            <a:ext cx="84436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821980"/>
              </p:ext>
            </p:extLst>
          </p:nvPr>
        </p:nvGraphicFramePr>
        <p:xfrm>
          <a:off x="1187624" y="160721"/>
          <a:ext cx="4608512" cy="4835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Visio" r:id="rId3" imgW="5124456" imgH="5353204" progId="Visio.Drawing.15">
                  <p:embed/>
                </p:oleObj>
              </mc:Choice>
              <mc:Fallback>
                <p:oleObj name="Visio" r:id="rId3" imgW="5124456" imgH="535320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60721"/>
                        <a:ext cx="4608512" cy="48354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3348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Laporan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err="1" smtClean="0"/>
              <a:t>Absensi</a:t>
            </a:r>
            <a:r>
              <a:rPr lang="en-US" b="1" dirty="0" smtClean="0"/>
              <a:t> </a:t>
            </a:r>
            <a:r>
              <a:rPr lang="en-US" b="1" dirty="0" err="1" smtClean="0"/>
              <a:t>Siswa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2" y="9875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123477"/>
            <a:ext cx="84436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1560" y="2926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34379"/>
              </p:ext>
            </p:extLst>
          </p:nvPr>
        </p:nvGraphicFramePr>
        <p:xfrm>
          <a:off x="611560" y="292672"/>
          <a:ext cx="5029200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Visio" r:id="rId3" imgW="5124456" imgH="4571789" progId="Visio.Drawing.15">
                  <p:embed/>
                </p:oleObj>
              </mc:Choice>
              <mc:Fallback>
                <p:oleObj name="Visio" r:id="rId3" imgW="5124456" imgH="457178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92672"/>
                        <a:ext cx="5029200" cy="448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61333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Histori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Siswa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2" y="9875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123477"/>
            <a:ext cx="84436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1560" y="2926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174283"/>
              </p:ext>
            </p:extLst>
          </p:nvPr>
        </p:nvGraphicFramePr>
        <p:xfrm>
          <a:off x="1403649" y="169197"/>
          <a:ext cx="4248472" cy="480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Visio" r:id="rId3" imgW="4343366" imgH="4905412" progId="Visio.Drawing.15">
                  <p:embed/>
                </p:oleObj>
              </mc:Choice>
              <mc:Fallback>
                <p:oleObj name="Visio" r:id="rId3" imgW="4343366" imgH="490541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9" y="169197"/>
                        <a:ext cx="4248472" cy="48087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0483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8055AC1-CE17-4DFA-90E5-4C28F7D7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192" y="1635646"/>
            <a:ext cx="2591272" cy="1656184"/>
          </a:xfrm>
        </p:spPr>
        <p:txBody>
          <a:bodyPr/>
          <a:lstStyle/>
          <a:p>
            <a:r>
              <a:rPr lang="en-US" sz="2800" b="1" dirty="0" smtClean="0"/>
              <a:t>BAGAN ALIR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8333" y="2669999"/>
            <a:ext cx="2494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Histori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err="1" smtClean="0"/>
              <a:t>Absensi</a:t>
            </a:r>
            <a:r>
              <a:rPr lang="en-US" b="1" dirty="0" smtClean="0"/>
              <a:t> </a:t>
            </a:r>
            <a:r>
              <a:rPr lang="en-US" b="1" dirty="0" err="1" smtClean="0"/>
              <a:t>Siswa</a:t>
            </a:r>
            <a:endParaRPr 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555525"/>
            <a:ext cx="1021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2" y="9875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123477"/>
            <a:ext cx="84436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1560" y="2926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03649" y="15998"/>
            <a:ext cx="86599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317992"/>
              </p:ext>
            </p:extLst>
          </p:nvPr>
        </p:nvGraphicFramePr>
        <p:xfrm>
          <a:off x="1403649" y="185338"/>
          <a:ext cx="4104455" cy="4826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Visio" r:id="rId3" imgW="4343366" imgH="5095692" progId="Visio.Drawing.15">
                  <p:embed/>
                </p:oleObj>
              </mc:Choice>
              <mc:Fallback>
                <p:oleObj name="Visio" r:id="rId3" imgW="4343366" imgH="509569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9" y="185338"/>
                        <a:ext cx="4104455" cy="48261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3"/>
          <p:cNvSpPr txBox="1">
            <a:spLocks/>
          </p:cNvSpPr>
          <p:nvPr/>
        </p:nvSpPr>
        <p:spPr>
          <a:xfrm>
            <a:off x="5796136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67483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Login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563638"/>
            <a:ext cx="2304256" cy="3286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563637"/>
            <a:ext cx="2160240" cy="32866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103" y="1545261"/>
            <a:ext cx="2229793" cy="33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6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43808" y="3824029"/>
            <a:ext cx="3575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 smtClean="0"/>
              <a:t>Menampilkan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halaman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tabel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kelas</a:t>
            </a:r>
            <a:endParaRPr lang="en-US" sz="1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9642" b="4719"/>
          <a:stretch/>
        </p:blipFill>
        <p:spPr>
          <a:xfrm>
            <a:off x="1895059" y="1088307"/>
            <a:ext cx="5472608" cy="26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C1E499-736B-416B-A7A6-201EC511AF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27534"/>
            <a:ext cx="9144000" cy="576064"/>
          </a:xfrm>
        </p:spPr>
        <p:txBody>
          <a:bodyPr/>
          <a:lstStyle/>
          <a:p>
            <a:r>
              <a:rPr lang="en-US" b="1" dirty="0"/>
              <a:t>TUJUAN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21E6D4-6907-473B-A98C-907595632681}"/>
              </a:ext>
            </a:extLst>
          </p:cNvPr>
          <p:cNvSpPr/>
          <p:nvPr/>
        </p:nvSpPr>
        <p:spPr>
          <a:xfrm>
            <a:off x="1943708" y="1449526"/>
            <a:ext cx="52205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170815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450215" algn="l"/>
              </a:tabLst>
            </a:pP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merancang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LBB  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Noermandiri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terkomputerisasi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terdiri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penilaian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siswa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absensi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siswa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serta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menyajikan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laporan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transaksi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70815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450215" algn="l"/>
              </a:tabLst>
            </a:pP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laporan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mengenai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data </a:t>
            </a:r>
            <a:r>
              <a:rPr lang="en-ID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penilaian</a:t>
            </a:r>
            <a:r>
              <a:rPr lang="en-ID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siswa</a:t>
            </a:r>
            <a:r>
              <a:rPr lang="en-ID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dan</a:t>
            </a:r>
            <a:r>
              <a:rPr lang="en-ID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ID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absensi</a:t>
            </a:r>
            <a:r>
              <a:rPr lang="en-ID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siswa</a:t>
            </a:r>
            <a:r>
              <a:rPr lang="en-ID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tepat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akurat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0" y="4876006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2975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267494"/>
            <a:ext cx="5039995" cy="23418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19507" y="1131590"/>
            <a:ext cx="2952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 smtClean="0"/>
              <a:t>Menampilkan</a:t>
            </a:r>
            <a:endParaRPr lang="en-US" sz="1400" b="1" dirty="0" smtClean="0"/>
          </a:p>
          <a:p>
            <a:pPr algn="ctr"/>
            <a:r>
              <a:rPr lang="en-US" sz="1400" b="1" i="1" dirty="0" smtClean="0"/>
              <a:t>Form input </a:t>
            </a:r>
            <a:r>
              <a:rPr lang="en-US" sz="1400" b="1" dirty="0" err="1" smtClean="0"/>
              <a:t>penilaian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siswa</a:t>
            </a:r>
            <a:endParaRPr lang="en-US" sz="1400" b="1" i="1" dirty="0"/>
          </a:p>
        </p:txBody>
      </p:sp>
      <p:sp>
        <p:nvSpPr>
          <p:cNvPr id="7" name="Rectangle 6"/>
          <p:cNvSpPr/>
          <p:nvPr/>
        </p:nvSpPr>
        <p:spPr>
          <a:xfrm>
            <a:off x="233340" y="3610409"/>
            <a:ext cx="2952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 smtClean="0"/>
              <a:t>Menampilkan</a:t>
            </a:r>
            <a:r>
              <a:rPr lang="en-US" sz="1400" b="1" dirty="0" smtClean="0"/>
              <a:t> </a:t>
            </a:r>
          </a:p>
          <a:p>
            <a:pPr algn="ctr"/>
            <a:r>
              <a:rPr lang="en-US" sz="1400" b="1" dirty="0" err="1" smtClean="0"/>
              <a:t>Tabel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Penilaian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Siswa</a:t>
            </a:r>
            <a:r>
              <a:rPr lang="en-US" sz="1400" b="1" dirty="0" smtClean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33" y="2687013"/>
            <a:ext cx="5706247" cy="237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Absensi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52002" y="1450022"/>
            <a:ext cx="5039995" cy="22434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3808" y="3824029"/>
            <a:ext cx="3575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 smtClean="0"/>
              <a:t>Menampilkan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halaman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tabel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jadwal</a:t>
            </a:r>
            <a:r>
              <a:rPr lang="en-US" sz="1400" b="1" dirty="0" smtClean="0"/>
              <a:t> les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581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95486"/>
            <a:ext cx="5039995" cy="234442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79912" y="2539906"/>
            <a:ext cx="5039995" cy="2349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340" y="3610409"/>
            <a:ext cx="2952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 smtClean="0"/>
              <a:t>Menampilkan</a:t>
            </a:r>
            <a:r>
              <a:rPr lang="en-US" sz="1400" b="1" dirty="0" smtClean="0"/>
              <a:t> </a:t>
            </a:r>
          </a:p>
          <a:p>
            <a:pPr algn="ctr"/>
            <a:r>
              <a:rPr lang="en-US" sz="1400" b="1" dirty="0" err="1" smtClean="0"/>
              <a:t>Tabel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Absensi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Siswa</a:t>
            </a:r>
            <a:r>
              <a:rPr lang="en-US" sz="1400" b="1" dirty="0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219507" y="1131590"/>
            <a:ext cx="2952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 smtClean="0"/>
              <a:t>Menampilkan</a:t>
            </a:r>
            <a:endParaRPr lang="en-US" sz="1400" b="1" dirty="0" smtClean="0"/>
          </a:p>
          <a:p>
            <a:pPr algn="ctr"/>
            <a:r>
              <a:rPr lang="en-US" sz="1400" b="1" i="1" dirty="0" smtClean="0"/>
              <a:t>Form input </a:t>
            </a:r>
            <a:r>
              <a:rPr lang="en-US" sz="1400" b="1" dirty="0" err="1" smtClean="0"/>
              <a:t>absensi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siswa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5577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6140" y="1563638"/>
            <a:ext cx="3384376" cy="271773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b="9527"/>
          <a:stretch/>
        </p:blipFill>
        <p:spPr bwMode="auto">
          <a:xfrm>
            <a:off x="4000516" y="1563638"/>
            <a:ext cx="3960440" cy="26847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19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DBA9AD-EF43-4B6A-96BD-E23B1BB98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5816" y="123478"/>
            <a:ext cx="5220072" cy="1080120"/>
          </a:xfrm>
        </p:spPr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3AA9-33CE-451D-BB2A-AD1F782A8C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592" y="1419622"/>
            <a:ext cx="7776864" cy="3329127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1200" dirty="0" err="1" smtClean="0"/>
              <a:t>Pembuatan</a:t>
            </a:r>
            <a:r>
              <a:rPr lang="en-US" sz="1200" dirty="0" smtClean="0"/>
              <a:t> </a:t>
            </a:r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 smtClean="0"/>
              <a:t>Informasi</a:t>
            </a:r>
            <a:r>
              <a:rPr lang="en-US" sz="1200" dirty="0" smtClean="0"/>
              <a:t> </a:t>
            </a:r>
            <a:r>
              <a:rPr lang="en-US" sz="1200" dirty="0" err="1" smtClean="0"/>
              <a:t>Absensi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Penilaian</a:t>
            </a:r>
            <a:r>
              <a:rPr lang="en-US" sz="1200" dirty="0" smtClean="0"/>
              <a:t> LBB </a:t>
            </a:r>
            <a:r>
              <a:rPr lang="en-US" sz="1200" dirty="0" err="1" smtClean="0"/>
              <a:t>Noermandiri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i="1" dirty="0" smtClean="0"/>
              <a:t>platform </a:t>
            </a:r>
            <a:r>
              <a:rPr lang="en-US" sz="1200" dirty="0" err="1" smtClean="0"/>
              <a:t>berbasis</a:t>
            </a:r>
            <a:r>
              <a:rPr lang="en-US" sz="1200" dirty="0" smtClean="0"/>
              <a:t> web </a:t>
            </a:r>
          </a:p>
          <a:p>
            <a:pPr>
              <a:lnSpc>
                <a:spcPct val="150000"/>
              </a:lnSpc>
            </a:pP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i="1" dirty="0" smtClean="0"/>
              <a:t>framework </a:t>
            </a:r>
            <a:r>
              <a:rPr lang="en-US" sz="1200" i="1" dirty="0" err="1" smtClean="0"/>
              <a:t>CodeIgniter</a:t>
            </a:r>
            <a:r>
              <a:rPr lang="en-US" sz="1200" dirty="0" smtClean="0"/>
              <a:t> </a:t>
            </a:r>
            <a:r>
              <a:rPr lang="en-US" sz="1200" dirty="0" err="1" smtClean="0"/>
              <a:t>dimulai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menganalisa</a:t>
            </a:r>
            <a:r>
              <a:rPr lang="en-US" sz="1200" dirty="0" smtClean="0"/>
              <a:t> </a:t>
            </a:r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 smtClean="0"/>
              <a:t>kerja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prosedur</a:t>
            </a:r>
            <a:r>
              <a:rPr lang="en-US" sz="1200" dirty="0" smtClean="0"/>
              <a:t> </a:t>
            </a:r>
            <a:r>
              <a:rPr lang="en-US" sz="1200" dirty="0" err="1" smtClean="0"/>
              <a:t>saat</a:t>
            </a:r>
            <a:r>
              <a:rPr lang="en-US" sz="1200" dirty="0" smtClean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i="1" dirty="0" smtClean="0"/>
              <a:t>Document Flow Diagram. </a:t>
            </a:r>
            <a:r>
              <a:rPr lang="en-US" sz="1200" dirty="0" err="1" smtClean="0"/>
              <a:t>Setelah</a:t>
            </a:r>
            <a:r>
              <a:rPr lang="en-US" sz="1200" dirty="0" smtClean="0"/>
              <a:t> </a:t>
            </a:r>
            <a:r>
              <a:rPr lang="en-US" sz="1200" dirty="0" err="1" smtClean="0"/>
              <a:t>itu</a:t>
            </a:r>
            <a:r>
              <a:rPr lang="en-US" sz="1200" dirty="0" smtClean="0"/>
              <a:t> </a:t>
            </a:r>
            <a:r>
              <a:rPr lang="en-US" sz="1200" dirty="0" err="1" smtClean="0"/>
              <a:t>menganalisa</a:t>
            </a:r>
            <a:r>
              <a:rPr lang="en-US" sz="1200" dirty="0" smtClean="0"/>
              <a:t> </a:t>
            </a:r>
            <a:r>
              <a:rPr lang="en-US" sz="1200" dirty="0" err="1" smtClean="0"/>
              <a:t>permasalahan</a:t>
            </a:r>
            <a:r>
              <a:rPr lang="en-US" sz="1200" dirty="0" smtClean="0"/>
              <a:t> yang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 smtClean="0"/>
              <a:t>kerja</a:t>
            </a:r>
            <a:r>
              <a:rPr lang="en-US" sz="1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 err="1" smtClean="0"/>
              <a:t>saat</a:t>
            </a:r>
            <a:r>
              <a:rPr lang="en-US" sz="1200" dirty="0" smtClean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i="1" dirty="0" smtClean="0"/>
              <a:t>Fishbone Diagram, </a:t>
            </a:r>
            <a:r>
              <a:rPr lang="en-US" sz="1200" dirty="0" err="1" smtClean="0"/>
              <a:t>selanjutnya</a:t>
            </a:r>
            <a:r>
              <a:rPr lang="en-US" sz="1200" dirty="0" smtClean="0"/>
              <a:t> </a:t>
            </a:r>
            <a:r>
              <a:rPr lang="en-US" sz="1200" dirty="0" err="1" smtClean="0"/>
              <a:t>merancang</a:t>
            </a:r>
            <a:r>
              <a:rPr lang="en-US" sz="1200" dirty="0" smtClean="0"/>
              <a:t> proses </a:t>
            </a:r>
            <a:r>
              <a:rPr lang="en-US" sz="1200" dirty="0" err="1" smtClean="0"/>
              <a:t>utama</a:t>
            </a:r>
            <a:r>
              <a:rPr lang="en-US" sz="1200" dirty="0" smtClean="0"/>
              <a:t> </a:t>
            </a:r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 smtClean="0"/>
              <a:t>kerja</a:t>
            </a:r>
            <a:r>
              <a:rPr lang="en-US" sz="1200" dirty="0" smtClean="0"/>
              <a:t> </a:t>
            </a:r>
            <a:r>
              <a:rPr lang="en-US" sz="1200" dirty="0" err="1" smtClean="0"/>
              <a:t>baru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i="1" dirty="0" smtClean="0"/>
              <a:t>Hierarchy Input Process Output </a:t>
            </a:r>
            <a:r>
              <a:rPr lang="en-US" sz="1200" dirty="0" smtClean="0"/>
              <a:t>yang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 smtClean="0"/>
              <a:t>merancang</a:t>
            </a:r>
            <a:r>
              <a:rPr lang="en-US" sz="1200" dirty="0" smtClean="0"/>
              <a:t> </a:t>
            </a:r>
            <a:r>
              <a:rPr lang="en-US" sz="1200" i="1" dirty="0" smtClean="0"/>
              <a:t>Data Flow Diagram</a:t>
            </a:r>
            <a:r>
              <a:rPr lang="en-US" sz="1200" dirty="0" smtClean="0"/>
              <a:t> yang </a:t>
            </a:r>
            <a:r>
              <a:rPr lang="en-US" sz="1200" dirty="0" err="1" smtClean="0"/>
              <a:t>terdiri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(3) proses </a:t>
            </a:r>
            <a:r>
              <a:rPr lang="en-US" sz="1200" dirty="0" err="1" smtClean="0"/>
              <a:t>utama</a:t>
            </a:r>
            <a:r>
              <a:rPr lang="en-US" sz="1200" dirty="0" smtClean="0"/>
              <a:t>, </a:t>
            </a:r>
            <a:r>
              <a:rPr lang="en-US" sz="1200" dirty="0" err="1" smtClean="0"/>
              <a:t>kemudian</a:t>
            </a:r>
            <a:r>
              <a:rPr lang="en-US" sz="1200" dirty="0" smtClean="0"/>
              <a:t> </a:t>
            </a:r>
            <a:r>
              <a:rPr lang="en-US" sz="1200" dirty="0" err="1" smtClean="0"/>
              <a:t>membangun</a:t>
            </a:r>
            <a:r>
              <a:rPr lang="en-US" sz="1200" dirty="0" smtClean="0"/>
              <a:t> </a:t>
            </a:r>
            <a:r>
              <a:rPr lang="en-US" sz="1200" dirty="0" err="1" smtClean="0"/>
              <a:t>desain</a:t>
            </a:r>
            <a:r>
              <a:rPr lang="en-US" sz="1200" dirty="0" smtClean="0"/>
              <a:t> </a:t>
            </a:r>
            <a:r>
              <a:rPr lang="en-US" sz="1200" i="1" dirty="0" smtClean="0"/>
              <a:t>database</a:t>
            </a:r>
            <a:r>
              <a:rPr lang="en-US" sz="1200" dirty="0" smtClean="0"/>
              <a:t> yang </a:t>
            </a:r>
            <a:r>
              <a:rPr lang="en-US" sz="1200" dirty="0" err="1" smtClean="0"/>
              <a:t>berupa</a:t>
            </a:r>
            <a:r>
              <a:rPr lang="en-US" sz="1200" dirty="0" smtClean="0"/>
              <a:t> </a:t>
            </a:r>
            <a:r>
              <a:rPr lang="en-US" sz="1200" i="1" dirty="0" smtClean="0"/>
              <a:t>Conceptual Data Model</a:t>
            </a:r>
            <a:r>
              <a:rPr lang="en-US" sz="1200" dirty="0" smtClean="0"/>
              <a:t> </a:t>
            </a:r>
            <a:r>
              <a:rPr lang="en-US" sz="1200" dirty="0" err="1" smtClean="0"/>
              <a:t>terdiri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(13) </a:t>
            </a:r>
          </a:p>
          <a:p>
            <a:pPr>
              <a:lnSpc>
                <a:spcPct val="150000"/>
              </a:lnSpc>
            </a:pPr>
            <a:r>
              <a:rPr lang="en-US" sz="1200" dirty="0" err="1" smtClean="0"/>
              <a:t>entitas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i="1" dirty="0" smtClean="0"/>
              <a:t>Physical Data Model</a:t>
            </a:r>
            <a:r>
              <a:rPr lang="en-US" sz="1200" dirty="0" smtClean="0"/>
              <a:t> yang </a:t>
            </a:r>
            <a:r>
              <a:rPr lang="en-US" sz="1200" dirty="0" err="1" smtClean="0"/>
              <a:t>memiliki</a:t>
            </a:r>
            <a:r>
              <a:rPr lang="en-US" sz="1200" dirty="0" smtClean="0"/>
              <a:t> (13) </a:t>
            </a:r>
            <a:r>
              <a:rPr lang="en-US" sz="1200" dirty="0" err="1" smtClean="0"/>
              <a:t>tabel</a:t>
            </a:r>
            <a:r>
              <a:rPr lang="en-US" sz="1200" dirty="0" smtClean="0"/>
              <a:t>, </a:t>
            </a:r>
            <a:r>
              <a:rPr lang="en-US" sz="1200" dirty="0" err="1" smtClean="0"/>
              <a:t>serta</a:t>
            </a:r>
            <a:r>
              <a:rPr lang="en-US" sz="1200" dirty="0" smtClean="0"/>
              <a:t> </a:t>
            </a:r>
            <a:r>
              <a:rPr lang="en-US" sz="1200" dirty="0" err="1" smtClean="0"/>
              <a:t>mendesain</a:t>
            </a:r>
            <a:r>
              <a:rPr lang="en-US" sz="1200" dirty="0" smtClean="0"/>
              <a:t> </a:t>
            </a:r>
            <a:r>
              <a:rPr lang="en-US" sz="1200" i="1" dirty="0" smtClean="0"/>
              <a:t>input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i="1" dirty="0" smtClean="0"/>
              <a:t>output </a:t>
            </a:r>
            <a:r>
              <a:rPr lang="en-US" sz="1200" dirty="0" err="1" smtClean="0"/>
              <a:t>setiap</a:t>
            </a:r>
            <a:r>
              <a:rPr lang="en-US" sz="1200" dirty="0" smtClean="0"/>
              <a:t> proses yang </a:t>
            </a:r>
            <a:r>
              <a:rPr lang="en-US" sz="1200" dirty="0" err="1" smtClean="0"/>
              <a:t>ada</a:t>
            </a:r>
            <a:r>
              <a:rPr lang="en-US" sz="1200" dirty="0" smtClean="0"/>
              <a:t>. </a:t>
            </a:r>
            <a:r>
              <a:rPr lang="en-US" sz="1200" dirty="0" err="1" smtClean="0"/>
              <a:t>Selanjutnya</a:t>
            </a:r>
            <a:r>
              <a:rPr lang="en-US" sz="1200" dirty="0" smtClean="0"/>
              <a:t> </a:t>
            </a:r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 smtClean="0"/>
              <a:t>digambarkan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bagan</a:t>
            </a:r>
            <a:r>
              <a:rPr lang="en-US" sz="1200" dirty="0" smtClean="0"/>
              <a:t> </a:t>
            </a:r>
            <a:r>
              <a:rPr lang="en-US" sz="1200" dirty="0" err="1" smtClean="0"/>
              <a:t>alir</a:t>
            </a:r>
            <a:r>
              <a:rPr lang="en-US" sz="1200" dirty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langkah</a:t>
            </a:r>
            <a:r>
              <a:rPr lang="en-US" sz="1200" dirty="0" smtClean="0"/>
              <a:t> </a:t>
            </a:r>
            <a:r>
              <a:rPr lang="en-US" sz="1200" dirty="0" err="1" smtClean="0"/>
              <a:t>terakhir</a:t>
            </a:r>
            <a:r>
              <a:rPr lang="en-US" sz="1200" dirty="0" smtClean="0"/>
              <a:t> </a:t>
            </a:r>
            <a:r>
              <a:rPr lang="en-US" sz="1200" dirty="0" err="1" smtClean="0"/>
              <a:t>yaitu</a:t>
            </a:r>
            <a:r>
              <a:rPr lang="en-US" sz="1200" dirty="0" smtClean="0"/>
              <a:t> </a:t>
            </a:r>
            <a:r>
              <a:rPr lang="en-US" sz="1200" dirty="0" err="1" smtClean="0"/>
              <a:t>uji</a:t>
            </a:r>
            <a:r>
              <a:rPr lang="en-US" sz="1200" dirty="0" smtClean="0"/>
              <a:t> </a:t>
            </a:r>
            <a:r>
              <a:rPr lang="en-US" sz="1200" dirty="0" err="1" smtClean="0"/>
              <a:t>coba</a:t>
            </a:r>
            <a:r>
              <a:rPr lang="en-US" sz="1200" dirty="0" smtClean="0"/>
              <a:t> </a:t>
            </a:r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metode</a:t>
            </a:r>
            <a:r>
              <a:rPr lang="en-US" sz="1200" dirty="0" smtClean="0"/>
              <a:t> black box testing.</a:t>
            </a:r>
            <a:endParaRPr lang="en-US" sz="1200" dirty="0"/>
          </a:p>
          <a:p>
            <a:pPr marL="342900" indent="-3429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endParaRPr lang="en-US" i="1" dirty="0">
              <a:latin typeface="+mj-lt"/>
            </a:endParaRPr>
          </a:p>
          <a:p>
            <a:pPr marL="342900" indent="-3429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0" y="4859088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15454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69E9DD-5505-4D57-90FB-2D027F55B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52536" y="483518"/>
            <a:ext cx="9144000" cy="576064"/>
          </a:xfrm>
        </p:spPr>
        <p:txBody>
          <a:bodyPr/>
          <a:lstStyle/>
          <a:p>
            <a:r>
              <a:rPr lang="en-US" b="1" dirty="0"/>
              <a:t>MANFAAT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AFF25F9C-D142-434C-A792-7B2D6C4DC275}"/>
              </a:ext>
            </a:extLst>
          </p:cNvPr>
          <p:cNvSpPr/>
          <p:nvPr/>
        </p:nvSpPr>
        <p:spPr>
          <a:xfrm flipV="1">
            <a:off x="0" y="771550"/>
            <a:ext cx="2196752" cy="45719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4000" y="0"/>
                </a:lnTo>
                <a:lnTo>
                  <a:pt x="9144000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5B2E02-C2AA-4CE1-B9C7-7F5662425BA0}"/>
              </a:ext>
            </a:extLst>
          </p:cNvPr>
          <p:cNvSpPr/>
          <p:nvPr/>
        </p:nvSpPr>
        <p:spPr>
          <a:xfrm>
            <a:off x="1331640" y="1186146"/>
            <a:ext cx="6408712" cy="3473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170815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  <a:tabLst>
                <a:tab pos="450215" algn="l"/>
              </a:tabLst>
            </a:pP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Bagi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pihak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LBB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Noermandiri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meningkatkan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kualitas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pelayanan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akademik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LBB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Noermandiri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mudah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efektif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efisien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dijalankan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Mempermudah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pembuatan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laporan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mengenai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penilaian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dan data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kehadiran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siswa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serta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meminimalkan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terjadinya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kesalahan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mengurangi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keakuratan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laporan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70815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Bagi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para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siswa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LBB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Noermandiri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mengetahui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nilai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siswa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diperoleh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selama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mengikuti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ujian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mengetahui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jumlah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kehadirannya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LBB </a:t>
            </a:r>
            <a:r>
              <a:rPr lang="en-ID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Noermandiri</a:t>
            </a: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0" y="4876006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6538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BATASAN MASALAH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PROSES PENILAIAN SISWA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PROSES ABSENSI SISWA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PROSES PEMBUATAN LAPORAN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0" y="4876006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67744" y="3829794"/>
            <a:ext cx="4464496" cy="576063"/>
          </a:xfrm>
        </p:spPr>
        <p:txBody>
          <a:bodyPr/>
          <a:lstStyle/>
          <a:p>
            <a:r>
              <a:rPr lang="en-US" dirty="0" smtClean="0"/>
              <a:t>ANALISIS SISTEM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E0754-269B-4BE8-BFF5-B9621BA87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86216"/>
            <a:ext cx="782343" cy="792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6A5F62-D4C9-4888-9AFF-BC0BDF391C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71714" y="286216"/>
            <a:ext cx="792774" cy="792774"/>
          </a:xfrm>
          <a:prstGeom prst="rect">
            <a:avLst/>
          </a:prstGeom>
        </p:spPr>
      </p:pic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4803997"/>
            <a:ext cx="3347864" cy="356421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/>
              <a:t>ILHAM SURYA DARMAWAN - 151711513033</a:t>
            </a: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3779912" y="1419622"/>
            <a:ext cx="1584176" cy="144016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56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B052CCE-D365-4B2B-BF19-05FD8F282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934111"/>
            <a:ext cx="52337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5218D86-7953-45F6-B1ED-128059D54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288795"/>
              </p:ext>
            </p:extLst>
          </p:nvPr>
        </p:nvGraphicFramePr>
        <p:xfrm>
          <a:off x="4932040" y="123478"/>
          <a:ext cx="3456384" cy="491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Visio" r:id="rId3" imgW="6819695" imgH="10991828" progId="Visio.Drawing.15">
                  <p:embed/>
                </p:oleObj>
              </mc:Choice>
              <mc:Fallback>
                <p:oleObj name="Visio" r:id="rId3" imgW="6819695" imgH="1099182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23478"/>
                        <a:ext cx="3456384" cy="491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D18C374-269F-47B4-B444-B13F7627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89842"/>
            <a:ext cx="4607496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DOCUMENT FLOW </a:t>
            </a:r>
            <a:r>
              <a:rPr lang="en-US" sz="2400" b="1" dirty="0" smtClean="0"/>
              <a:t>DIAGRAM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672500" y="1553169"/>
            <a:ext cx="32624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PROSES PENILAIAN SISWA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0" y="4876006"/>
            <a:ext cx="3347864" cy="284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000" b="1" dirty="0" smtClean="0"/>
              <a:t>ILHAM SURYA DARMAWAN - 151711513033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9910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10563</TotalTime>
  <Words>888</Words>
  <Application>Microsoft Office PowerPoint</Application>
  <PresentationFormat>On-screen Show (16:9)</PresentationFormat>
  <Paragraphs>203</Paragraphs>
  <Slides>54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 Unicode MS</vt:lpstr>
      <vt:lpstr>Malgun Gothic</vt:lpstr>
      <vt:lpstr>Arial</vt:lpstr>
      <vt:lpstr>Times New Roman</vt:lpstr>
      <vt:lpstr>Cover and End Slide Master</vt:lpstr>
      <vt:lpstr>Contents Slide Master</vt:lpstr>
      <vt:lpstr>Section Break Slide Master</vt:lpstr>
      <vt:lpstr>Visio</vt:lpstr>
      <vt:lpstr>Unknown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Ilham</cp:lastModifiedBy>
  <cp:revision>118</cp:revision>
  <dcterms:created xsi:type="dcterms:W3CDTF">2016-12-05T23:26:54Z</dcterms:created>
  <dcterms:modified xsi:type="dcterms:W3CDTF">2020-07-24T11:23:54Z</dcterms:modified>
</cp:coreProperties>
</file>