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275" r:id="rId4"/>
    <p:sldId id="276" r:id="rId5"/>
    <p:sldId id="261" r:id="rId6"/>
    <p:sldId id="277" r:id="rId7"/>
    <p:sldId id="287" r:id="rId8"/>
    <p:sldId id="288" r:id="rId9"/>
    <p:sldId id="278" r:id="rId10"/>
    <p:sldId id="289" r:id="rId11"/>
    <p:sldId id="290" r:id="rId12"/>
    <p:sldId id="291" r:id="rId13"/>
    <p:sldId id="279" r:id="rId14"/>
    <p:sldId id="292" r:id="rId15"/>
    <p:sldId id="293" r:id="rId16"/>
    <p:sldId id="294" r:id="rId17"/>
    <p:sldId id="295" r:id="rId18"/>
    <p:sldId id="296" r:id="rId19"/>
    <p:sldId id="297" r:id="rId20"/>
    <p:sldId id="281" r:id="rId21"/>
    <p:sldId id="298" r:id="rId22"/>
    <p:sldId id="299" r:id="rId23"/>
    <p:sldId id="300" r:id="rId24"/>
    <p:sldId id="282" r:id="rId25"/>
    <p:sldId id="301" r:id="rId26"/>
    <p:sldId id="283" r:id="rId27"/>
    <p:sldId id="302" r:id="rId28"/>
    <p:sldId id="284" r:id="rId29"/>
    <p:sldId id="303" r:id="rId30"/>
    <p:sldId id="304" r:id="rId31"/>
    <p:sldId id="285" r:id="rId32"/>
    <p:sldId id="305" r:id="rId33"/>
    <p:sldId id="306" r:id="rId34"/>
    <p:sldId id="307" r:id="rId35"/>
    <p:sldId id="286" r:id="rId36"/>
    <p:sldId id="308" r:id="rId37"/>
    <p:sldId id="309" r:id="rId38"/>
    <p:sldId id="310" r:id="rId39"/>
    <p:sldId id="311" r:id="rId40"/>
    <p:sldId id="312" r:id="rId41"/>
    <p:sldId id="313" r:id="rId42"/>
    <p:sldId id="315" r:id="rId43"/>
    <p:sldId id="316" r:id="rId44"/>
    <p:sldId id="317" r:id="rId45"/>
    <p:sldId id="266" r:id="rId46"/>
    <p:sldId id="259" r:id="rId4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649-046C-4CE0-869F-8E476931ECBF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F2B09-FEA8-4E87-AAF2-FB426EF10E8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54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ff3d8b8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/>
          </a:p>
        </p:txBody>
      </p:sp>
      <p:sp>
        <p:nvSpPr>
          <p:cNvPr id="90" name="Google Shape;90;g142ff3d8b8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14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30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97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22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21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9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39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05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373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44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647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50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847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43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2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917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787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717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67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364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169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5608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973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72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699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517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562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736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18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812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85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076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1912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770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0856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0b17b2d9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400b17b2d9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0b17b2d9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00b17b2d9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0b17b2d9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00b17b2d9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67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79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00b17b2d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00b17b2d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98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D57A-EA96-0499-5C49-15FCDEDC9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98C2E-B8A3-5F6B-90F3-DE9C46BC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B629-74D4-680F-2054-738B26B7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D059-8738-5585-545C-8CA4D14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15BF-6A14-3D6C-C5FC-30C235CC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62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D125-800F-CDC9-AE1F-AE0BD5A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6A2D2-7DB6-31DC-2A42-EE44B842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1D27-A644-42AC-5BD8-B7B452D8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6D4B5-1B12-1DAA-385E-9340F903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28CB-F433-F732-AE0C-0059BC62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62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C2B56-D225-A097-D7CF-7EA4EDB0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03DDA-0C42-1AB2-9997-12CB2407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6B42-3F14-0182-1181-D4D6163D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FDBD-1C54-74C6-4237-C3E98AF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8F77-9CD1-7F6A-9C9D-61CEDE97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BF6-E784-65AA-C475-09CF450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0DF-9D48-087D-298D-F558D328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861-AD00-0F78-3900-F4BB090E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EA07-0338-7794-3344-AF15AF4A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A8C8-888A-F402-C164-7FB2E0B2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86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99C-7D40-D52B-69AB-E525BE5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C19F-9375-331A-B06F-448CE6E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DCC1-B861-47B3-2B3C-85ABB35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F5B7-D86C-F5E5-57B0-EB5CA244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2B77-4819-B8C4-7C4D-DAB832D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72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7A20-CC8D-7167-32DE-189346FC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4F30-9E52-25D4-7CC8-43651D73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B3A4E-DE30-59FF-AC84-579607BA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D4A0-74E9-8E16-344A-36033552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BCA0E-9597-F800-1F43-D7D20393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EFF5E-D768-27BB-445B-15E4F7BC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93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17AF-3C2F-7DFA-40C9-E45D33F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9CA6-A7FA-1588-9374-A3D64B85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EA3F-F38D-9FC2-96E0-A43DB0E9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CCBD7-D587-6A60-2485-1748BFA2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2DB14-3EE4-B8F9-1C0C-9AFFDC784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41BFF-C989-85A7-C67E-018E5405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0375A-9191-E5B1-1F02-3232C832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DD8EE-4BAA-7CAB-F40B-9FFBCB6E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739-3509-38EA-5D10-E5CAB968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89292-B6C2-78B3-4BFF-0B2C6C76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86189-D1A3-01EF-0944-BA4D0B9D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33A14-CD8D-71C0-13CF-B95DC13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87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CC80E-1656-F83E-87EC-4C704DD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E928B-8C12-A73A-A415-741F268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E075-E2C6-7A00-EE91-80A7B2A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62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025-4B29-4E51-4998-9EC2274A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C242-EF8D-8394-4FF7-81F3AD87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F1AC-7575-81DD-3150-15A8665E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92D80-728D-BB2D-B537-FF380B6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054C-762C-E7D3-03A6-3A5B463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7B54-C647-5A24-9399-AF4EB7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35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326-40A5-F845-05AB-B83D2406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2250F-377A-683B-98AF-626DCA220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0AE9-2165-0DA0-ABA9-B6B1E7D2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0EDE-05A9-A9CD-D967-C0B63997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6E8D-F72B-158F-D0ED-A88C97E1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96C3-528D-9ED5-6407-BFF1D740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13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1F72-71C7-BB44-959A-4717DD8F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5ECB-A7EE-CE47-2412-364D3254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AFCD-9504-5F9F-0A30-FBD8B9E55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6A078-D665-4ACF-9C26-824FE6265AF1}" type="datetimeFigureOut">
              <a:rPr lang="en-DE" smtClean="0"/>
              <a:t>21/01/2023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B297B-6AC7-315D-41F0-BD7FBBE20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AA71-0D40-4B14-22F0-B028EE0D2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B295-7F6A-4F40-9805-853FD274B0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40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blocks.as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educative.io/answers/what-are-the-semantic-and-non-semantic-elements-in-html" TargetMode="External"/><Relationship Id="rId12" Type="http://schemas.openxmlformats.org/officeDocument/2006/relationships/hyperlink" Target="https://www.w3schools.com/html/html_links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5_semantic_elements.asp" TargetMode="External"/><Relationship Id="rId11" Type="http://schemas.openxmlformats.org/officeDocument/2006/relationships/hyperlink" Target="https://www.w3schools.com/html/html_formatting.asp" TargetMode="External"/><Relationship Id="rId5" Type="http://schemas.openxmlformats.org/officeDocument/2006/relationships/hyperlink" Target="https://www.w3schools.com/html/html_intro.asp" TargetMode="External"/><Relationship Id="rId10" Type="http://schemas.openxmlformats.org/officeDocument/2006/relationships/hyperlink" Target="https://www.w3schools.com/html/html_headings.asp" TargetMode="External"/><Relationship Id="rId4" Type="http://schemas.openxmlformats.org/officeDocument/2006/relationships/hyperlink" Target="https://www.udemy.com/course/the-web-developer-bootcamp/" TargetMode="External"/><Relationship Id="rId9" Type="http://schemas.openxmlformats.org/officeDocument/2006/relationships/hyperlink" Target="https://www.w3schools.com/html/html_element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2ff3d8b87_1_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93" name="Google Shape;93;g142ff3d8b87_1_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42ff3d8b87_1_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42ff3d8b87_1_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g142ff3d8b87_1_6"/>
          <p:cNvSpPr txBox="1">
            <a:spLocks noGrp="1"/>
          </p:cNvSpPr>
          <p:nvPr>
            <p:ph type="title"/>
          </p:nvPr>
        </p:nvSpPr>
        <p:spPr>
          <a:xfrm>
            <a:off x="5363957" y="1777427"/>
            <a:ext cx="4857301" cy="1423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700"/>
            </a:pPr>
            <a:r>
              <a:rPr lang="en-US" sz="6398" dirty="0">
                <a:latin typeface="Georgia"/>
                <a:ea typeface="Georgia"/>
                <a:cs typeface="Georgia"/>
                <a:sym typeface="Georgia"/>
              </a:rPr>
              <a:t>HTML</a:t>
            </a:r>
            <a:br>
              <a:rPr lang="en-US" sz="6398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(Hypertext Markup Language)</a:t>
            </a:r>
            <a:endParaRPr sz="6398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g142ff3d8b87_1_6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80FB-A12D-8A37-2843-4FAB7AA56508}"/>
              </a:ext>
            </a:extLst>
          </p:cNvPr>
          <p:cNvSpPr txBox="1"/>
          <p:nvPr/>
        </p:nvSpPr>
        <p:spPr>
          <a:xfrm>
            <a:off x="5309189" y="4266414"/>
            <a:ext cx="609467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888888"/>
                </a:solidFill>
                <a:effectLst/>
                <a:latin typeface="TrebuchetMS-Bold"/>
              </a:rPr>
              <a:t>PART #1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Struktur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dasar</a:t>
            </a:r>
            <a:r>
              <a:rPr lang="en-US" sz="4400" dirty="0">
                <a:solidFill>
                  <a:schemeClr val="bg1"/>
                </a:solidFill>
              </a:rPr>
              <a:t>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19270" y="1326822"/>
            <a:ext cx="6846073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&lt;!DOCTYPE html&gt;</a:t>
            </a:r>
            <a:br>
              <a:rPr lang="en-US" sz="1400" dirty="0"/>
            </a:br>
            <a:r>
              <a:rPr lang="en-US" sz="1400" dirty="0"/>
              <a:t>Tag yang digunakan untuk </a:t>
            </a:r>
            <a:r>
              <a:rPr lang="en-US" sz="1400" dirty="0" err="1"/>
              <a:t>mendeklarasikan</a:t>
            </a:r>
            <a:r>
              <a:rPr lang="en-US" sz="1400" dirty="0"/>
              <a:t> bahwa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adalah </a:t>
            </a:r>
            <a:r>
              <a:rPr lang="en-US" sz="1400" dirty="0" err="1"/>
              <a:t>dokumen</a:t>
            </a:r>
            <a:r>
              <a:rPr lang="en-US" sz="1400" dirty="0"/>
              <a:t> HTML5.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&lt;html&gt;&lt;/html&gt;</a:t>
            </a:r>
            <a:br>
              <a:rPr lang="en-US" sz="1400" dirty="0"/>
            </a:br>
            <a:r>
              <a:rPr lang="en-US" sz="1400" dirty="0"/>
              <a:t>Tag </a:t>
            </a:r>
            <a:r>
              <a:rPr lang="en-US" sz="1400" dirty="0" err="1"/>
              <a:t>dasar</a:t>
            </a:r>
            <a:r>
              <a:rPr lang="en-US" sz="1400" dirty="0"/>
              <a:t> yang </a:t>
            </a:r>
            <a:r>
              <a:rPr lang="en-US" sz="1400" dirty="0" err="1"/>
              <a:t>diperlukan</a:t>
            </a:r>
            <a:r>
              <a:rPr lang="en-US" sz="1400" dirty="0"/>
              <a:t> untuk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pada halaman HTML.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&lt;head&gt;&lt;/head&gt;</a:t>
            </a:r>
            <a:br>
              <a:rPr lang="en-US" sz="1400" dirty="0"/>
            </a:br>
            <a:r>
              <a:rPr lang="en-US" sz="1400" dirty="0"/>
              <a:t>Tag yang digunakan untuk </a:t>
            </a:r>
            <a:r>
              <a:rPr lang="en-US" sz="1400" dirty="0" err="1"/>
              <a:t>menambahkan</a:t>
            </a:r>
            <a:r>
              <a:rPr lang="en-US" sz="1400" dirty="0"/>
              <a:t> informasi meta ke Dalam HTML page. </a:t>
            </a:r>
            <a:r>
              <a:rPr lang="en-US" sz="1400" dirty="0" err="1"/>
              <a:t>Cth</a:t>
            </a:r>
            <a:r>
              <a:rPr lang="en-US" sz="1400" dirty="0"/>
              <a:t>: title, meta, </a:t>
            </a:r>
            <a:r>
              <a:rPr lang="en-US" sz="1400" dirty="0" err="1"/>
              <a:t>css</a:t>
            </a:r>
            <a:r>
              <a:rPr lang="en-US" sz="1400" dirty="0"/>
              <a:t> script, dan </a:t>
            </a:r>
            <a:r>
              <a:rPr lang="en-US" sz="1400" dirty="0" err="1"/>
              <a:t>js</a:t>
            </a:r>
            <a:r>
              <a:rPr lang="en-US" sz="1400" dirty="0"/>
              <a:t> script.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&lt;title&gt;&lt;/title&gt;</a:t>
            </a:r>
            <a:br>
              <a:rPr lang="en-US" sz="1400" dirty="0"/>
            </a:br>
            <a:r>
              <a:rPr lang="en-US" sz="1400" dirty="0"/>
              <a:t>Tag yang digunakan untuk </a:t>
            </a:r>
            <a:r>
              <a:rPr lang="en-US" sz="1400" dirty="0" err="1"/>
              <a:t>menuliskan</a:t>
            </a:r>
            <a:r>
              <a:rPr lang="en-US" sz="1400" dirty="0"/>
              <a:t> </a:t>
            </a:r>
            <a:r>
              <a:rPr lang="en-US" sz="1400" dirty="0" err="1"/>
              <a:t>judul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halaman HTML, biasanya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lihat di page’s tab / browser title).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&lt;body&gt;&lt;/body&gt;</a:t>
            </a:r>
            <a:br>
              <a:rPr lang="en-US" sz="1400" dirty="0"/>
            </a:br>
            <a:r>
              <a:rPr lang="en-US" sz="1400" dirty="0"/>
              <a:t>Tag yang digunakan untuk </a:t>
            </a:r>
            <a:r>
              <a:rPr lang="en-US" sz="1400" dirty="0" err="1"/>
              <a:t>menuliskan</a:t>
            </a:r>
            <a:r>
              <a:rPr lang="en-US" sz="1400" dirty="0"/>
              <a:t> semua HTML elements untuk </a:t>
            </a:r>
            <a:r>
              <a:rPr lang="en-US" sz="1400" dirty="0" err="1"/>
              <a:t>membangun</a:t>
            </a:r>
            <a:r>
              <a:rPr lang="en-US" sz="1400" dirty="0"/>
              <a:t> halaman </a:t>
            </a:r>
            <a:r>
              <a:rPr lang="en-US" sz="1400" dirty="0" err="1"/>
              <a:t>itu</a:t>
            </a:r>
            <a:r>
              <a:rPr lang="en-US" sz="1400" dirty="0"/>
              <a:t> atau yang biasa </a:t>
            </a:r>
            <a:r>
              <a:rPr lang="en-US" sz="1400" dirty="0" err="1"/>
              <a:t>disebut</a:t>
            </a:r>
            <a:r>
              <a:rPr lang="en-US" sz="1400" dirty="0"/>
              <a:t> dengan </a:t>
            </a:r>
            <a:r>
              <a:rPr lang="en-US" sz="1400" dirty="0" err="1"/>
              <a:t>konten</a:t>
            </a:r>
            <a:r>
              <a:rPr lang="en-US" sz="1400" dirty="0"/>
              <a:t> HTML.</a:t>
            </a:r>
            <a:endParaRPr lang="en-DE" sz="1400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1026" name="Picture 2" descr="Struktur Dasar HTML yang Wajib Lo Tau! - #SeriesBelajarHTML - BuddyKu">
            <a:extLst>
              <a:ext uri="{FF2B5EF4-FFF2-40B4-BE49-F238E27FC236}">
                <a16:creationId xmlns:a16="http://schemas.microsoft.com/office/drawing/2014/main" id="{3CDCC16A-ABDE-8027-CCBB-3A037FD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35" y="1594016"/>
            <a:ext cx="4166847" cy="31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Tag, Element, dan Attributes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19270" y="1326822"/>
            <a:ext cx="72436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Tag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merupakan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perintah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awalan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instruksi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nantinya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dibaca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web browser. Misalnya adalah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penggunaan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tag &lt;h1&gt;,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berfungsi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judul</a:t>
            </a:r>
            <a:r>
              <a:rPr lang="en-US" sz="1400" dirty="0"/>
              <a:t> .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Element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merupakan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proses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keseluruhan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dimulai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pembuka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 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diakhiri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dengan tag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penutup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&lt;/&gt;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 sebagai contoh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&lt;h1&gt;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Ini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 Adalah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Judul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&lt;/h1&gt;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Attribute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merupakan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informasi atau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perintah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tambahan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dimasukkan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Element. Misalnya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&lt;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img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 class=”gambar”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src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=”filename.jpg” alt=”komputer1” /&gt;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sehingga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atributnya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adalah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src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alt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US" sz="1400" dirty="0"/>
              <a:t> </a:t>
            </a:r>
            <a:endParaRPr lang="en-DE" sz="1400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2050" name="Picture 2" descr="D3 Workshop">
            <a:extLst>
              <a:ext uri="{FF2B5EF4-FFF2-40B4-BE49-F238E27FC236}">
                <a16:creationId xmlns:a16="http://schemas.microsoft.com/office/drawing/2014/main" id="{88F226B9-58E7-891C-A683-89CACDCB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05" y="1715647"/>
            <a:ext cx="4714925" cy="20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0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641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Jenis</a:t>
            </a:r>
            <a:r>
              <a:rPr lang="en-US" sz="4400" dirty="0">
                <a:solidFill>
                  <a:schemeClr val="bg1"/>
                </a:solidFill>
              </a:rPr>
              <a:t>” </a:t>
            </a:r>
            <a:r>
              <a:rPr lang="en-US" sz="4400" dirty="0" err="1">
                <a:solidFill>
                  <a:schemeClr val="bg1"/>
                </a:solidFill>
              </a:rPr>
              <a:t>Penulisan</a:t>
            </a:r>
            <a:r>
              <a:rPr lang="en-US" sz="4400" dirty="0">
                <a:solidFill>
                  <a:schemeClr val="bg1"/>
                </a:solidFill>
              </a:rPr>
              <a:t> HTML Element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19270" y="1326822"/>
            <a:ext cx="8547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&lt;&gt;&lt;/&gt;</a:t>
            </a:r>
            <a:br>
              <a:rPr lang="en-US" dirty="0"/>
            </a:br>
            <a:r>
              <a:rPr lang="en-US" dirty="0" err="1"/>
              <a:t>Penulisan</a:t>
            </a:r>
            <a:r>
              <a:rPr lang="en-US" dirty="0"/>
              <a:t> HTML element yang </a:t>
            </a:r>
            <a:r>
              <a:rPr lang="en-US" dirty="0" err="1"/>
              <a:t>memerlukan</a:t>
            </a:r>
            <a:r>
              <a:rPr lang="en-US" dirty="0"/>
              <a:t> tag </a:t>
            </a:r>
            <a:r>
              <a:rPr lang="en-US" dirty="0" err="1"/>
              <a:t>pembuka</a:t>
            </a:r>
            <a:r>
              <a:rPr lang="en-US" dirty="0"/>
              <a:t> dan </a:t>
            </a:r>
            <a:r>
              <a:rPr lang="en-US" dirty="0" err="1"/>
              <a:t>penutup</a:t>
            </a:r>
            <a:r>
              <a:rPr lang="en-US" dirty="0"/>
              <a:t> Dalam </a:t>
            </a:r>
            <a:r>
              <a:rPr lang="en-US" dirty="0" err="1"/>
              <a:t>penulisannya</a:t>
            </a:r>
            <a:r>
              <a:rPr lang="en-US" dirty="0"/>
              <a:t>. </a:t>
            </a:r>
            <a:r>
              <a:rPr lang="en-US" dirty="0" err="1"/>
              <a:t>Cth</a:t>
            </a:r>
            <a:r>
              <a:rPr lang="en-US" dirty="0"/>
              <a:t>: </a:t>
            </a: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=“https://google.com”&gt; Go to Google&lt;/a&gt;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&lt;/&gt;</a:t>
            </a:r>
            <a:br>
              <a:rPr lang="en-US" dirty="0"/>
            </a:br>
            <a:r>
              <a:rPr lang="en-US" dirty="0" err="1"/>
              <a:t>Penulisan</a:t>
            </a:r>
            <a:r>
              <a:rPr lang="en-US" dirty="0"/>
              <a:t> HTML element yang </a:t>
            </a:r>
            <a:r>
              <a:rPr lang="en-US" dirty="0" err="1"/>
              <a:t>menggunakan</a:t>
            </a:r>
            <a:r>
              <a:rPr lang="en-US" dirty="0"/>
              <a:t> self-closing tag atau tidak </a:t>
            </a:r>
            <a:r>
              <a:rPr lang="en-US" dirty="0" err="1"/>
              <a:t>memperlukan</a:t>
            </a:r>
            <a:r>
              <a:rPr lang="en-US" dirty="0"/>
              <a:t> tag </a:t>
            </a:r>
            <a:r>
              <a:rPr lang="en-US" dirty="0" err="1"/>
              <a:t>pembuka</a:t>
            </a:r>
            <a:r>
              <a:rPr lang="en-US" dirty="0"/>
              <a:t>. </a:t>
            </a:r>
            <a:r>
              <a:rPr lang="en-US" dirty="0" err="1"/>
              <a:t>Cth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=“home.jpg” alt=“</a:t>
            </a:r>
            <a:r>
              <a:rPr lang="en-US" b="1" dirty="0" err="1"/>
              <a:t>rumahku</a:t>
            </a:r>
            <a:r>
              <a:rPr lang="en-US" b="1" dirty="0"/>
              <a:t>”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&lt;&gt;</a:t>
            </a:r>
            <a:br>
              <a:rPr lang="en-US" dirty="0"/>
            </a:br>
            <a:r>
              <a:rPr lang="en-US" dirty="0" err="1"/>
              <a:t>Penulisan</a:t>
            </a:r>
            <a:r>
              <a:rPr lang="en-US" dirty="0"/>
              <a:t> HTML element yang tidak </a:t>
            </a:r>
            <a:r>
              <a:rPr lang="en-US" dirty="0" err="1"/>
              <a:t>memiliki</a:t>
            </a:r>
            <a:r>
              <a:rPr lang="en-US" dirty="0"/>
              <a:t> content atau yang biasa </a:t>
            </a:r>
            <a:r>
              <a:rPr lang="en-US" dirty="0" err="1"/>
              <a:t>disebut</a:t>
            </a:r>
            <a:r>
              <a:rPr lang="en-US" dirty="0"/>
              <a:t> empty elements. </a:t>
            </a:r>
            <a:r>
              <a:rPr lang="en-US" dirty="0" err="1"/>
              <a:t>Cth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 atau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 /&gt;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529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492410" y="1917610"/>
            <a:ext cx="5122581" cy="3022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Semantic &amp;</a:t>
            </a:r>
            <a:br>
              <a:rPr lang="en-US" sz="5400" b="1" dirty="0"/>
            </a:br>
            <a:r>
              <a:rPr lang="en-US" sz="5400" b="1" dirty="0"/>
              <a:t>Non-Semantic</a:t>
            </a:r>
            <a:br>
              <a:rPr lang="en-US" sz="5400" b="1" dirty="0"/>
            </a:br>
            <a:r>
              <a:rPr lang="en-US" sz="5400" b="1" dirty="0"/>
              <a:t>HTML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1907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Semantic HTML?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35173" y="1903011"/>
            <a:ext cx="11529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Semantic HTML</a:t>
            </a:r>
            <a:r>
              <a:rPr lang="en-US" dirty="0"/>
              <a:t> biasa juga </a:t>
            </a:r>
            <a:r>
              <a:rPr lang="en-US" dirty="0" err="1"/>
              <a:t>disebut</a:t>
            </a:r>
            <a:r>
              <a:rPr lang="en-US" dirty="0"/>
              <a:t> dengan </a:t>
            </a:r>
            <a:r>
              <a:rPr lang="en-US" b="1" dirty="0"/>
              <a:t>Semantic Element </a:t>
            </a:r>
            <a:r>
              <a:rPr lang="en-US" dirty="0"/>
              <a:t>adalah </a:t>
            </a:r>
            <a:r>
              <a:rPr lang="en-US" dirty="0" err="1"/>
              <a:t>sebutan</a:t>
            </a:r>
            <a:r>
              <a:rPr lang="en-US" dirty="0"/>
              <a:t> untuk tag-tag atau element HTML yang </a:t>
            </a:r>
            <a:r>
              <a:rPr lang="en-US" dirty="0" err="1"/>
              <a:t>memiliki</a:t>
            </a:r>
            <a:r>
              <a:rPr lang="en-US" dirty="0"/>
              <a:t> "arti" atau "</a:t>
            </a:r>
            <a:r>
              <a:rPr lang="en-US" dirty="0" err="1"/>
              <a:t>makna</a:t>
            </a:r>
            <a:r>
              <a:rPr lang="en-US" dirty="0"/>
              <a:t>". Semantic HTML dengan jelas </a:t>
            </a:r>
            <a:r>
              <a:rPr lang="en-US" dirty="0" err="1"/>
              <a:t>menggambarkan</a:t>
            </a:r>
            <a:r>
              <a:rPr lang="en-US" dirty="0"/>
              <a:t> artinya dengan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mesin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ditujukan</a:t>
            </a:r>
            <a:r>
              <a:rPr lang="en-US" dirty="0"/>
              <a:t> untuk membuat </a:t>
            </a:r>
            <a:r>
              <a:rPr lang="en-US" dirty="0" err="1"/>
              <a:t>struktur</a:t>
            </a:r>
            <a:r>
              <a:rPr lang="en-US" dirty="0"/>
              <a:t> halaman web. Tag </a:t>
            </a:r>
            <a:r>
              <a:rPr lang="en-US" b="1" dirty="0"/>
              <a:t>&lt;p&gt; </a:t>
            </a:r>
            <a:r>
              <a:rPr lang="en-US" dirty="0"/>
              <a:t>misalnya, digunakan untuk membuat </a:t>
            </a:r>
            <a:r>
              <a:rPr lang="en-US" b="1" dirty="0" err="1"/>
              <a:t>paragraf</a:t>
            </a:r>
            <a:r>
              <a:rPr lang="en-US" dirty="0"/>
              <a:t>, tag </a:t>
            </a:r>
            <a:r>
              <a:rPr lang="en-US" b="1" dirty="0"/>
              <a:t>&lt;h1&gt; </a:t>
            </a:r>
            <a:r>
              <a:rPr lang="en-US" dirty="0"/>
              <a:t>untuk membuat </a:t>
            </a:r>
            <a:r>
              <a:rPr lang="en-US" b="1" dirty="0" err="1"/>
              <a:t>judul</a:t>
            </a:r>
            <a:r>
              <a:rPr lang="en-US" b="1" dirty="0"/>
              <a:t>/header</a:t>
            </a:r>
            <a:r>
              <a:rPr lang="en-US" dirty="0"/>
              <a:t>, dan tag </a:t>
            </a:r>
            <a:r>
              <a:rPr lang="en-US" b="1" dirty="0"/>
              <a:t>&lt;table&gt; </a:t>
            </a:r>
            <a:r>
              <a:rPr lang="en-US" dirty="0"/>
              <a:t>untuk membuat </a:t>
            </a:r>
            <a:r>
              <a:rPr lang="en-US" b="1" dirty="0" err="1"/>
              <a:t>tabel</a:t>
            </a:r>
            <a:r>
              <a:rPr lang="en-US" dirty="0"/>
              <a:t>, </a:t>
            </a:r>
            <a:r>
              <a:rPr lang="en-US" dirty="0" err="1"/>
              <a:t>kesemua</a:t>
            </a:r>
            <a:r>
              <a:rPr lang="en-US" dirty="0"/>
              <a:t> tag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"arti" atau “</a:t>
            </a:r>
            <a:r>
              <a:rPr lang="en-US" dirty="0" err="1"/>
              <a:t>makna</a:t>
            </a:r>
            <a:r>
              <a:rPr lang="en-US" dirty="0"/>
              <a:t>” yang jelas,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Semantic HTML.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7467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Semantic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66978" y="1505446"/>
            <a:ext cx="62815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Beberapa contoh </a:t>
            </a:r>
            <a:r>
              <a:rPr lang="en-US" sz="1600" dirty="0" err="1"/>
              <a:t>dari</a:t>
            </a:r>
            <a:r>
              <a:rPr lang="en-US" sz="1600" dirty="0"/>
              <a:t> Semantic HTML atau Semantic elements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untuk </a:t>
            </a:r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macam bagian Dalam suatu halaman HTML: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&lt;article&gt;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&lt;aside&gt;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&lt;details&gt;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figcaption</a:t>
            </a:r>
            <a:r>
              <a:rPr lang="en-US" sz="16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&lt;figure&gt;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&lt;footer&gt;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&lt;header&gt;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&lt;main&gt;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&lt;mark&gt;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&lt;nav&gt;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&lt;section&gt;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&lt;summary&gt;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&lt;time&gt;</a:t>
            </a:r>
            <a:endParaRPr lang="en-DE" sz="1600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BB085-7637-2FE1-64FB-16170016D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342" y="2453723"/>
            <a:ext cx="2657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6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Semantic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B7527-0C92-AE01-0AD2-4A30B638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5" y="1984147"/>
            <a:ext cx="5070954" cy="4099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8E45B-FA3D-1ACF-93A8-7A0936D82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596" y="1984147"/>
            <a:ext cx="5070954" cy="4088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DB2E4-178F-E497-4630-14BE7B95A662}"/>
              </a:ext>
            </a:extLst>
          </p:cNvPr>
          <p:cNvSpPr txBox="1"/>
          <p:nvPr/>
        </p:nvSpPr>
        <p:spPr>
          <a:xfrm>
            <a:off x="2731629" y="1552989"/>
            <a:ext cx="11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Page</a:t>
            </a:r>
            <a:endParaRPr lang="en-D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5D338-E651-6736-2FBA-3FED08A9B8AB}"/>
              </a:ext>
            </a:extLst>
          </p:cNvPr>
          <p:cNvSpPr txBox="1"/>
          <p:nvPr/>
        </p:nvSpPr>
        <p:spPr>
          <a:xfrm>
            <a:off x="8565341" y="1552989"/>
            <a:ext cx="9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22697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Non-Semantic HTML?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35173" y="1903011"/>
            <a:ext cx="11529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Non-Semantic HTML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yang </a:t>
            </a:r>
            <a:r>
              <a:rPr lang="en-US" dirty="0" err="1"/>
              <a:t>berlawanan</a:t>
            </a:r>
            <a:r>
              <a:rPr lang="en-US" dirty="0"/>
              <a:t> dengan Semantic HTML dimana tag-tag atau element-element tersebut tidak </a:t>
            </a:r>
            <a:r>
              <a:rPr lang="en-US" dirty="0" err="1"/>
              <a:t>memiliki</a:t>
            </a:r>
            <a:r>
              <a:rPr lang="en-US" dirty="0"/>
              <a:t> “arti” atau “</a:t>
            </a:r>
            <a:r>
              <a:rPr lang="en-US" dirty="0" err="1"/>
              <a:t>makna</a:t>
            </a:r>
            <a:r>
              <a:rPr lang="en-US" dirty="0"/>
              <a:t>”. </a:t>
            </a:r>
            <a:r>
              <a:rPr lang="en-US" dirty="0" err="1"/>
              <a:t>Makna</a:t>
            </a:r>
            <a:r>
              <a:rPr lang="en-US" dirty="0"/>
              <a:t> atau arti </a:t>
            </a:r>
            <a:r>
              <a:rPr lang="en-US" dirty="0" err="1"/>
              <a:t>dari</a:t>
            </a:r>
            <a:r>
              <a:rPr lang="en-US" dirty="0"/>
              <a:t> tag Non-Semantic HTML tersebut biasanya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attribute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3386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Non-Semantic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66978" y="1505446"/>
            <a:ext cx="6281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Beberapa contoh </a:t>
            </a:r>
            <a:r>
              <a:rPr lang="en-US" sz="1600" dirty="0" err="1"/>
              <a:t>dari</a:t>
            </a:r>
            <a:r>
              <a:rPr lang="en-US" sz="1600" dirty="0"/>
              <a:t> Non-Semantic HTML atau Semantic elements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gunakan</a:t>
            </a:r>
            <a:r>
              <a:rPr lang="en-US" sz="1600" dirty="0"/>
              <a:t> untuk </a:t>
            </a:r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macam bagian Dalam suatu halaman HTML: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&lt;span&gt;</a:t>
            </a:r>
            <a:endParaRPr lang="en-DE" sz="1600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1269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Semantic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DB2E4-178F-E497-4630-14BE7B95A662}"/>
              </a:ext>
            </a:extLst>
          </p:cNvPr>
          <p:cNvSpPr txBox="1"/>
          <p:nvPr/>
        </p:nvSpPr>
        <p:spPr>
          <a:xfrm>
            <a:off x="2731629" y="1552989"/>
            <a:ext cx="11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Page</a:t>
            </a:r>
            <a:endParaRPr lang="en-D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5D338-E651-6736-2FBA-3FED08A9B8AB}"/>
              </a:ext>
            </a:extLst>
          </p:cNvPr>
          <p:cNvSpPr txBox="1"/>
          <p:nvPr/>
        </p:nvSpPr>
        <p:spPr>
          <a:xfrm>
            <a:off x="8565341" y="1552989"/>
            <a:ext cx="9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D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0C81C-EEC9-AB04-ECAC-D65DEDCC766D}"/>
              </a:ext>
            </a:extLst>
          </p:cNvPr>
          <p:cNvSpPr txBox="1"/>
          <p:nvPr/>
        </p:nvSpPr>
        <p:spPr>
          <a:xfrm>
            <a:off x="792955" y="1984147"/>
            <a:ext cx="507095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html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 Page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 World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Computer Science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Computer, a programmable device for processing, storing, and displaying information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05930-62AB-0878-519B-94488D992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20" y="1984147"/>
            <a:ext cx="5833608" cy="1276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112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492410" y="2914806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INTRODUCTION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0362" y="2423752"/>
            <a:ext cx="5122581" cy="20255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Block Elements &amp;</a:t>
            </a:r>
            <a:br>
              <a:rPr lang="en-US" sz="5400" b="1" dirty="0"/>
            </a:br>
            <a:r>
              <a:rPr lang="en-US" sz="5400" b="1" dirty="0"/>
              <a:t>Inline Elements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4003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Block Element?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143124" y="1387858"/>
            <a:ext cx="11529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 Element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pada HTML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menampilkan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100%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komponen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Apabila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komponen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browser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1280px,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Element Block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memenuhinya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Selain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Block Element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membuat baris baru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setiap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kali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didefinisikan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Berikut Adalah contoh-contoh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Block Element:</a:t>
            </a:r>
            <a:r>
              <a:rPr lang="en-US" dirty="0"/>
              <a:t> 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307D3-1CE3-8670-B744-D64B2C1AF4D5}"/>
              </a:ext>
            </a:extLst>
          </p:cNvPr>
          <p:cNvSpPr txBox="1"/>
          <p:nvPr/>
        </p:nvSpPr>
        <p:spPr>
          <a:xfrm>
            <a:off x="254442" y="2586727"/>
            <a:ext cx="2194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&lt;address&gt;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&lt;article&gt;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&lt;aside&gt;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&lt;blockquote&gt;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&lt;canvas&gt;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64031-9986-EAFE-2797-F6E1F6DE23D0}"/>
              </a:ext>
            </a:extLst>
          </p:cNvPr>
          <p:cNvSpPr txBox="1"/>
          <p:nvPr/>
        </p:nvSpPr>
        <p:spPr>
          <a:xfrm>
            <a:off x="2855844" y="2586727"/>
            <a:ext cx="2194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&lt;figure&gt;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&lt;footer&gt;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&lt;form&gt;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&lt;h1&gt; - &lt;h6&gt;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&lt;header&gt;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&lt;li&gt;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&lt;main&gt;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&lt;nav&gt;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0476A-3E27-6319-E9BF-2F1344AFA049}"/>
              </a:ext>
            </a:extLst>
          </p:cNvPr>
          <p:cNvSpPr txBox="1"/>
          <p:nvPr/>
        </p:nvSpPr>
        <p:spPr>
          <a:xfrm>
            <a:off x="5457246" y="2586727"/>
            <a:ext cx="2194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&lt;pre&gt;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&lt;section&gt;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&lt;table&gt;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&lt;video&gt;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4793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Inline Element?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Inline Element tidak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membuat baris baru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mengikuti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sebelum/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sesudahnya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biasanya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berada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 baris.</a:t>
            </a:r>
            <a:r>
              <a:rPr lang="en-US" dirty="0"/>
              <a:t> 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307D3-1CE3-8670-B744-D64B2C1AF4D5}"/>
              </a:ext>
            </a:extLst>
          </p:cNvPr>
          <p:cNvSpPr txBox="1"/>
          <p:nvPr/>
        </p:nvSpPr>
        <p:spPr>
          <a:xfrm>
            <a:off x="254442" y="2586727"/>
            <a:ext cx="2194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&lt;acronym&gt;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&lt;big&gt;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&lt;cite&gt;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&lt;code&gt;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64031-9986-EAFE-2797-F6E1F6DE23D0}"/>
              </a:ext>
            </a:extLst>
          </p:cNvPr>
          <p:cNvSpPr txBox="1"/>
          <p:nvPr/>
        </p:nvSpPr>
        <p:spPr>
          <a:xfrm>
            <a:off x="2855844" y="2586727"/>
            <a:ext cx="2194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kbd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&lt;map&gt;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&lt;object&gt;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&lt;output&gt;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&lt;q&gt;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samp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&lt;select&gt;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0476A-3E27-6319-E9BF-2F1344AFA049}"/>
              </a:ext>
            </a:extLst>
          </p:cNvPr>
          <p:cNvSpPr txBox="1"/>
          <p:nvPr/>
        </p:nvSpPr>
        <p:spPr>
          <a:xfrm>
            <a:off x="5457246" y="2586727"/>
            <a:ext cx="2194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&lt;small&gt;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&lt;strong&gt;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&lt;sub&gt;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&lt;sup&gt;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&lt;time&gt;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&lt;var&gt;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016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Semantic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DB2E4-178F-E497-4630-14BE7B95A662}"/>
              </a:ext>
            </a:extLst>
          </p:cNvPr>
          <p:cNvSpPr txBox="1"/>
          <p:nvPr/>
        </p:nvSpPr>
        <p:spPr>
          <a:xfrm>
            <a:off x="792955" y="1530982"/>
            <a:ext cx="234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Contoh Block Element</a:t>
            </a:r>
            <a:endParaRPr lang="en-D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5D338-E651-6736-2FBA-3FED08A9B8AB}"/>
              </a:ext>
            </a:extLst>
          </p:cNvPr>
          <p:cNvSpPr txBox="1"/>
          <p:nvPr/>
        </p:nvSpPr>
        <p:spPr>
          <a:xfrm>
            <a:off x="6228520" y="1552989"/>
            <a:ext cx="2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Contoh Inline Element</a:t>
            </a:r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94D5-534E-2DF2-F192-39C9C9093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5" y="2101961"/>
            <a:ext cx="4192513" cy="935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D608D-E578-7D3E-74C6-B9B6269D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55" y="3656538"/>
            <a:ext cx="4192513" cy="1801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307E36-CC5E-A276-481A-AE98F4CBD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520" y="2023430"/>
            <a:ext cx="3281240" cy="1200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5ECD04-A92D-2CFA-6309-B97A65470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520" y="3634429"/>
            <a:ext cx="5630186" cy="10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Nested Element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6188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Nested Element?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Nested element adalah suatu keadaan dimana suatu element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mengandung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berisi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 atau bahkan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banyak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lainnya.</a:t>
            </a:r>
            <a:endParaRPr lang="en-US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B24BD-4FFF-DF13-1359-AB2A5762C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37" y="2678621"/>
            <a:ext cx="4786686" cy="3035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44184C-4CF5-3705-9889-826C80B1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272" y="2546679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Heading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2363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Heading?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headings adalah suatu title atau subtitle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webpage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6 level headings pada HTML (&lt;h1&gt; - &lt;h6&gt;). Tag heading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ditampilkan</a:t>
            </a:r>
            <a:r>
              <a:rPr lang="en-US" dirty="0"/>
              <a:t> dengan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(bold) oleh browser.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455CC-398A-388B-E331-2636ECFA3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42" y="2666882"/>
            <a:ext cx="3395207" cy="1679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36BB6-72A8-755D-4175-0D0FB49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627" y="2578024"/>
            <a:ext cx="3404711" cy="33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Text Element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6051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Text Element?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Text element atau text formatting adalah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mendefinisikan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dengan arti dan maksud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tujuan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khusus. Berikut beberapa contoh Text Element:</a:t>
            </a:r>
            <a:r>
              <a:rPr lang="en-US" dirty="0"/>
              <a:t> 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3B91-0251-DE98-0299-9FCE2ACCE4E1}"/>
              </a:ext>
            </a:extLst>
          </p:cNvPr>
          <p:cNvSpPr txBox="1"/>
          <p:nvPr/>
        </p:nvSpPr>
        <p:spPr>
          <a:xfrm>
            <a:off x="254441" y="2586727"/>
            <a:ext cx="490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&lt;b&gt; - Bold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&lt;strong&gt; - Strong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&lt;mark&gt; - Marked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&lt;small&gt; - Smaller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&lt;del&gt; - Deleted text / &lt;strike&gt; (deprecated)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&lt;ins&gt; - Inserted text / &lt;u&gt;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&lt;sub&gt; - Subscript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&lt;sup&gt; -  Superscript text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850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4261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g142ff3d8b87_1_6">
            <a:extLst>
              <a:ext uri="{FF2B5EF4-FFF2-40B4-BE49-F238E27FC236}">
                <a16:creationId xmlns:a16="http://schemas.microsoft.com/office/drawing/2014/main" id="{FF0C088E-AB35-7746-47DA-3797DC0DB056}"/>
              </a:ext>
            </a:extLst>
          </p:cNvPr>
          <p:cNvSpPr/>
          <p:nvPr/>
        </p:nvSpPr>
        <p:spPr>
          <a:xfrm>
            <a:off x="11068347" y="5765537"/>
            <a:ext cx="1123653" cy="10924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6;g142ff3d8b87_1_6">
            <a:extLst>
              <a:ext uri="{FF2B5EF4-FFF2-40B4-BE49-F238E27FC236}">
                <a16:creationId xmlns:a16="http://schemas.microsoft.com/office/drawing/2014/main" id="{B078F643-12C3-A5C4-C606-B748DB064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051" y="182637"/>
            <a:ext cx="9632203" cy="993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700"/>
            </a:pPr>
            <a:r>
              <a:rPr lang="en-US" sz="6398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Quick Intro</a:t>
            </a:r>
            <a:endParaRPr sz="6398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0BDB4-05CE-1CD1-CF99-345D94492872}"/>
              </a:ext>
            </a:extLst>
          </p:cNvPr>
          <p:cNvSpPr txBox="1"/>
          <p:nvPr/>
        </p:nvSpPr>
        <p:spPr>
          <a:xfrm>
            <a:off x="5067631" y="1920895"/>
            <a:ext cx="71243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William Onnyxiforus Purnomo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800" dirty="0"/>
              <a:t>Software Engineer </a:t>
            </a:r>
            <a:r>
              <a:rPr lang="en-US" sz="2800" b="1" dirty="0"/>
              <a:t>@Labour Digital, Germany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Web Developer </a:t>
            </a:r>
            <a:r>
              <a:rPr lang="en-US" sz="2800" b="1" dirty="0"/>
              <a:t>@Funpodium, Taiwan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Alumni of:</a:t>
            </a:r>
          </a:p>
          <a:p>
            <a:pPr marL="742950" lvl="1" indent="-285750">
              <a:buFontTx/>
              <a:buChar char="-"/>
            </a:pPr>
            <a:r>
              <a:rPr lang="en-US" sz="2800" b="1" dirty="0"/>
              <a:t>Petra</a:t>
            </a:r>
            <a:r>
              <a:rPr lang="en-US" sz="2800" dirty="0"/>
              <a:t>, Indonesia (SIB, Bachelor)</a:t>
            </a:r>
          </a:p>
          <a:p>
            <a:pPr marL="742950" lvl="1" indent="-285750">
              <a:buFontTx/>
              <a:buChar char="-"/>
            </a:pPr>
            <a:r>
              <a:rPr lang="en-US" sz="2800" b="1" dirty="0"/>
              <a:t>NTUST</a:t>
            </a:r>
            <a:r>
              <a:rPr lang="en-US" sz="2800" dirty="0"/>
              <a:t>, Taiwan (IM, Masters)</a:t>
            </a:r>
            <a:endParaRPr lang="en-DE" sz="2800" dirty="0"/>
          </a:p>
        </p:txBody>
      </p:sp>
      <p:pic>
        <p:nvPicPr>
          <p:cNvPr id="4" name="Picture 3" descr="A person standing in front of a bridge&#10;&#10;Description automatically generated with low confidence">
            <a:extLst>
              <a:ext uri="{FF2B5EF4-FFF2-40B4-BE49-F238E27FC236}">
                <a16:creationId xmlns:a16="http://schemas.microsoft.com/office/drawing/2014/main" id="{7DC738A7-087E-DEA0-AFBB-47787F2DC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8028" r="33609"/>
          <a:stretch/>
        </p:blipFill>
        <p:spPr>
          <a:xfrm>
            <a:off x="269151" y="1618918"/>
            <a:ext cx="4551798" cy="414661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Contoh Text Element?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43CE4-4681-9602-7BD5-DE7E177EC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77" y="2211430"/>
            <a:ext cx="4580059" cy="2161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7F72D-056F-191F-F80C-010D87E00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65" y="1609027"/>
            <a:ext cx="2072683" cy="48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Hyperlinks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98478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Hyperlink?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Hyperlink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yang sering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dikenal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dengan "link"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menghubungkan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antara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satu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dokumen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dengan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dokumen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yang lain pada HTML.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Tujuan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hyperlink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membuat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teks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atau gambar yang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ketika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diklik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dialihkan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ke halaman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tertentu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yang sudah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ditetapkan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penulisan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Hyperlink tersebut.</a:t>
            </a:r>
          </a:p>
          <a:p>
            <a:endParaRPr lang="en-US" sz="1800" b="0" i="0" dirty="0">
              <a:solidFill>
                <a:srgbClr val="262626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Link pada HTML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dibuat dengan tag </a:t>
            </a:r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&lt;a&gt;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kemudian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tag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harus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attribute </a:t>
            </a:r>
            <a:r>
              <a:rPr lang="en-US" sz="1800" b="1" i="0" dirty="0" err="1">
                <a:solidFill>
                  <a:srgbClr val="262626"/>
                </a:solidFill>
                <a:effectLst/>
                <a:latin typeface="Calibri-Bold"/>
              </a:rPr>
              <a:t>href</a:t>
            </a:r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untuk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menentukan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alamat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URL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tujuan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link.</a:t>
            </a:r>
          </a:p>
          <a:p>
            <a:endParaRPr lang="en-US" sz="1800" b="0" i="0" dirty="0">
              <a:solidFill>
                <a:srgbClr val="262626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Terdapat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dua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jenis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Hyperlink pada HTML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Internal Link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dan </a:t>
            </a:r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External Link</a:t>
            </a:r>
            <a:r>
              <a:rPr lang="en-US" dirty="0"/>
              <a:t>.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98843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Jenis</a:t>
            </a:r>
            <a:r>
              <a:rPr lang="en-US" sz="4400" dirty="0">
                <a:solidFill>
                  <a:schemeClr val="bg1"/>
                </a:solidFill>
              </a:rPr>
              <a:t> Hyperlink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5833D-5044-5EA3-1079-62BEBFBF5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13" y="1549157"/>
            <a:ext cx="11656612" cy="39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5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Attribute Target Hyperlink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407FA-BC34-F1B2-E442-F90AF5004589}"/>
              </a:ext>
            </a:extLst>
          </p:cNvPr>
          <p:cNvSpPr txBox="1"/>
          <p:nvPr/>
        </p:nvSpPr>
        <p:spPr>
          <a:xfrm>
            <a:off x="396476" y="1487512"/>
            <a:ext cx="5248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_self</a:t>
            </a:r>
            <a:br>
              <a:rPr lang="en-US" dirty="0"/>
            </a:br>
            <a:r>
              <a:rPr lang="en-US" dirty="0" err="1"/>
              <a:t>Membuka</a:t>
            </a:r>
            <a:r>
              <a:rPr lang="en-US" dirty="0"/>
              <a:t> link pada halaman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(default).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_blank</a:t>
            </a:r>
            <a:br>
              <a:rPr lang="en-US" dirty="0"/>
            </a:br>
            <a:r>
              <a:rPr lang="en-US" dirty="0" err="1"/>
              <a:t>Membuka</a:t>
            </a:r>
            <a:r>
              <a:rPr lang="en-US" dirty="0"/>
              <a:t> link di window / tab baru.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_parent</a:t>
            </a:r>
            <a:br>
              <a:rPr lang="en-US" dirty="0"/>
            </a:br>
            <a:r>
              <a:rPr lang="en-US" dirty="0" err="1"/>
              <a:t>Membuka</a:t>
            </a:r>
            <a:r>
              <a:rPr lang="en-US" dirty="0"/>
              <a:t> bagian paling atas pada halaman.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_top</a:t>
            </a:r>
            <a:br>
              <a:rPr lang="en-US" dirty="0"/>
            </a:br>
            <a:r>
              <a:rPr lang="en-US" dirty="0" err="1"/>
              <a:t>membuka</a:t>
            </a:r>
            <a:r>
              <a:rPr lang="en-US" dirty="0"/>
              <a:t> link pada frame </a:t>
            </a:r>
            <a:r>
              <a:rPr lang="en-US" dirty="0" err="1"/>
              <a:t>induk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18247-4745-EAF7-52CD-8A77D899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571" y="4164050"/>
            <a:ext cx="7467124" cy="10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3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HTML Media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17842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HTML Media?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Konten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pada HTML tidak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hanya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terbatas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bentuk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teks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saja, Multimedia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seperti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image, audio, video, dan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Youtube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Embed juga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dimasukan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kedalam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HTML. Berikut adalah tag-tag HTML yang digunakan untuk </a:t>
            </a:r>
            <a:r>
              <a:rPr lang="en-US" sz="1800" b="0" i="0" dirty="0" err="1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menambahkan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media.</a:t>
            </a:r>
            <a:r>
              <a:rPr lang="en-US" dirty="0"/>
              <a:t> 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3B91-0251-DE98-0299-9FCE2ACCE4E1}"/>
              </a:ext>
            </a:extLst>
          </p:cNvPr>
          <p:cNvSpPr txBox="1"/>
          <p:nvPr/>
        </p:nvSpPr>
        <p:spPr>
          <a:xfrm>
            <a:off x="254441" y="2586727"/>
            <a:ext cx="761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&lt;video&gt;</a:t>
            </a:r>
            <a:br>
              <a:rPr lang="en-US" dirty="0"/>
            </a:br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&lt;audio&gt;</a:t>
            </a:r>
            <a:br>
              <a:rPr lang="en-US" dirty="0"/>
            </a:br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external source baik </a:t>
            </a:r>
            <a:r>
              <a:rPr lang="en-US" dirty="0" err="1"/>
              <a:t>itu</a:t>
            </a:r>
            <a:r>
              <a:rPr lang="en-US" dirty="0"/>
              <a:t> video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embed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2389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Menampilkan</a:t>
            </a:r>
            <a:r>
              <a:rPr lang="en-US" sz="4400" dirty="0">
                <a:solidFill>
                  <a:schemeClr val="bg1"/>
                </a:solidFill>
              </a:rPr>
              <a:t> Image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66D76-FF45-F150-6DCE-FC06BFCC4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3124"/>
            <a:ext cx="12192000" cy="40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Menampilkan</a:t>
            </a:r>
            <a:r>
              <a:rPr lang="en-US" sz="4400" dirty="0">
                <a:solidFill>
                  <a:schemeClr val="bg1"/>
                </a:solidFill>
              </a:rPr>
              <a:t> Video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80EF-3DD7-C28F-2F50-B74D828E5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77" y="1565116"/>
            <a:ext cx="5699523" cy="1243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4AAF7-31C2-F24F-539E-463BDF947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15" y="2994738"/>
            <a:ext cx="3503999" cy="2977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9C736-BF33-8461-5FCB-F21D4B63D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315" y="2186812"/>
            <a:ext cx="4584134" cy="37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Menampilkan</a:t>
            </a:r>
            <a:r>
              <a:rPr lang="en-US" sz="4400" dirty="0">
                <a:solidFill>
                  <a:schemeClr val="bg1"/>
                </a:solidFill>
              </a:rPr>
              <a:t> Audio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218B2-63BD-4541-C080-36675150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0" y="1958474"/>
            <a:ext cx="11561197" cy="27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0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4261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g142ff3d8b87_1_6">
            <a:extLst>
              <a:ext uri="{FF2B5EF4-FFF2-40B4-BE49-F238E27FC236}">
                <a16:creationId xmlns:a16="http://schemas.microsoft.com/office/drawing/2014/main" id="{FF0C088E-AB35-7746-47DA-3797DC0DB056}"/>
              </a:ext>
            </a:extLst>
          </p:cNvPr>
          <p:cNvSpPr/>
          <p:nvPr/>
        </p:nvSpPr>
        <p:spPr>
          <a:xfrm>
            <a:off x="11068347" y="5765537"/>
            <a:ext cx="1123653" cy="10924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6;g142ff3d8b87_1_6">
            <a:extLst>
              <a:ext uri="{FF2B5EF4-FFF2-40B4-BE49-F238E27FC236}">
                <a16:creationId xmlns:a16="http://schemas.microsoft.com/office/drawing/2014/main" id="{B078F643-12C3-A5C4-C606-B748DB064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051" y="182637"/>
            <a:ext cx="9632203" cy="993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700"/>
            </a:pPr>
            <a:r>
              <a:rPr lang="en-US" sz="6398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Contact Info</a:t>
            </a:r>
            <a:endParaRPr sz="6398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 descr="A person standing in front of a bridge&#10;&#10;Description automatically generated with low confidence">
            <a:extLst>
              <a:ext uri="{FF2B5EF4-FFF2-40B4-BE49-F238E27FC236}">
                <a16:creationId xmlns:a16="http://schemas.microsoft.com/office/drawing/2014/main" id="{7DC738A7-087E-DEA0-AFBB-47787F2DCE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8028" r="33609"/>
          <a:stretch/>
        </p:blipFill>
        <p:spPr>
          <a:xfrm>
            <a:off x="269151" y="1618918"/>
            <a:ext cx="4551798" cy="414661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0A31845-702C-750B-590A-C3AEB63A6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50" y="1618918"/>
            <a:ext cx="420154" cy="420154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DF05F9C-4684-2663-F78C-F8D20457B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50" y="2272164"/>
            <a:ext cx="420154" cy="42015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F2FD268-539A-EFA8-FA1E-D56051EB3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50" y="2925410"/>
            <a:ext cx="420154" cy="42015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0EE68F8-452B-C5E3-74B0-BDBAB02630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50" y="4165683"/>
            <a:ext cx="420154" cy="4201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D91706-8341-FB71-011A-BC418D609750}"/>
              </a:ext>
            </a:extLst>
          </p:cNvPr>
          <p:cNvSpPr txBox="1"/>
          <p:nvPr/>
        </p:nvSpPr>
        <p:spPr>
          <a:xfrm>
            <a:off x="5523571" y="4216505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https://www.linkedin.com/in/williamonnyx/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BDCF3-8CDA-FA93-8472-C5918CBA8575}"/>
              </a:ext>
            </a:extLst>
          </p:cNvPr>
          <p:cNvSpPr txBox="1"/>
          <p:nvPr/>
        </p:nvSpPr>
        <p:spPr>
          <a:xfrm>
            <a:off x="5523571" y="2925410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+49 152 56030071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E07504-B6B5-86F3-6D62-7580EFCE498D}"/>
              </a:ext>
            </a:extLst>
          </p:cNvPr>
          <p:cNvSpPr txBox="1"/>
          <p:nvPr/>
        </p:nvSpPr>
        <p:spPr>
          <a:xfrm>
            <a:off x="5523571" y="1618918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wonnyxiforus@gmail.com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D9E0E-D1E5-AC26-1503-663DC6039232}"/>
              </a:ext>
            </a:extLst>
          </p:cNvPr>
          <p:cNvSpPr txBox="1"/>
          <p:nvPr/>
        </p:nvSpPr>
        <p:spPr>
          <a:xfrm>
            <a:off x="5523571" y="2246753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William Onnyxiforus Purnomo#2762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158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Menampilkan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IFrame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F23B-1428-1ABC-C757-3F67D4207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45" y="1998635"/>
            <a:ext cx="11216309" cy="265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98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08313" y="2922350"/>
            <a:ext cx="5122581" cy="10283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/>
              <a:t>Exercise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DDA916C-9FAA-5379-6E4F-1785E42D1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47" y="3132039"/>
            <a:ext cx="593921" cy="5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Exercise HTML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254442" y="1754088"/>
            <a:ext cx="1152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Seorang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Frontend Developer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ditugaskan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untuk membuat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sebuah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web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mempunyai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dua halaman: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Home Page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About Us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b="1" dirty="0"/>
              <a:t>20 menit</a:t>
            </a: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60036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Home Page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201A4-2370-DD64-FCF0-0CC8F6EB750C}"/>
              </a:ext>
            </a:extLst>
          </p:cNvPr>
          <p:cNvSpPr txBox="1"/>
          <p:nvPr/>
        </p:nvSpPr>
        <p:spPr>
          <a:xfrm>
            <a:off x="168965" y="1751346"/>
            <a:ext cx="55241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Halaman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beberapa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Element HTML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 berikut: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Menu Navbar (Home &amp; About Us)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Image Banner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Judul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/Heading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Article List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Minimal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2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kategori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 section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 masing-masing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kategori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minimal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4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judul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-Bold"/>
              </a:rPr>
              <a:t>artikel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Footer</a:t>
            </a:r>
            <a:r>
              <a:rPr lang="en-US" dirty="0"/>
              <a:t> 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ABC1-F772-797B-9583-D179D660C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559" y="1526299"/>
            <a:ext cx="4470654" cy="49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74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About Us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201A4-2370-DD64-FCF0-0CC8F6EB750C}"/>
              </a:ext>
            </a:extLst>
          </p:cNvPr>
          <p:cNvSpPr txBox="1"/>
          <p:nvPr/>
        </p:nvSpPr>
        <p:spPr>
          <a:xfrm>
            <a:off x="168966" y="1751346"/>
            <a:ext cx="54685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Halaman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terdiri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beberapa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Element HTML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berikut: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Menu Navbar (Home &amp; About Us)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Image Banner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Judul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atau Heading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Paragraf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Minimal 2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Paragraf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dan harus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mengandung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minimal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-Bold"/>
              </a:rPr>
              <a:t>3 Text Element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Footer</a:t>
            </a:r>
            <a:r>
              <a:rPr lang="en-US" dirty="0"/>
              <a:t>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0CB0-A9E1-1A0A-2B5C-D00D65A19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030" y="1503418"/>
            <a:ext cx="4510630" cy="47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7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1400b17b2d9_2_99"/>
          <p:cNvGrpSpPr/>
          <p:nvPr/>
        </p:nvGrpSpPr>
        <p:grpSpPr>
          <a:xfrm>
            <a:off x="6625216" y="4"/>
            <a:ext cx="5566651" cy="6858771"/>
            <a:chOff x="9937669" y="6"/>
            <a:chExt cx="8350884" cy="10287217"/>
          </a:xfrm>
        </p:grpSpPr>
        <p:sp>
          <p:nvSpPr>
            <p:cNvPr id="209" name="Google Shape;209;g1400b17b2d9_2_99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210" name="Google Shape;210;g1400b17b2d9_2_99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211" name="Google Shape;211;g1400b17b2d9_2_99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212" name="Google Shape;212;g1400b17b2d9_2_99"/>
          <p:cNvSpPr txBox="1">
            <a:spLocks noGrp="1"/>
          </p:cNvSpPr>
          <p:nvPr>
            <p:ph type="title"/>
          </p:nvPr>
        </p:nvSpPr>
        <p:spPr>
          <a:xfrm>
            <a:off x="678064" y="1650929"/>
            <a:ext cx="4814514" cy="993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4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</a:pPr>
            <a:r>
              <a:rPr lang="en-US" sz="6398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398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g1400b17b2d9_2_99"/>
          <p:cNvSpPr/>
          <p:nvPr/>
        </p:nvSpPr>
        <p:spPr>
          <a:xfrm>
            <a:off x="823" y="2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6737C3-0DA5-D779-613C-F66DFBCA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2708247"/>
            <a:ext cx="420154" cy="420154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7324E0B-169D-A0C6-2AB2-810EE037F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3361493"/>
            <a:ext cx="420154" cy="42015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2CE27CA-A6AA-BD51-09CD-9F3D7BFAC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4014739"/>
            <a:ext cx="420154" cy="42015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26D3DE2-5CB6-928F-9EC8-8851B4B3B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5255012"/>
            <a:ext cx="420154" cy="420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17328-2A8C-6AAB-BF6D-105E890FFF3E}"/>
              </a:ext>
            </a:extLst>
          </p:cNvPr>
          <p:cNvSpPr txBox="1"/>
          <p:nvPr/>
        </p:nvSpPr>
        <p:spPr>
          <a:xfrm>
            <a:off x="1198909" y="5305834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https://www.linkedin.com/in/williamonnyx/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9C313-074C-68C0-6E1D-34DE7A541791}"/>
              </a:ext>
            </a:extLst>
          </p:cNvPr>
          <p:cNvSpPr txBox="1"/>
          <p:nvPr/>
        </p:nvSpPr>
        <p:spPr>
          <a:xfrm>
            <a:off x="1198909" y="4014739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+49 152 56030071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1B60B-DD84-7FA6-F415-1563D32BC7C4}"/>
              </a:ext>
            </a:extLst>
          </p:cNvPr>
          <p:cNvSpPr txBox="1"/>
          <p:nvPr/>
        </p:nvSpPr>
        <p:spPr>
          <a:xfrm>
            <a:off x="1198909" y="2708247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wonnyxiforus@gmail.com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55F2A-3628-C3CB-6D50-ADB904CB371F}"/>
              </a:ext>
            </a:extLst>
          </p:cNvPr>
          <p:cNvSpPr txBox="1"/>
          <p:nvPr/>
        </p:nvSpPr>
        <p:spPr>
          <a:xfrm>
            <a:off x="1198909" y="3336082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William Onnyxiforus Purnomo#2762</a:t>
            </a:r>
            <a:endParaRPr lang="en-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0b17b2d9_2_26"/>
          <p:cNvSpPr txBox="1">
            <a:spLocks noGrp="1"/>
          </p:cNvSpPr>
          <p:nvPr>
            <p:ph type="title"/>
          </p:nvPr>
        </p:nvSpPr>
        <p:spPr>
          <a:xfrm>
            <a:off x="262393" y="1987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</a:pPr>
            <a:r>
              <a:rPr lang="en-US" sz="4532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Referensi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g1400b17b2d9_2_2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E594-7B71-E8AE-6087-B0A47F8E9196}"/>
              </a:ext>
            </a:extLst>
          </p:cNvPr>
          <p:cNvSpPr txBox="1"/>
          <p:nvPr/>
        </p:nvSpPr>
        <p:spPr>
          <a:xfrm>
            <a:off x="262393" y="1011621"/>
            <a:ext cx="42778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https://www.udemy.com/course/the-web-developer-bootcamp/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https://www.w3schools.com/html/html_intro.asp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https://www.w3schools.com/html/html5_semantic_elements.asp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https://www.educative.io/answers/what-are-the-semantic-and-non-semantic-elements-in-html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https://www.w3schools.com/html/html_blocks.asp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https://www.w3schools.com/html/html_elements.asp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https://www.w3schools.com/html/html_headings.asp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https://www.w3schools.com/html/html_formatting.asp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https://www.w3schools.com/html/html_links.asp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1400b17b2d9_2_46"/>
          <p:cNvGrpSpPr/>
          <p:nvPr/>
        </p:nvGrpSpPr>
        <p:grpSpPr>
          <a:xfrm>
            <a:off x="6584884" y="5331"/>
            <a:ext cx="5606943" cy="6853597"/>
            <a:chOff x="9877164" y="7997"/>
            <a:chExt cx="8411328" cy="10279456"/>
          </a:xfrm>
        </p:grpSpPr>
        <p:sp>
          <p:nvSpPr>
            <p:cNvPr id="151" name="Google Shape;151;g1400b17b2d9_2_46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52" name="Google Shape;152;g1400b17b2d9_2_46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55" name="Google Shape;155;g1400b17b2d9_2_46"/>
          <p:cNvSpPr/>
          <p:nvPr/>
        </p:nvSpPr>
        <p:spPr>
          <a:xfrm>
            <a:off x="823" y="6083731"/>
            <a:ext cx="7937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6C61E-9652-40CB-6BF9-DDC546A30D64}"/>
              </a:ext>
            </a:extLst>
          </p:cNvPr>
          <p:cNvSpPr txBox="1"/>
          <p:nvPr/>
        </p:nvSpPr>
        <p:spPr>
          <a:xfrm>
            <a:off x="397700" y="203520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62626"/>
                </a:solidFill>
                <a:effectLst/>
                <a:latin typeface="Calibri-Bold"/>
              </a:rPr>
              <a:t>Sub Topics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C157F-943B-89EC-2CF7-6FC7450DD19A}"/>
              </a:ext>
            </a:extLst>
          </p:cNvPr>
          <p:cNvSpPr txBox="1"/>
          <p:nvPr/>
        </p:nvSpPr>
        <p:spPr>
          <a:xfrm>
            <a:off x="397621" y="849851"/>
            <a:ext cx="6094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Pengenalan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HTML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Struktur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Sintaks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HTML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Semantic &amp; Non-Semantic HTML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Block Elements &amp; Inline Elements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Nested Elements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Heading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Text Elements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 Hyperlinks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 HTML Media (Image, Video, Audio,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Youtube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Embedded)</a:t>
            </a:r>
            <a:r>
              <a:rPr lang="en-US" dirty="0"/>
              <a:t> </a:t>
            </a:r>
            <a:br>
              <a:rPr lang="en-US" dirty="0"/>
            </a:br>
            <a:endParaRPr lang="en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16264" y="2416208"/>
            <a:ext cx="5122581" cy="20255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 err="1"/>
              <a:t>Pengenalan</a:t>
            </a:r>
            <a:br>
              <a:rPr lang="en-US" sz="5400" b="1" dirty="0"/>
            </a:br>
            <a:r>
              <a:rPr lang="en-US" sz="5400" b="1" dirty="0"/>
              <a:t>HTML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422032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8899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itu</a:t>
            </a:r>
            <a:r>
              <a:rPr lang="en-US" sz="4400" dirty="0">
                <a:solidFill>
                  <a:schemeClr val="bg1"/>
                </a:solidFill>
              </a:rPr>
              <a:t> HTML?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21418" y="1868557"/>
            <a:ext cx="1137036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HTML</a:t>
            </a:r>
            <a:r>
              <a:rPr lang="en-US" dirty="0"/>
              <a:t> atau </a:t>
            </a:r>
            <a:r>
              <a:rPr lang="en-US" b="1" dirty="0"/>
              <a:t>Hypertext Markup Language</a:t>
            </a:r>
            <a:r>
              <a:rPr lang="en-US" dirty="0"/>
              <a:t> adalah </a:t>
            </a:r>
            <a:r>
              <a:rPr lang="en-US" dirty="0" err="1"/>
              <a:t>bahasa</a:t>
            </a:r>
            <a:r>
              <a:rPr lang="en-US" dirty="0"/>
              <a:t> markup yang digunakan untuk membuat </a:t>
            </a:r>
            <a:r>
              <a:rPr lang="en-US" dirty="0" err="1"/>
              <a:t>sebuah</a:t>
            </a:r>
            <a:r>
              <a:rPr lang="en-US" dirty="0"/>
              <a:t> website.</a:t>
            </a:r>
            <a:br>
              <a:rPr lang="en-US" dirty="0"/>
            </a:br>
            <a:r>
              <a:rPr lang="en-US" dirty="0"/>
              <a:t>Pada awalnya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digunakan untuk membantu para </a:t>
            </a:r>
            <a:r>
              <a:rPr lang="en-US" dirty="0" err="1"/>
              <a:t>ilmuwan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membuat suatu research paper ke </a:t>
            </a:r>
            <a:r>
              <a:rPr lang="en-US" dirty="0" err="1"/>
              <a:t>dalam</a:t>
            </a:r>
            <a:r>
              <a:rPr lang="en-US" dirty="0"/>
              <a:t> internet.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waktu, HTML </a:t>
            </a:r>
            <a:r>
              <a:rPr lang="en-US" dirty="0" err="1"/>
              <a:t>mengalami</a:t>
            </a:r>
            <a:r>
              <a:rPr lang="en-US" dirty="0"/>
              <a:t> beberapa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fitur </a:t>
            </a:r>
            <a:r>
              <a:rPr lang="en-US" dirty="0" err="1"/>
              <a:t>serta</a:t>
            </a:r>
            <a:r>
              <a:rPr lang="en-US" dirty="0"/>
              <a:t> informasi yang </a:t>
            </a:r>
            <a:r>
              <a:rPr lang="en-US" dirty="0" err="1"/>
              <a:t>disajikan</a:t>
            </a:r>
            <a:r>
              <a:rPr lang="en-US" dirty="0"/>
              <a:t>. </a:t>
            </a:r>
            <a:r>
              <a:rPr lang="en-US" dirty="0" err="1"/>
              <a:t>Versi</a:t>
            </a:r>
            <a:r>
              <a:rPr lang="en-US" dirty="0"/>
              <a:t> HTML terbaru adalah </a:t>
            </a:r>
            <a:r>
              <a:rPr lang="en-US" b="1" dirty="0"/>
              <a:t>HTML5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Bahasa HTML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b="1" dirty="0"/>
              <a:t>tidak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awalnya </a:t>
            </a:r>
            <a:r>
              <a:rPr lang="en-US" dirty="0" err="1"/>
              <a:t>hanya</a:t>
            </a:r>
            <a:r>
              <a:rPr lang="en-US" dirty="0"/>
              <a:t> untuk me-markup suatu document dan tidak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.</a:t>
            </a:r>
            <a:endParaRPr lang="en-DE" dirty="0"/>
          </a:p>
        </p:txBody>
      </p:sp>
      <p:sp>
        <p:nvSpPr>
          <p:cNvPr id="6" name="Google Shape;145;g1400b17b2d9_2_36">
            <a:extLst>
              <a:ext uri="{FF2B5EF4-FFF2-40B4-BE49-F238E27FC236}">
                <a16:creationId xmlns:a16="http://schemas.microsoft.com/office/drawing/2014/main" id="{7A4951A3-D1ED-FDC2-9E9A-E45B93A8F88C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6928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8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6493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394C71-4EB7-7616-1DA1-96844E93AA00}"/>
              </a:ext>
            </a:extLst>
          </p:cNvPr>
          <p:cNvSpPr txBox="1"/>
          <p:nvPr/>
        </p:nvSpPr>
        <p:spPr>
          <a:xfrm>
            <a:off x="532737" y="349857"/>
            <a:ext cx="7243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fungsi HTML?</a:t>
            </a:r>
            <a:endParaRPr lang="en-DE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8C5A3-88FA-B158-C792-4FB0C1510120}"/>
              </a:ext>
            </a:extLst>
          </p:cNvPr>
          <p:cNvSpPr txBox="1"/>
          <p:nvPr/>
        </p:nvSpPr>
        <p:spPr>
          <a:xfrm>
            <a:off x="421418" y="1868557"/>
            <a:ext cx="1137036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Membuat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suatu halaman web.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01B2E13-2F9D-B2B6-C34A-FA3FBE266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48" y="4524573"/>
            <a:ext cx="2086935" cy="2086935"/>
          </a:xfrm>
          <a:prstGeom prst="rect">
            <a:avLst/>
          </a:prstGeom>
        </p:spPr>
      </p:pic>
      <p:sp>
        <p:nvSpPr>
          <p:cNvPr id="4" name="Google Shape;145;g1400b17b2d9_2_36">
            <a:extLst>
              <a:ext uri="{FF2B5EF4-FFF2-40B4-BE49-F238E27FC236}">
                <a16:creationId xmlns:a16="http://schemas.microsoft.com/office/drawing/2014/main" id="{D47A1D7E-92C3-ABE3-4029-BEE0F704A5D1}"/>
              </a:ext>
            </a:extLst>
          </p:cNvPr>
          <p:cNvSpPr/>
          <p:nvPr/>
        </p:nvSpPr>
        <p:spPr>
          <a:xfrm>
            <a:off x="0" y="6083839"/>
            <a:ext cx="792955" cy="77416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8706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400b17b2d9_2_36"/>
          <p:cNvGrpSpPr/>
          <p:nvPr/>
        </p:nvGrpSpPr>
        <p:grpSpPr>
          <a:xfrm>
            <a:off x="823" y="0"/>
            <a:ext cx="5365167" cy="6858626"/>
            <a:chOff x="0" y="0"/>
            <a:chExt cx="8048625" cy="10287000"/>
          </a:xfrm>
        </p:grpSpPr>
        <p:sp>
          <p:nvSpPr>
            <p:cNvPr id="140" name="Google Shape;140;g1400b17b2d9_2_36"/>
            <p:cNvSpPr/>
            <p:nvPr/>
          </p:nvSpPr>
          <p:spPr>
            <a:xfrm>
              <a:off x="0" y="0"/>
              <a:ext cx="8048625" cy="10287000"/>
            </a:xfrm>
            <a:custGeom>
              <a:avLst/>
              <a:gdLst/>
              <a:ahLst/>
              <a:cxnLst/>
              <a:rect l="l" t="t" r="r" b="b"/>
              <a:pathLst>
                <a:path w="8048625" h="10287000" extrusionOk="0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1" name="Google Shape;141;g1400b17b2d9_2_36"/>
            <p:cNvSpPr/>
            <p:nvPr/>
          </p:nvSpPr>
          <p:spPr>
            <a:xfrm>
              <a:off x="0" y="607746"/>
              <a:ext cx="4599305" cy="9093200"/>
            </a:xfrm>
            <a:custGeom>
              <a:avLst/>
              <a:gdLst/>
              <a:ahLst/>
              <a:cxnLst/>
              <a:rect l="l" t="t" r="r" b="b"/>
              <a:pathLst>
                <a:path w="4599305" h="9093200" extrusionOk="0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142" name="Google Shape;142;g1400b17b2d9_2_36"/>
            <p:cNvSpPr/>
            <p:nvPr/>
          </p:nvSpPr>
          <p:spPr>
            <a:xfrm>
              <a:off x="5036088" y="7438461"/>
              <a:ext cx="1819909" cy="1819909"/>
            </a:xfrm>
            <a:custGeom>
              <a:avLst/>
              <a:gdLst/>
              <a:ahLst/>
              <a:cxnLst/>
              <a:rect l="l" t="t" r="r" b="b"/>
              <a:pathLst>
                <a:path w="1819909" h="1819909" extrusionOk="0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143" name="Google Shape;143;g1400b17b2d9_2_36"/>
          <p:cNvSpPr txBox="1">
            <a:spLocks noGrp="1"/>
          </p:cNvSpPr>
          <p:nvPr>
            <p:ph type="title"/>
          </p:nvPr>
        </p:nvSpPr>
        <p:spPr>
          <a:xfrm>
            <a:off x="5516264" y="2416208"/>
            <a:ext cx="5122581" cy="20255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0890" rIns="0" bIns="0" rtlCol="0" anchor="t" anchorCtr="0">
            <a:spAutoFit/>
          </a:bodyPr>
          <a:lstStyle/>
          <a:p>
            <a:pPr marL="16928">
              <a:lnSpc>
                <a:spcPct val="119845"/>
              </a:lnSpc>
              <a:spcBef>
                <a:spcPts val="0"/>
              </a:spcBef>
            </a:pPr>
            <a:r>
              <a:rPr lang="en-US" sz="5400" b="1" dirty="0" err="1"/>
              <a:t>Struktur</a:t>
            </a:r>
            <a:r>
              <a:rPr lang="en-US" sz="5400" b="1" dirty="0"/>
              <a:t> </a:t>
            </a:r>
            <a:r>
              <a:rPr lang="en-US" sz="5400" b="1" dirty="0" err="1"/>
              <a:t>Sintaks</a:t>
            </a:r>
            <a:br>
              <a:rPr lang="en-US" sz="5400" b="1" dirty="0"/>
            </a:br>
            <a:r>
              <a:rPr lang="en-US" sz="5400" b="1" dirty="0"/>
              <a:t>HTML</a:t>
            </a:r>
            <a:endParaRPr sz="5400" b="1" dirty="0"/>
          </a:p>
        </p:txBody>
      </p:sp>
      <p:sp>
        <p:nvSpPr>
          <p:cNvPr id="145" name="Google Shape;145;g1400b17b2d9_2_3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9158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Microsoft Office PowerPoint</Application>
  <PresentationFormat>Widescreen</PresentationFormat>
  <Paragraphs>255</Paragraphs>
  <Slides>46</Slides>
  <Notes>46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Calibri-Bold</vt:lpstr>
      <vt:lpstr>Consolas</vt:lpstr>
      <vt:lpstr>Georgia</vt:lpstr>
      <vt:lpstr>TrebuchetMS-Bold</vt:lpstr>
      <vt:lpstr>Office Theme</vt:lpstr>
      <vt:lpstr>HTML (Hypertext Markup Language)</vt:lpstr>
      <vt:lpstr>INTRODUCTION</vt:lpstr>
      <vt:lpstr>Quick Intro</vt:lpstr>
      <vt:lpstr>Contact Info</vt:lpstr>
      <vt:lpstr>PowerPoint Presentation</vt:lpstr>
      <vt:lpstr>Pengenalan HTML</vt:lpstr>
      <vt:lpstr>PowerPoint Presentation</vt:lpstr>
      <vt:lpstr>PowerPoint Presentation</vt:lpstr>
      <vt:lpstr>Struktur Sintaks HTML</vt:lpstr>
      <vt:lpstr>PowerPoint Presentation</vt:lpstr>
      <vt:lpstr>PowerPoint Presentation</vt:lpstr>
      <vt:lpstr>PowerPoint Presentation</vt:lpstr>
      <vt:lpstr>Semantic &amp; Non-Semantic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Elements &amp; Inline Elements</vt:lpstr>
      <vt:lpstr>PowerPoint Presentation</vt:lpstr>
      <vt:lpstr>PowerPoint Presentation</vt:lpstr>
      <vt:lpstr>PowerPoint Presentation</vt:lpstr>
      <vt:lpstr>Nested Element</vt:lpstr>
      <vt:lpstr>PowerPoint Presentation</vt:lpstr>
      <vt:lpstr>Heading</vt:lpstr>
      <vt:lpstr>PowerPoint Presentation</vt:lpstr>
      <vt:lpstr>Text Element</vt:lpstr>
      <vt:lpstr>PowerPoint Presentation</vt:lpstr>
      <vt:lpstr>PowerPoint Presentation</vt:lpstr>
      <vt:lpstr>Hyperlinks</vt:lpstr>
      <vt:lpstr>PowerPoint Presentation</vt:lpstr>
      <vt:lpstr>PowerPoint Presentation</vt:lpstr>
      <vt:lpstr>PowerPoint Presentation</vt:lpstr>
      <vt:lpstr>HTML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Thank you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William Purnomo</dc:creator>
  <cp:lastModifiedBy>William Purnomo</cp:lastModifiedBy>
  <cp:revision>10</cp:revision>
  <dcterms:created xsi:type="dcterms:W3CDTF">2023-01-21T00:05:28Z</dcterms:created>
  <dcterms:modified xsi:type="dcterms:W3CDTF">2023-01-23T22:57:01Z</dcterms:modified>
</cp:coreProperties>
</file>