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61" r:id="rId3"/>
    <p:sldId id="260" r:id="rId4"/>
    <p:sldId id="287" r:id="rId5"/>
    <p:sldId id="288" r:id="rId6"/>
    <p:sldId id="289" r:id="rId7"/>
    <p:sldId id="290" r:id="rId8"/>
    <p:sldId id="292" r:id="rId9"/>
    <p:sldId id="291" r:id="rId10"/>
    <p:sldId id="293" r:id="rId11"/>
    <p:sldId id="294" r:id="rId12"/>
    <p:sldId id="267" r:id="rId13"/>
    <p:sldId id="295" r:id="rId14"/>
    <p:sldId id="296" r:id="rId15"/>
    <p:sldId id="297" r:id="rId16"/>
    <p:sldId id="298" r:id="rId17"/>
    <p:sldId id="26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3" r:id="rId32"/>
    <p:sldId id="315" r:id="rId33"/>
    <p:sldId id="316" r:id="rId34"/>
    <p:sldId id="317" r:id="rId35"/>
    <p:sldId id="266" r:id="rId36"/>
    <p:sldId id="259" r:id="rId3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649-046C-4CE0-869F-8E476931ECBF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F2B09-FEA8-4E87-AAF2-FB426EF10E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54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ff3d8b8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/>
          </a:p>
        </p:txBody>
      </p:sp>
      <p:sp>
        <p:nvSpPr>
          <p:cNvPr id="90" name="Google Shape;90;g142ff3d8b8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619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755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35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728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405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244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291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001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712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5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00b17b2d9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400b17b2d9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803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698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564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866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061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42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221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627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833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12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008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076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191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699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936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00b17b2d9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400b17b2d9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0b17b2d9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400b17b2d9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66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63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04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03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D57A-EA96-0499-5C49-15FCDEDC9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98C2E-B8A3-5F6B-90F3-DE9C46BC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B629-74D4-680F-2054-738B26B7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D059-8738-5585-545C-8CA4D145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15BF-6A14-3D6C-C5FC-30C235CC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562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D125-800F-CDC9-AE1F-AE0BD5AC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6A2D2-7DB6-31DC-2A42-EE44B842C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1D27-A644-42AC-5BD8-B7B452D8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D4B5-1B12-1DAA-385E-9340F903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28CB-F433-F732-AE0C-0059BC62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162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C2B56-D225-A097-D7CF-7EA4EDB07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03DDA-0C42-1AB2-9997-12CB2407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6B42-3F14-0182-1181-D4D6163D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FDBD-1C54-74C6-4237-C3E98AF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8F77-9CD1-7F6A-9C9D-61CEDE97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0BF6-E784-65AA-C475-09CF450E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10DF-9D48-087D-298D-F558D328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E861-AD00-0F78-3900-F4BB090E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EA07-0338-7794-3344-AF15AF4A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A8C8-888A-F402-C164-7FB2E0B2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862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B99C-7D40-D52B-69AB-E525BE5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FC19F-9375-331A-B06F-448CE6ED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DCC1-B861-47B3-2B3C-85ABB35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F5B7-D86C-F5E5-57B0-EB5CA244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2B77-4819-B8C4-7C4D-DAB832DF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724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7A20-CC8D-7167-32DE-189346FC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4F30-9E52-25D4-7CC8-43651D732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B3A4E-DE30-59FF-AC84-579607BA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D4A0-74E9-8E16-344A-36033552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BCA0E-9597-F800-1F43-D7D20393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EFF5E-D768-27BB-445B-15E4F7BC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932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17AF-3C2F-7DFA-40C9-E45D33F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9CA6-A7FA-1588-9374-A3D64B85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6EA3F-F38D-9FC2-96E0-A43DB0E9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CCBD7-D587-6A60-2485-1748BFA2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2DB14-3EE4-B8F9-1C0C-9AFFDC784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41BFF-C989-85A7-C67E-018E5405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0375A-9191-E5B1-1F02-3232C832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DD8EE-4BAA-7CAB-F40B-9FFBCB6E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739-3509-38EA-5D10-E5CAB968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89292-B6C2-78B3-4BFF-0B2C6C76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86189-D1A3-01EF-0944-BA4D0B9D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33A14-CD8D-71C0-13CF-B95DC13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872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CC80E-1656-F83E-87EC-4C704DDC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E928B-8C12-A73A-A415-741F268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DE075-E2C6-7A00-EE91-80A7B2AE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621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025-4B29-4E51-4998-9EC2274A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C242-EF8D-8394-4FF7-81F3AD87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EF1AC-7575-81DD-3150-15A8665E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92D80-728D-BB2D-B537-FF380B67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C054C-762C-E7D3-03A6-3A5B4632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37B54-C647-5A24-9399-AF4EB78D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350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326-40A5-F845-05AB-B83D2406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2250F-377A-683B-98AF-626DCA220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0AE9-2165-0DA0-ABA9-B6B1E7D2F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80EDE-05A9-A9CD-D967-C0B63997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06E8D-F72B-158F-D0ED-A88C97E1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96C3-528D-9ED5-6407-BFF1D740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13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1F72-71C7-BB44-959A-4717DD8F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5ECB-A7EE-CE47-2412-364D3254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AFCD-9504-5F9F-0A30-FBD8B9E55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A078-D665-4ACF-9C26-824FE6265AF1}" type="datetimeFigureOut">
              <a:rPr lang="en-DE" smtClean="0"/>
              <a:t>01/02/2023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297B-6AC7-315D-41F0-BD7FBBE20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AA71-0D40-4B14-22F0-B028EE0D2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040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tml/html_forms.asp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w3schools.com/html/html_tables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_lists_unordered.asp" TargetMode="External"/><Relationship Id="rId11" Type="http://schemas.openxmlformats.org/officeDocument/2006/relationships/hyperlink" Target="https://www.w3schools.com/html/html_form_input_types.asp" TargetMode="External"/><Relationship Id="rId5" Type="http://schemas.openxmlformats.org/officeDocument/2006/relationships/hyperlink" Target="https://www.w3schools.com/html/html_lists_ordered.asp" TargetMode="External"/><Relationship Id="rId10" Type="http://schemas.openxmlformats.org/officeDocument/2006/relationships/hyperlink" Target="https://www.w3schools.com/html/html_form_elements.asp" TargetMode="External"/><Relationship Id="rId4" Type="http://schemas.openxmlformats.org/officeDocument/2006/relationships/hyperlink" Target="https://www.w3schools.com/html/html_lists.asp" TargetMode="External"/><Relationship Id="rId9" Type="http://schemas.openxmlformats.org/officeDocument/2006/relationships/hyperlink" Target="https://www.w3schools.com/html/html_forms_attribute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42ff3d8b87_1_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93" name="Google Shape;93;g142ff3d8b87_1_6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42ff3d8b87_1_6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42ff3d8b87_1_6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g142ff3d8b87_1_6"/>
          <p:cNvSpPr txBox="1">
            <a:spLocks noGrp="1"/>
          </p:cNvSpPr>
          <p:nvPr>
            <p:ph type="title"/>
          </p:nvPr>
        </p:nvSpPr>
        <p:spPr>
          <a:xfrm>
            <a:off x="5363957" y="1777427"/>
            <a:ext cx="4857301" cy="14239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464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  <a:buSzPts val="700"/>
            </a:pPr>
            <a:r>
              <a:rPr lang="en-US" sz="6398" dirty="0">
                <a:latin typeface="Georgia"/>
                <a:ea typeface="Georgia"/>
                <a:cs typeface="Georgia"/>
                <a:sym typeface="Georgia"/>
              </a:rPr>
              <a:t>HTML</a:t>
            </a:r>
            <a:br>
              <a:rPr lang="en-US" sz="6398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(Hypertext Markup Language)</a:t>
            </a:r>
            <a:endParaRPr sz="6398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g142ff3d8b87_1_6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80FB-A12D-8A37-2843-4FAB7AA56508}"/>
              </a:ext>
            </a:extLst>
          </p:cNvPr>
          <p:cNvSpPr txBox="1"/>
          <p:nvPr/>
        </p:nvSpPr>
        <p:spPr>
          <a:xfrm>
            <a:off x="5309189" y="4266414"/>
            <a:ext cx="609467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888888"/>
                </a:solidFill>
                <a:effectLst/>
                <a:latin typeface="TrebuchetMS-Bold"/>
              </a:rPr>
              <a:t>PART #2</a:t>
            </a:r>
            <a:r>
              <a:rPr lang="en-US" dirty="0"/>
              <a:t> </a:t>
            </a:r>
            <a:br>
              <a:rPr lang="en-US" dirty="0"/>
            </a:b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Nested List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408936" y="1407382"/>
            <a:ext cx="1137036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Nested list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adalah suatu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konsep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di Dalam HTML dimana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kita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memasukkan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list di Dalam 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Misalnya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menulis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list OS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terdiri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Windows, Linux dan Mac, Linux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mempunyai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list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turunan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yaitu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Ubuntu, Debian, RedHat, dan lainnya. Pada contoh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perlu membuat nested list.</a:t>
            </a:r>
            <a:r>
              <a:rPr lang="en-US" dirty="0"/>
              <a:t>  </a:t>
            </a:r>
            <a:endParaRPr lang="en-DE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E5CC4-E8EC-64B6-BC94-16665C18E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5" y="2991334"/>
            <a:ext cx="4650104" cy="3388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93EE2-F122-EEAC-3AA5-E3CE00873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714" y="2991334"/>
            <a:ext cx="3867471" cy="33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3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545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Description List (Good to Know)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408936" y="1407382"/>
            <a:ext cx="1137036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Description list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adalah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jenis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list yang digunakan untuk membuat suatu daftar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istilah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menjelaskan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istilah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tersebut.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Tag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&lt;dl&gt;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 untuk membuat list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berjenis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unordered list.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Tag </a:t>
            </a:r>
            <a:r>
              <a:rPr lang="en-US" b="1" dirty="0"/>
              <a:t>&lt;dt&gt;</a:t>
            </a:r>
            <a:r>
              <a:rPr lang="en-US" dirty="0"/>
              <a:t> digunakan untuk membuat term name.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Tag </a:t>
            </a:r>
            <a:r>
              <a:rPr lang="en-US" b="1" dirty="0"/>
              <a:t>&lt;dd&gt;</a:t>
            </a:r>
            <a:r>
              <a:rPr lang="en-US" dirty="0"/>
              <a:t> digunakan untuk membuat term description.</a:t>
            </a:r>
            <a:endParaRPr lang="en-DE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FEAEB-7F15-6E45-8F85-5D452B7C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37" y="3673958"/>
            <a:ext cx="3458146" cy="2238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4D3B2-4410-A64C-9582-66DF0D96A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543" y="3673958"/>
            <a:ext cx="3087753" cy="22389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945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492410" y="2914806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HTML Table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7611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Membuat HTML Table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421418" y="1868557"/>
            <a:ext cx="1137036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Agar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membuat table pada HTML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dibutuhkan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tag-tag sebagai berikut: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&lt;table&gt;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merupakan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pembuka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membuat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table pada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thead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&gt;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menunjukan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table head atau bagian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kepala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tbody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 untuk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mengelompokan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konten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atau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terletak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bagian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tengah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tubuh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&lt;tr&gt;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 row untuk membuat baris.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&lt;td&gt;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 data untuk membuat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kolom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th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 head untuk membuat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judul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header.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Namun,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untuk membuat table yang paling penting adalah tag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&lt;table&gt;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&lt;tr&gt;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dan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&lt;td&gt;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Sementara tag yang lain adalah tambahan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opsional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 boleh digunakan atau tidak.</a:t>
            </a:r>
            <a:r>
              <a:rPr lang="en-US" dirty="0"/>
              <a:t> 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120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Contoh HTML Table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505C0-D382-1FB5-B87F-142C9B386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31" y="1426173"/>
            <a:ext cx="5383484" cy="4005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21AAAF-2700-177B-4B98-7578597DF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964" y="2119589"/>
            <a:ext cx="6076205" cy="21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Attribute HTML Table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53174-4E3B-9AE4-2BD8-A227C2B20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37" y="1715648"/>
            <a:ext cx="6449792" cy="35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4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8841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Contoh HTML Table dengan Attribute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6B5D1-1061-DAF7-0FC3-E68C77AD4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5" y="1393300"/>
            <a:ext cx="5303045" cy="4579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3CF568-6D35-4FA5-E382-30A770E1E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955" y="1978084"/>
            <a:ext cx="4557091" cy="34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492410" y="2914806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HTML Form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8017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HTML Form?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421418" y="1868557"/>
            <a:ext cx="1137036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HTML Form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 untuk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mengumpulkan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input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pengguna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atau user.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Umumnya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tersebut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dikirim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diproses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oleh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backend di server. Form pada HTML juga bisa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dianalogikan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sama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formulir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HTML Form </a:t>
            </a:r>
            <a:r>
              <a:rPr lang="en-US" dirty="0" err="1"/>
              <a:t>diawali</a:t>
            </a:r>
            <a:r>
              <a:rPr lang="en-US" dirty="0"/>
              <a:t> dengan element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&lt;form&gt;...&lt;/form&gt; 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sebagai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penampung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berisikan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berbagai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jenis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element lain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&lt;input&gt;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&lt;radio&gt;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textarea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dan lain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sebagainya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dirty="0"/>
              <a:t> </a:t>
            </a:r>
            <a:endParaRPr lang="en-DE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1510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Form Attribute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9DB8D-F1C9-55C6-D1CA-B8FC930C0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37" y="1715648"/>
            <a:ext cx="108394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02E4FE-EA1D-C5CF-0754-EF01ABE66045}"/>
              </a:ext>
            </a:extLst>
          </p:cNvPr>
          <p:cNvSpPr txBox="1"/>
          <p:nvPr/>
        </p:nvSpPr>
        <p:spPr>
          <a:xfrm>
            <a:off x="532737" y="2600078"/>
            <a:ext cx="10495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br>
              <a:rPr lang="en-US" dirty="0"/>
            </a:b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br>
              <a:rPr lang="en-US" dirty="0"/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Mendefinisikan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 pada form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dikirim dengan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GET (default) atau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action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diisikan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dengan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alamat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URL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endpoint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memproses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form.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1400b17b2d9_2_46"/>
          <p:cNvGrpSpPr/>
          <p:nvPr/>
        </p:nvGrpSpPr>
        <p:grpSpPr>
          <a:xfrm>
            <a:off x="6584884" y="5331"/>
            <a:ext cx="5606943" cy="6853597"/>
            <a:chOff x="9877164" y="7997"/>
            <a:chExt cx="8411328" cy="10279456"/>
          </a:xfrm>
        </p:grpSpPr>
        <p:sp>
          <p:nvSpPr>
            <p:cNvPr id="151" name="Google Shape;151;g1400b17b2d9_2_46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52" name="Google Shape;152;g1400b17b2d9_2_46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55" name="Google Shape;155;g1400b17b2d9_2_46"/>
          <p:cNvSpPr/>
          <p:nvPr/>
        </p:nvSpPr>
        <p:spPr>
          <a:xfrm>
            <a:off x="823" y="6083731"/>
            <a:ext cx="7937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6C61E-9652-40CB-6BF9-DDC546A30D64}"/>
              </a:ext>
            </a:extLst>
          </p:cNvPr>
          <p:cNvSpPr txBox="1"/>
          <p:nvPr/>
        </p:nvSpPr>
        <p:spPr>
          <a:xfrm>
            <a:off x="397700" y="203520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62626"/>
                </a:solidFill>
                <a:effectLst/>
                <a:latin typeface="Calibri-Bold"/>
              </a:rPr>
              <a:t>Sub Topics</a:t>
            </a:r>
            <a:r>
              <a:rPr lang="en-US" dirty="0"/>
              <a:t> </a:t>
            </a:r>
            <a:br>
              <a:rPr lang="en-US" dirty="0"/>
            </a:b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C157F-943B-89EC-2CF7-6FC7450DD19A}"/>
              </a:ext>
            </a:extLst>
          </p:cNvPr>
          <p:cNvSpPr txBox="1"/>
          <p:nvPr/>
        </p:nvSpPr>
        <p:spPr>
          <a:xfrm>
            <a:off x="397621" y="849851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HTML Lists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HTML Table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HTML Form</a:t>
            </a:r>
            <a:endParaRPr lang="en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Form Element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2E4FE-EA1D-C5CF-0754-EF01ABE66045}"/>
              </a:ext>
            </a:extLst>
          </p:cNvPr>
          <p:cNvSpPr txBox="1"/>
          <p:nvPr/>
        </p:nvSpPr>
        <p:spPr>
          <a:xfrm>
            <a:off x="532737" y="1582314"/>
            <a:ext cx="10495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HTML Form bisa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terdiri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satu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atau lebih Element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dibawah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&lt;label&gt;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&lt;select&gt;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&lt;option&gt;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&lt;legend&gt;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616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Input Types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2E4FE-EA1D-C5CF-0754-EF01ABE66045}"/>
              </a:ext>
            </a:extLst>
          </p:cNvPr>
          <p:cNvSpPr txBox="1"/>
          <p:nvPr/>
        </p:nvSpPr>
        <p:spPr>
          <a:xfrm>
            <a:off x="532737" y="1582314"/>
            <a:ext cx="1049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Element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&lt;input&gt;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attribute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type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berfungsi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untuk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menginformasikan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jenis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-Italic"/>
              </a:rPr>
              <a:t>field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pada Form. Contoh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penulisan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type di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tag input adalah &lt;input type=“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”&gt;.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Berikut adalah beberapa contoh value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attribute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A3FBE-D6AD-413F-71BC-1DB3FB15D99D}"/>
              </a:ext>
            </a:extLst>
          </p:cNvPr>
          <p:cNvSpPr txBox="1"/>
          <p:nvPr/>
        </p:nvSpPr>
        <p:spPr>
          <a:xfrm flipH="1">
            <a:off x="634115" y="2687763"/>
            <a:ext cx="2109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datetime-local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25843-35DD-4B0B-E83B-6ED5C6498479}"/>
              </a:ext>
            </a:extLst>
          </p:cNvPr>
          <p:cNvSpPr txBox="1"/>
          <p:nvPr/>
        </p:nvSpPr>
        <p:spPr>
          <a:xfrm flipH="1">
            <a:off x="3100013" y="2687763"/>
            <a:ext cx="2109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FC14C-BC83-0D23-B278-60AFA1679BB9}"/>
              </a:ext>
            </a:extLst>
          </p:cNvPr>
          <p:cNvSpPr txBox="1"/>
          <p:nvPr/>
        </p:nvSpPr>
        <p:spPr>
          <a:xfrm flipH="1">
            <a:off x="5780598" y="2687763"/>
            <a:ext cx="210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6147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9947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Input Examples – Text and Password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74C8C-51A1-43AE-5DDB-BFD2DA34564C}"/>
              </a:ext>
            </a:extLst>
          </p:cNvPr>
          <p:cNvSpPr txBox="1"/>
          <p:nvPr/>
        </p:nvSpPr>
        <p:spPr>
          <a:xfrm>
            <a:off x="278296" y="3937413"/>
            <a:ext cx="11149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br>
              <a:rPr lang="en-US" dirty="0"/>
            </a:b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atau variable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placeholder</a:t>
            </a:r>
            <a:br>
              <a:rPr lang="en-US" dirty="0"/>
            </a:b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yang </a:t>
            </a:r>
            <a:r>
              <a:rPr lang="en-US" dirty="0" err="1"/>
              <a:t>mendeskripsikan</a:t>
            </a:r>
            <a:r>
              <a:rPr lang="en-US" dirty="0"/>
              <a:t> value </a:t>
            </a:r>
            <a:r>
              <a:rPr lang="en-US" dirty="0" err="1"/>
              <a:t>dari</a:t>
            </a:r>
            <a:r>
              <a:rPr lang="en-US" dirty="0"/>
              <a:t> field input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Element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&lt;label&gt;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merepresentasikan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judul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atau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penamaan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untuk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-Italic"/>
              </a:rPr>
              <a:t>item control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(&lt;input&gt;, &lt;select&gt;, dan lainnya).</a:t>
            </a:r>
            <a:r>
              <a:rPr lang="en-US" dirty="0"/>
              <a:t> </a:t>
            </a:r>
            <a:endParaRPr lang="en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EA324D-EF28-AD48-720F-03E36854E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77" y="2066913"/>
            <a:ext cx="7117506" cy="1192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A45E54-8ACD-5B50-D4D4-6A6098A68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723" y="1429592"/>
            <a:ext cx="31527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Input Examples - File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E7333-0941-DBC3-5DE1-A37334A9C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88" y="1912206"/>
            <a:ext cx="6624523" cy="1216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1CCE4-C93E-E500-D992-1BCEAB330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206" y="1912206"/>
            <a:ext cx="4900336" cy="21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Input Examples - Radio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AF9C4-4B75-C9A7-901D-B22EFF663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7" y="2068208"/>
            <a:ext cx="7941933" cy="1360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A2FE6-6DF3-46B3-EA97-132ED61AB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74" y="2068208"/>
            <a:ext cx="2362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5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941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Input Examples - Checkbox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122E9-9835-6942-E82E-79B39699E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47" y="1976462"/>
            <a:ext cx="6949565" cy="174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C114D1-FA55-3811-8451-935181977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18" y="1976462"/>
            <a:ext cx="3048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941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Input Examples - Button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F9900-A2F4-EBB6-62E9-61965208E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24" y="2262299"/>
            <a:ext cx="7552082" cy="935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68D4D-F147-8790-9B6E-E302FA125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6330" y="2262299"/>
            <a:ext cx="2171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941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Input Examples - Attributes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D82F8-61D7-3CBB-2790-B0BAD0297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59" y="1973747"/>
            <a:ext cx="7591011" cy="1091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A3D28-4BD8-15B3-A625-A034B9511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252" y="1973747"/>
            <a:ext cx="3058969" cy="23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7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941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Input Examples - </a:t>
            </a:r>
            <a:r>
              <a:rPr lang="en-US" sz="4400" dirty="0" err="1">
                <a:solidFill>
                  <a:schemeClr val="bg1"/>
                </a:solidFill>
              </a:rPr>
              <a:t>Textarea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89D54-4C31-4122-A7F4-E42E7BB04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49" y="1715648"/>
            <a:ext cx="6210238" cy="1441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BE43E-12E6-B314-2271-223E65ACA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441" y="1715648"/>
            <a:ext cx="3390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56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9700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Input Examples – Select &amp; Option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53591-0AF6-D9D8-77B0-54D29F0E7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77" y="1635196"/>
            <a:ext cx="6600742" cy="2566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45BF8-02EF-523B-3265-AF13C1FE4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0033" y="1635196"/>
            <a:ext cx="33337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3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492410" y="2914806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HTML Lists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9700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HTML Form Examples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E955B-9A54-321E-D0CD-2236867B0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86" y="2198666"/>
            <a:ext cx="6769211" cy="2805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065A4-F809-3A37-6EB1-725586DBC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382" y="1492996"/>
            <a:ext cx="3520970" cy="49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6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08313" y="2922350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Exercise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DDA916C-9FAA-5379-6E4F-1785E42D1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47" y="3132039"/>
            <a:ext cx="593921" cy="5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1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Exercise HTML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174929" y="1397675"/>
            <a:ext cx="6583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Seorang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Frontend Developer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ditugaskan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untuk membuat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web yang digunakan untuk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para murid.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Halaman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terdiri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nn-NO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 dengan kolom Name, Age, dan Hobbies</a:t>
            </a:r>
            <a:r>
              <a:rPr lang="nn-NO" dirty="0"/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Form Input data student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Waktu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b="1" dirty="0"/>
              <a:t>20 menit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CB950-FD6E-BC4C-A043-26F65F108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165" y="1397675"/>
            <a:ext cx="5267540" cy="4234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48355-FEC0-A09C-9834-762148EB830A}"/>
              </a:ext>
            </a:extLst>
          </p:cNvPr>
          <p:cNvSpPr txBox="1"/>
          <p:nvPr/>
        </p:nvSpPr>
        <p:spPr>
          <a:xfrm>
            <a:off x="678498" y="3841654"/>
            <a:ext cx="5693134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&lt;style&gt;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table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font-family: arial, sans-serif;   border-collapse: collapse; width: 100%;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td, </a:t>
            </a:r>
            <a:r>
              <a:rPr lang="en-US" sz="1400" dirty="0" err="1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border: 2px solid black;  text-align: center;  padding: 8px;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label {  font-weight: bold; 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.field-group{  margin-bottom: 2vh;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&lt;/style&gt;</a:t>
            </a:r>
            <a:endParaRPr lang="en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3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08313" y="2922350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Homework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4" name="Picture 3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55D49627-818C-7398-DDCB-881866C79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373" y="2980001"/>
            <a:ext cx="913086" cy="9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97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Homework HTML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377AC-2B18-235A-7CFD-EA12FA5158F4}"/>
              </a:ext>
            </a:extLst>
          </p:cNvPr>
          <p:cNvSpPr txBox="1"/>
          <p:nvPr/>
        </p:nvSpPr>
        <p:spPr>
          <a:xfrm>
            <a:off x="200771" y="1419381"/>
            <a:ext cx="6094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Sebagai Frontend Developer,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ditugaskan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untuk membuat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sistem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blog untuk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mendukung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digital marketing.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Beberapa halaman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diperlukan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untuk blog adalah: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Halaman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blog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berisi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daftar blog)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Halaman detail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blog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Halaman form untuk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menambahkan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blog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bisa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mana saja,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silakan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kreatifitas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imajinasi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kalian. Bisa juga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mengambil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web blog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dibimbing</a:t>
            </a:r>
            <a:r>
              <a:rPr lang="en-US" dirty="0"/>
              <a:t> </a:t>
            </a:r>
            <a:br>
              <a:rPr lang="en-US" dirty="0"/>
            </a:b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A819B-E510-56DE-4E23-BBE570D80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695" y="151485"/>
            <a:ext cx="4164262" cy="65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2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g1400b17b2d9_2_99"/>
          <p:cNvGrpSpPr/>
          <p:nvPr/>
        </p:nvGrpSpPr>
        <p:grpSpPr>
          <a:xfrm>
            <a:off x="6625216" y="4"/>
            <a:ext cx="5566651" cy="6858771"/>
            <a:chOff x="9937669" y="6"/>
            <a:chExt cx="8350884" cy="10287217"/>
          </a:xfrm>
        </p:grpSpPr>
        <p:sp>
          <p:nvSpPr>
            <p:cNvPr id="209" name="Google Shape;209;g1400b17b2d9_2_99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210" name="Google Shape;210;g1400b17b2d9_2_99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211" name="Google Shape;211;g1400b17b2d9_2_99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212" name="Google Shape;212;g1400b17b2d9_2_99"/>
          <p:cNvSpPr txBox="1">
            <a:spLocks noGrp="1"/>
          </p:cNvSpPr>
          <p:nvPr>
            <p:ph type="title"/>
          </p:nvPr>
        </p:nvSpPr>
        <p:spPr>
          <a:xfrm>
            <a:off x="678064" y="1650929"/>
            <a:ext cx="4814514" cy="9931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464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</a:pPr>
            <a:r>
              <a:rPr lang="en-US" sz="6398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6398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g1400b17b2d9_2_99"/>
          <p:cNvSpPr/>
          <p:nvPr/>
        </p:nvSpPr>
        <p:spPr>
          <a:xfrm>
            <a:off x="823" y="2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A6B325B-F94C-F803-3B45-EEFA066E8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2708247"/>
            <a:ext cx="420154" cy="420154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811D85E-0197-0C17-298C-6F8DEB69C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3361493"/>
            <a:ext cx="420154" cy="42015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E8CE802-8698-B7ED-B33B-60A6B2BD5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4014739"/>
            <a:ext cx="420154" cy="42015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EE0779D-9495-05CE-1637-809CDE4C3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5255012"/>
            <a:ext cx="420154" cy="420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AE55D-50E0-C0E3-B358-B7C34E8BD0B5}"/>
              </a:ext>
            </a:extLst>
          </p:cNvPr>
          <p:cNvSpPr txBox="1"/>
          <p:nvPr/>
        </p:nvSpPr>
        <p:spPr>
          <a:xfrm>
            <a:off x="1198909" y="5305834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https://www.linkedin.com/in/williamonnyx/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42083-7857-8874-13E8-4E62F097FF46}"/>
              </a:ext>
            </a:extLst>
          </p:cNvPr>
          <p:cNvSpPr txBox="1"/>
          <p:nvPr/>
        </p:nvSpPr>
        <p:spPr>
          <a:xfrm>
            <a:off x="1198909" y="4014739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+49 152 56030071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A67FD-7207-E647-D689-6C9C7E5E460C}"/>
              </a:ext>
            </a:extLst>
          </p:cNvPr>
          <p:cNvSpPr txBox="1"/>
          <p:nvPr/>
        </p:nvSpPr>
        <p:spPr>
          <a:xfrm>
            <a:off x="1198909" y="2708247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wonnyxiforus@gmail.com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0C611-0588-6E99-5B54-2355CE97A0E3}"/>
              </a:ext>
            </a:extLst>
          </p:cNvPr>
          <p:cNvSpPr txBox="1"/>
          <p:nvPr/>
        </p:nvSpPr>
        <p:spPr>
          <a:xfrm>
            <a:off x="1198909" y="3336082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William Onnyxiforus Purnomo#2762</a:t>
            </a:r>
            <a:endParaRPr lang="en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00b17b2d9_2_26"/>
          <p:cNvSpPr txBox="1">
            <a:spLocks noGrp="1"/>
          </p:cNvSpPr>
          <p:nvPr>
            <p:ph type="title"/>
          </p:nvPr>
        </p:nvSpPr>
        <p:spPr>
          <a:xfrm>
            <a:off x="262393" y="198782"/>
            <a:ext cx="8324631" cy="7081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597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</a:pPr>
            <a:r>
              <a:rPr lang="en-US" sz="4532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Referensi</a:t>
            </a:r>
            <a:endParaRPr sz="4532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g1400b17b2d9_2_2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4F91A-F36F-F2B8-247E-2FA7909AA58E}"/>
              </a:ext>
            </a:extLst>
          </p:cNvPr>
          <p:cNvSpPr txBox="1"/>
          <p:nvPr/>
        </p:nvSpPr>
        <p:spPr>
          <a:xfrm>
            <a:off x="262393" y="1011621"/>
            <a:ext cx="42778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https://www.w3schools.com/html/html_lists.asp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https://www.w3schools.com/html/html_lists_ordered.asp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https://www.w3schools.com/html/html_lists_unordered.asp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https://www.w3schools.com/html/html_tables.asp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https://www.w3schools.com/html/html_forms.asp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https://www.w3schools.com/html/html_forms_attributes.asp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https://www.w3schools.com/html/html_form_elements.asp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https://www.w3schools.com/html/html_form_input_types.asp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HTML Lists?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421418" y="1868557"/>
            <a:ext cx="1137036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HTML Lists</a:t>
            </a:r>
            <a:r>
              <a:rPr lang="en-US" dirty="0"/>
              <a:t> adalah salah 1 </a:t>
            </a:r>
            <a:r>
              <a:rPr lang="en-US" dirty="0" err="1"/>
              <a:t>kemampuan</a:t>
            </a:r>
            <a:r>
              <a:rPr lang="en-US" dirty="0"/>
              <a:t> HTML untuk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Dalam HTML </a:t>
            </a:r>
            <a:r>
              <a:rPr lang="en-US" dirty="0" err="1"/>
              <a:t>penulisan</a:t>
            </a:r>
            <a:r>
              <a:rPr lang="en-US" dirty="0"/>
              <a:t> list </a:t>
            </a:r>
            <a:r>
              <a:rPr lang="en-US" dirty="0" err="1"/>
              <a:t>menggunakan</a:t>
            </a:r>
            <a:r>
              <a:rPr lang="en-US" dirty="0"/>
              <a:t> tag &lt;li&gt;.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jenis</a:t>
            </a:r>
            <a:r>
              <a:rPr lang="en-US" dirty="0"/>
              <a:t> list yang </a:t>
            </a:r>
            <a:r>
              <a:rPr lang="en-US" dirty="0" err="1"/>
              <a:t>disediakan</a:t>
            </a:r>
            <a:r>
              <a:rPr lang="en-US" dirty="0"/>
              <a:t> oleh HTML: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Ordered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Unordered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Description List</a:t>
            </a:r>
            <a:endParaRPr lang="en-DE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6928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Ordered List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408936" y="1407382"/>
            <a:ext cx="1137036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Ordered list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jenis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list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berurutan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ditampilkan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dengan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angka,nomor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atau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huruf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Ordered list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biasa digunakan untuk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daftar item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membutuhkan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penomoran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misalnya daftar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pemenang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lomba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daftar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urutan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ranking kelas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urutan-urutan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lain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membutuhkan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Tag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ol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 untuk membuat list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berjenis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ordered 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dirty="0"/>
              <a:t> </a:t>
            </a:r>
            <a:endParaRPr lang="en-DE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F7AD0-D154-8F2D-DAC2-2CD851386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36" y="3901638"/>
            <a:ext cx="4481116" cy="1814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E3304-DBB8-212D-5005-7FA47FFD5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417" y="3727555"/>
            <a:ext cx="2811843" cy="26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2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Ordered List – Type Attribute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A900ACB-D086-C071-30CB-2D143474F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79353"/>
              </p:ext>
            </p:extLst>
          </p:nvPr>
        </p:nvGraphicFramePr>
        <p:xfrm>
          <a:off x="1586727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57690">
                  <a:extLst>
                    <a:ext uri="{9D8B030D-6E8A-4147-A177-3AD203B41FA5}">
                      <a16:colId xmlns:a16="http://schemas.microsoft.com/office/drawing/2014/main" val="2796675478"/>
                    </a:ext>
                  </a:extLst>
                </a:gridCol>
                <a:gridCol w="7170310">
                  <a:extLst>
                    <a:ext uri="{9D8B030D-6E8A-4147-A177-3AD203B41FA5}">
                      <a16:colId xmlns:a16="http://schemas.microsoft.com/office/drawing/2014/main" val="341177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4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list items will be numbered with numbers (default)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53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 list items will be numbered with uppercase letters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51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 list items will be numbered with lowercase letters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7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 list items will be numbered with uppercase roman numbers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 list items will be numbered with lowercase roman numbers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99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3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Ordered List – Example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7B86D-E158-822A-9223-E439A78C8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5" y="2528357"/>
            <a:ext cx="5550423" cy="2793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FBAA2A-B9BA-78A9-C098-654BBCA18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399" y="1942769"/>
            <a:ext cx="3777052" cy="39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Unordered List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408936" y="1407382"/>
            <a:ext cx="1137036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Uno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rdered list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jenis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list yang tidak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berurutan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ditampilkan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dengan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simbol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Unordered list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 untuk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daftar list yang tidak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memerlukan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angka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pengurutan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misalnya daftar OS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daftar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aplikasi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editor html dan lain-lain.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Tag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alibri-Bold"/>
              </a:rPr>
              <a:t>u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l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 untuk membuat list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berjenis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unordered list.</a:t>
            </a:r>
            <a:r>
              <a:rPr lang="en-US" dirty="0"/>
              <a:t> </a:t>
            </a:r>
            <a:endParaRPr lang="en-DE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F12E6-2705-F82B-8B17-AF6DEB7B0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36" y="3739253"/>
            <a:ext cx="5210507" cy="1618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756867-A937-3E0A-C4CF-AAA14271D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948" y="3398917"/>
            <a:ext cx="3676567" cy="229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5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83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Unordered List – Type Attribute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A900ACB-D086-C071-30CB-2D143474F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7857"/>
              </p:ext>
            </p:extLst>
          </p:nvPr>
        </p:nvGraphicFramePr>
        <p:xfrm>
          <a:off x="1586727" y="2316480"/>
          <a:ext cx="8128000" cy="1854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57690">
                  <a:extLst>
                    <a:ext uri="{9D8B030D-6E8A-4147-A177-3AD203B41FA5}">
                      <a16:colId xmlns:a16="http://schemas.microsoft.com/office/drawing/2014/main" val="2796675478"/>
                    </a:ext>
                  </a:extLst>
                </a:gridCol>
                <a:gridCol w="7170310">
                  <a:extLst>
                    <a:ext uri="{9D8B030D-6E8A-4147-A177-3AD203B41FA5}">
                      <a16:colId xmlns:a16="http://schemas.microsoft.com/office/drawing/2014/main" val="341177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4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disc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list item marker to a bullet (default) 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●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53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circle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Sets the list item marker to a circle 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◦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51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square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Sets the list item marker to a square 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▪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7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none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 list items will not be marked</a:t>
                      </a:r>
                      <a:endParaRPr lang="en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6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88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Microsoft Office PowerPoint</Application>
  <PresentationFormat>Widescreen</PresentationFormat>
  <Paragraphs>167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Calibri-Bold</vt:lpstr>
      <vt:lpstr>Calibri-Italic</vt:lpstr>
      <vt:lpstr>Georgia</vt:lpstr>
      <vt:lpstr>TrebuchetMS-Bold</vt:lpstr>
      <vt:lpstr>Wingdings</vt:lpstr>
      <vt:lpstr>Office Theme</vt:lpstr>
      <vt:lpstr>HTML (Hypertext Markup Language)</vt:lpstr>
      <vt:lpstr>PowerPoint Presentation</vt:lpstr>
      <vt:lpstr>HTML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Table</vt:lpstr>
      <vt:lpstr>PowerPoint Presentation</vt:lpstr>
      <vt:lpstr>PowerPoint Presentation</vt:lpstr>
      <vt:lpstr>PowerPoint Presentation</vt:lpstr>
      <vt:lpstr>PowerPoint Presentation</vt:lpstr>
      <vt:lpstr>HTML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Homework</vt:lpstr>
      <vt:lpstr>PowerPoint Presentation</vt:lpstr>
      <vt:lpstr>Thank you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(Hypertext Markup Language)</dc:title>
  <dc:creator>William Purnomo</dc:creator>
  <cp:lastModifiedBy>William Purnomo</cp:lastModifiedBy>
  <cp:revision>30</cp:revision>
  <dcterms:created xsi:type="dcterms:W3CDTF">2023-01-21T00:05:28Z</dcterms:created>
  <dcterms:modified xsi:type="dcterms:W3CDTF">2023-02-03T19:24:15Z</dcterms:modified>
</cp:coreProperties>
</file>