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jL/d0KPIANHM95ozraB6dGOh4h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Grid_(graphic_design)" TargetMode="External"/><Relationship Id="rId3" Type="http://schemas.openxmlformats.org/officeDocument/2006/relationships/hyperlink" Target="https://www.creativebloq.com/web-design/grid-theory-41411345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html/responsive-meta-tag/" TargetMode="External"/><Relationship Id="rId3" Type="http://schemas.openxmlformats.org/officeDocument/2006/relationships/hyperlink" Target="https://caniuse.com/?search=v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4ee63449a_0_1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f4ee63449a_0_1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8f40516a_0_7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f18f40516a_0_7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18f40516a_0_11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f18f40516a_0_11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18f40516a_0_8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References: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2"/>
              </a:rPr>
              <a:t>https://en.wikipedia.org/wiki/Grid_(graphic_design)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https://www.creativebloq.com/web-design/grid-theory-41411345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f18f40516a_0_8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18f40516a_0_4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f18f40516a_0_4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3e1c5cecb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143e1c5cecb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4ee63449a_0_2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f4ee63449a_0_2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d0e0a191f_0_27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ed0e0a191f_0_27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5a247916c_0_5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f5a247916c_0_5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18f40516a_0_10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f18f40516a_0_10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18f40516a_2_1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f18f40516a_2_1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8f40516a_0_1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f18f40516a_0_1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18f40516a_0_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f18f40516a_0_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18f40516a_0_5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f18f40516a_0_5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d0e0a191f_0_1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ed0e0a191f_0_1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8f40516a_0_4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Additional References: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https://css-tricks.com/snippets/html/responsive-meta-tag/</a:t>
            </a:r>
            <a:endParaRPr/>
          </a:p>
        </p:txBody>
      </p:sp>
      <p:sp>
        <p:nvSpPr>
          <p:cNvPr id="136" name="Google Shape;136;gf18f40516a_0_4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18f40516a_2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Additional References: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https://css-tricks.com/snippets/html/responsive-meta-tag/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https://caniuse.com/?search=vw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f18f40516a_2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getbootstrap.com/docs/5.1/examples/grid/#container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getbootstrap.com/docs/5.1/examples/grid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hyperlink" Target="https://getbootstrap.com/docs/5.1/content/images/" TargetMode="External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wbs/bootstrap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https://getbootstrap.com/docs/5.2/getting-started/downloa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9131300" y="1597850"/>
            <a:ext cx="72867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167250" y="1317900"/>
            <a:ext cx="9936900" cy="2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700"/>
              <a:t>Bootstrap</a:t>
            </a:r>
            <a:r>
              <a:rPr lang="en-US" sz="8700"/>
              <a:t> part 1</a:t>
            </a:r>
            <a:endParaRPr sz="8700"/>
          </a:p>
          <a:p>
            <a:pPr indent="0" lvl="0" marL="12700" marR="1114425" rtl="0" algn="l">
              <a:lnSpc>
                <a:spcPct val="115199"/>
              </a:lnSpc>
              <a:spcBef>
                <a:spcPts val="4775"/>
              </a:spcBef>
              <a:spcAft>
                <a:spcPts val="0"/>
              </a:spcAft>
              <a:buSzPts val="1400"/>
              <a:buNone/>
            </a:pPr>
            <a:r>
              <a:rPr b="0" lang="en-US" sz="2950">
                <a:latin typeface="Trebuchet MS"/>
                <a:ea typeface="Trebuchet MS"/>
                <a:cs typeface="Trebuchet MS"/>
                <a:sym typeface="Trebuchet MS"/>
              </a:rPr>
              <a:t>Let’s know more about Bootstrap Framework</a:t>
            </a:r>
            <a:endParaRPr sz="29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7577000" y="9742300"/>
            <a:ext cx="1039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r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5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Prepared by Helena Natanael, for FWD by dibimbing.id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gf4ee63449a_0_12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155" name="Google Shape;155;gf4ee63449a_0_12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f4ee63449a_0_12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f4ee63449a_0_12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gf4ee63449a_0_12"/>
          <p:cNvSpPr txBox="1"/>
          <p:nvPr>
            <p:ph type="title"/>
          </p:nvPr>
        </p:nvSpPr>
        <p:spPr>
          <a:xfrm>
            <a:off x="9467151" y="1327075"/>
            <a:ext cx="8048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Container and Grid</a:t>
            </a:r>
            <a:endParaRPr sz="6450"/>
          </a:p>
        </p:txBody>
      </p:sp>
      <p:sp>
        <p:nvSpPr>
          <p:cNvPr id="159" name="Google Shape;159;gf4ee63449a_0_1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f4ee63449a_0_1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8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f18f40516a_0_77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166" name="Google Shape;166;gf18f40516a_0_77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f18f40516a_0_77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f18f40516a_0_77"/>
          <p:cNvSpPr txBox="1"/>
          <p:nvPr>
            <p:ph type="title"/>
          </p:nvPr>
        </p:nvSpPr>
        <p:spPr>
          <a:xfrm>
            <a:off x="1016000" y="1281350"/>
            <a:ext cx="122295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What is Container?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gf18f40516a_0_77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f18f40516a_0_77"/>
          <p:cNvSpPr txBox="1"/>
          <p:nvPr/>
        </p:nvSpPr>
        <p:spPr>
          <a:xfrm>
            <a:off x="1016000" y="5230875"/>
            <a:ext cx="155016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‘Container’ is a convention used by programmers to describe an element (usually a div) that will contain all the other elements in a website.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In Bootstrap, container is a required component that must be used in each page if you want to use Bootstrap’s default grid system. 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Containers can be nested, but in most cases you will not need it.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gf18f40516a_0_77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9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8f40516a_0_11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f18f40516a_0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515225"/>
            <a:ext cx="16059150" cy="6762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8" name="Google Shape;178;gf18f40516a_0_112"/>
          <p:cNvSpPr txBox="1"/>
          <p:nvPr/>
        </p:nvSpPr>
        <p:spPr>
          <a:xfrm>
            <a:off x="2428402" y="7633850"/>
            <a:ext cx="123228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Container class types in Bootstrap: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.container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.container-fluid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.container-[sm | md | lg | xl | xxl]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https://getbootstrap.com/docs/5.1/examples/grid/#containers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gf18f40516a_0_11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10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gf18f40516a_0_89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185" name="Google Shape;185;gf18f40516a_0_89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f18f40516a_0_89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f18f40516a_0_89"/>
          <p:cNvSpPr txBox="1"/>
          <p:nvPr>
            <p:ph type="title"/>
          </p:nvPr>
        </p:nvSpPr>
        <p:spPr>
          <a:xfrm>
            <a:off x="1016000" y="1281350"/>
            <a:ext cx="122295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What is Grid?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gf18f40516a_0_8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f18f40516a_0_89"/>
          <p:cNvSpPr txBox="1"/>
          <p:nvPr/>
        </p:nvSpPr>
        <p:spPr>
          <a:xfrm>
            <a:off x="1016000" y="5230875"/>
            <a:ext cx="15501600" cy="4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‘Grid’ in the graphic design (part of front end dev), is a structure (mostly 2 dimensional), made up of a series of intersecting lines (horizontal, vertical) used to structure a content. It’s used as a guideline for how elements should be positioned within a layout.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 with Containers, Grid can also be nested, but in most cases you will not need it.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Bootstrap’s grid system is built using CSS flexbox.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gf18f40516a_0_89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11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18f40516a_0_4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f18f40516a_0_49"/>
          <p:cNvSpPr txBox="1"/>
          <p:nvPr/>
        </p:nvSpPr>
        <p:spPr>
          <a:xfrm>
            <a:off x="2982602" y="7433700"/>
            <a:ext cx="123228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Grid class types in Bootstrap: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.[row | col]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.[row | col]-[sm | md | lg | xl | xxl]-[auto | 1-12]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https://getbootstrap.com/docs/5.1/examples/grid/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7" name="Google Shape;197;gf18f40516a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7673" y="522975"/>
            <a:ext cx="12677575" cy="35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8" name="Google Shape;198;gf18f40516a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0225" y="4238625"/>
            <a:ext cx="12232453" cy="28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9" name="Google Shape;199;gf18f40516a_0_49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12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g143e1c5cecb_0_0"/>
          <p:cNvGrpSpPr/>
          <p:nvPr/>
        </p:nvGrpSpPr>
        <p:grpSpPr>
          <a:xfrm>
            <a:off x="0" y="0"/>
            <a:ext cx="4989409" cy="10287019"/>
            <a:chOff x="0" y="0"/>
            <a:chExt cx="4989409" cy="10287019"/>
          </a:xfrm>
        </p:grpSpPr>
        <p:sp>
          <p:nvSpPr>
            <p:cNvPr id="205" name="Google Shape;205;g143e1c5cecb_0_0"/>
            <p:cNvSpPr/>
            <p:nvPr/>
          </p:nvSpPr>
          <p:spPr>
            <a:xfrm>
              <a:off x="0" y="0"/>
              <a:ext cx="4989409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143e1c5cecb_0_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143e1c5cecb_0_0"/>
            <p:cNvSpPr/>
            <p:nvPr/>
          </p:nvSpPr>
          <p:spPr>
            <a:xfrm>
              <a:off x="2150450" y="1415375"/>
              <a:ext cx="1736531" cy="1625689"/>
            </a:xfrm>
            <a:custGeom>
              <a:rect b="b" l="l" r="r" t="t"/>
              <a:pathLst>
                <a:path extrusionOk="0" h="2463165" w="2463165">
                  <a:moveTo>
                    <a:pt x="1231315" y="2462631"/>
                  </a:moveTo>
                  <a:lnTo>
                    <a:pt x="1185996" y="2461798"/>
                  </a:lnTo>
                  <a:lnTo>
                    <a:pt x="1140734" y="2459294"/>
                  </a:lnTo>
                  <a:lnTo>
                    <a:pt x="1095597" y="2455128"/>
                  </a:lnTo>
                  <a:lnTo>
                    <a:pt x="1050642" y="2449303"/>
                  </a:lnTo>
                  <a:lnTo>
                    <a:pt x="1005935" y="2441827"/>
                  </a:lnTo>
                  <a:lnTo>
                    <a:pt x="961533" y="2432713"/>
                  </a:lnTo>
                  <a:lnTo>
                    <a:pt x="917494" y="2421970"/>
                  </a:lnTo>
                  <a:lnTo>
                    <a:pt x="873884" y="2409611"/>
                  </a:lnTo>
                  <a:lnTo>
                    <a:pt x="830758" y="2395656"/>
                  </a:lnTo>
                  <a:lnTo>
                    <a:pt x="788170" y="2380126"/>
                  </a:lnTo>
                  <a:lnTo>
                    <a:pt x="746185" y="2363035"/>
                  </a:lnTo>
                  <a:lnTo>
                    <a:pt x="704859" y="2344410"/>
                  </a:lnTo>
                  <a:lnTo>
                    <a:pt x="664248" y="2324280"/>
                  </a:lnTo>
                  <a:lnTo>
                    <a:pt x="624402" y="2302667"/>
                  </a:lnTo>
                  <a:lnTo>
                    <a:pt x="585378" y="2279602"/>
                  </a:lnTo>
                  <a:lnTo>
                    <a:pt x="547231" y="2255115"/>
                  </a:lnTo>
                  <a:lnTo>
                    <a:pt x="510013" y="2229244"/>
                  </a:lnTo>
                  <a:lnTo>
                    <a:pt x="473771" y="2202019"/>
                  </a:lnTo>
                  <a:lnTo>
                    <a:pt x="438554" y="2173478"/>
                  </a:lnTo>
                  <a:lnTo>
                    <a:pt x="404414" y="2143661"/>
                  </a:lnTo>
                  <a:lnTo>
                    <a:pt x="371394" y="2112608"/>
                  </a:lnTo>
                  <a:lnTo>
                    <a:pt x="339538" y="2080358"/>
                  </a:lnTo>
                  <a:lnTo>
                    <a:pt x="308891" y="2046958"/>
                  </a:lnTo>
                  <a:lnTo>
                    <a:pt x="279495" y="2012452"/>
                  </a:lnTo>
                  <a:lnTo>
                    <a:pt x="251389" y="1976892"/>
                  </a:lnTo>
                  <a:lnTo>
                    <a:pt x="224610" y="1940317"/>
                  </a:lnTo>
                  <a:lnTo>
                    <a:pt x="199195" y="1902783"/>
                  </a:lnTo>
                  <a:lnTo>
                    <a:pt x="175180" y="1864340"/>
                  </a:lnTo>
                  <a:lnTo>
                    <a:pt x="152597" y="1825035"/>
                  </a:lnTo>
                  <a:lnTo>
                    <a:pt x="131474" y="1784928"/>
                  </a:lnTo>
                  <a:lnTo>
                    <a:pt x="111842" y="1744071"/>
                  </a:lnTo>
                  <a:lnTo>
                    <a:pt x="93728" y="1702520"/>
                  </a:lnTo>
                  <a:lnTo>
                    <a:pt x="77155" y="1660330"/>
                  </a:lnTo>
                  <a:lnTo>
                    <a:pt x="62146" y="1617555"/>
                  </a:lnTo>
                  <a:lnTo>
                    <a:pt x="48722" y="1574260"/>
                  </a:lnTo>
                  <a:lnTo>
                    <a:pt x="36901" y="1530500"/>
                  </a:lnTo>
                  <a:lnTo>
                    <a:pt x="26698" y="1486336"/>
                  </a:lnTo>
                  <a:lnTo>
                    <a:pt x="18127" y="1441825"/>
                  </a:lnTo>
                  <a:lnTo>
                    <a:pt x="11201" y="1397025"/>
                  </a:lnTo>
                  <a:lnTo>
                    <a:pt x="5929" y="1352004"/>
                  </a:lnTo>
                  <a:lnTo>
                    <a:pt x="2317" y="1306821"/>
                  </a:lnTo>
                  <a:lnTo>
                    <a:pt x="370" y="1261532"/>
                  </a:lnTo>
                  <a:lnTo>
                    <a:pt x="0" y="1231315"/>
                  </a:lnTo>
                  <a:lnTo>
                    <a:pt x="92" y="1216205"/>
                  </a:lnTo>
                  <a:lnTo>
                    <a:pt x="1483" y="1170897"/>
                  </a:lnTo>
                  <a:lnTo>
                    <a:pt x="4540" y="1125673"/>
                  </a:lnTo>
                  <a:lnTo>
                    <a:pt x="9260" y="1080590"/>
                  </a:lnTo>
                  <a:lnTo>
                    <a:pt x="15636" y="1035708"/>
                  </a:lnTo>
                  <a:lnTo>
                    <a:pt x="23659" y="991095"/>
                  </a:lnTo>
                  <a:lnTo>
                    <a:pt x="33319" y="946812"/>
                  </a:lnTo>
                  <a:lnTo>
                    <a:pt x="44603" y="902907"/>
                  </a:lnTo>
                  <a:lnTo>
                    <a:pt x="57495" y="859451"/>
                  </a:lnTo>
                  <a:lnTo>
                    <a:pt x="71977" y="816500"/>
                  </a:lnTo>
                  <a:lnTo>
                    <a:pt x="88031" y="774107"/>
                  </a:lnTo>
                  <a:lnTo>
                    <a:pt x="105634" y="732335"/>
                  </a:lnTo>
                  <a:lnTo>
                    <a:pt x="124764" y="691239"/>
                  </a:lnTo>
                  <a:lnTo>
                    <a:pt x="145392" y="650878"/>
                  </a:lnTo>
                  <a:lnTo>
                    <a:pt x="167491" y="611301"/>
                  </a:lnTo>
                  <a:lnTo>
                    <a:pt x="191034" y="572563"/>
                  </a:lnTo>
                  <a:lnTo>
                    <a:pt x="215986" y="534720"/>
                  </a:lnTo>
                  <a:lnTo>
                    <a:pt x="242313" y="497820"/>
                  </a:lnTo>
                  <a:lnTo>
                    <a:pt x="269981" y="461917"/>
                  </a:lnTo>
                  <a:lnTo>
                    <a:pt x="298952" y="427053"/>
                  </a:lnTo>
                  <a:lnTo>
                    <a:pt x="329187" y="393280"/>
                  </a:lnTo>
                  <a:lnTo>
                    <a:pt x="360644" y="360644"/>
                  </a:lnTo>
                  <a:lnTo>
                    <a:pt x="393280" y="329187"/>
                  </a:lnTo>
                  <a:lnTo>
                    <a:pt x="427053" y="298952"/>
                  </a:lnTo>
                  <a:lnTo>
                    <a:pt x="461917" y="269981"/>
                  </a:lnTo>
                  <a:lnTo>
                    <a:pt x="497820" y="242313"/>
                  </a:lnTo>
                  <a:lnTo>
                    <a:pt x="534720" y="215986"/>
                  </a:lnTo>
                  <a:lnTo>
                    <a:pt x="572563" y="191034"/>
                  </a:lnTo>
                  <a:lnTo>
                    <a:pt x="611301" y="167491"/>
                  </a:lnTo>
                  <a:lnTo>
                    <a:pt x="650878" y="145392"/>
                  </a:lnTo>
                  <a:lnTo>
                    <a:pt x="691239" y="124764"/>
                  </a:lnTo>
                  <a:lnTo>
                    <a:pt x="732335" y="105634"/>
                  </a:lnTo>
                  <a:lnTo>
                    <a:pt x="774107" y="88031"/>
                  </a:lnTo>
                  <a:lnTo>
                    <a:pt x="816500" y="71977"/>
                  </a:lnTo>
                  <a:lnTo>
                    <a:pt x="859451" y="57495"/>
                  </a:lnTo>
                  <a:lnTo>
                    <a:pt x="902907" y="44603"/>
                  </a:lnTo>
                  <a:lnTo>
                    <a:pt x="946812" y="33319"/>
                  </a:lnTo>
                  <a:lnTo>
                    <a:pt x="991095" y="23659"/>
                  </a:lnTo>
                  <a:lnTo>
                    <a:pt x="1035708" y="15636"/>
                  </a:lnTo>
                  <a:lnTo>
                    <a:pt x="1080590" y="9260"/>
                  </a:lnTo>
                  <a:lnTo>
                    <a:pt x="1125673" y="4540"/>
                  </a:lnTo>
                  <a:lnTo>
                    <a:pt x="1170897" y="1483"/>
                  </a:lnTo>
                  <a:lnTo>
                    <a:pt x="1216205" y="92"/>
                  </a:lnTo>
                  <a:lnTo>
                    <a:pt x="1231315" y="0"/>
                  </a:lnTo>
                  <a:lnTo>
                    <a:pt x="1246425" y="92"/>
                  </a:lnTo>
                  <a:lnTo>
                    <a:pt x="1291734" y="1483"/>
                  </a:lnTo>
                  <a:lnTo>
                    <a:pt x="1336958" y="4540"/>
                  </a:lnTo>
                  <a:lnTo>
                    <a:pt x="1382041" y="9260"/>
                  </a:lnTo>
                  <a:lnTo>
                    <a:pt x="1426922" y="15636"/>
                  </a:lnTo>
                  <a:lnTo>
                    <a:pt x="1471535" y="23659"/>
                  </a:lnTo>
                  <a:lnTo>
                    <a:pt x="1515819" y="33319"/>
                  </a:lnTo>
                  <a:lnTo>
                    <a:pt x="1559723" y="44603"/>
                  </a:lnTo>
                  <a:lnTo>
                    <a:pt x="1603180" y="57495"/>
                  </a:lnTo>
                  <a:lnTo>
                    <a:pt x="1646131" y="71977"/>
                  </a:lnTo>
                  <a:lnTo>
                    <a:pt x="1688524" y="88031"/>
                  </a:lnTo>
                  <a:lnTo>
                    <a:pt x="1730296" y="105634"/>
                  </a:lnTo>
                  <a:lnTo>
                    <a:pt x="1771391" y="124764"/>
                  </a:lnTo>
                  <a:lnTo>
                    <a:pt x="1811753" y="145392"/>
                  </a:lnTo>
                  <a:lnTo>
                    <a:pt x="1851329" y="167491"/>
                  </a:lnTo>
                  <a:lnTo>
                    <a:pt x="1890067" y="191034"/>
                  </a:lnTo>
                  <a:lnTo>
                    <a:pt x="1927911" y="215986"/>
                  </a:lnTo>
                  <a:lnTo>
                    <a:pt x="1964810" y="242313"/>
                  </a:lnTo>
                  <a:lnTo>
                    <a:pt x="2000714" y="269981"/>
                  </a:lnTo>
                  <a:lnTo>
                    <a:pt x="2035577" y="298952"/>
                  </a:lnTo>
                  <a:lnTo>
                    <a:pt x="2069351" y="329187"/>
                  </a:lnTo>
                  <a:lnTo>
                    <a:pt x="2101989" y="360644"/>
                  </a:lnTo>
                  <a:lnTo>
                    <a:pt x="2133444" y="393280"/>
                  </a:lnTo>
                  <a:lnTo>
                    <a:pt x="2163678" y="427053"/>
                  </a:lnTo>
                  <a:lnTo>
                    <a:pt x="2192651" y="461917"/>
                  </a:lnTo>
                  <a:lnTo>
                    <a:pt x="2220318" y="497820"/>
                  </a:lnTo>
                  <a:lnTo>
                    <a:pt x="2246643" y="534720"/>
                  </a:lnTo>
                  <a:lnTo>
                    <a:pt x="2271596" y="572563"/>
                  </a:lnTo>
                  <a:lnTo>
                    <a:pt x="2295138" y="611301"/>
                  </a:lnTo>
                  <a:lnTo>
                    <a:pt x="2317237" y="650878"/>
                  </a:lnTo>
                  <a:lnTo>
                    <a:pt x="2337866" y="691239"/>
                  </a:lnTo>
                  <a:lnTo>
                    <a:pt x="2356997" y="732335"/>
                  </a:lnTo>
                  <a:lnTo>
                    <a:pt x="2374599" y="774107"/>
                  </a:lnTo>
                  <a:lnTo>
                    <a:pt x="2390653" y="816500"/>
                  </a:lnTo>
                  <a:lnTo>
                    <a:pt x="2405135" y="859451"/>
                  </a:lnTo>
                  <a:lnTo>
                    <a:pt x="2418029" y="902907"/>
                  </a:lnTo>
                  <a:lnTo>
                    <a:pt x="2429312" y="946812"/>
                  </a:lnTo>
                  <a:lnTo>
                    <a:pt x="2438970" y="991095"/>
                  </a:lnTo>
                  <a:lnTo>
                    <a:pt x="2446995" y="1035708"/>
                  </a:lnTo>
                  <a:lnTo>
                    <a:pt x="2453370" y="1080590"/>
                  </a:lnTo>
                  <a:lnTo>
                    <a:pt x="2458090" y="1125673"/>
                  </a:lnTo>
                  <a:lnTo>
                    <a:pt x="2461149" y="1170897"/>
                  </a:lnTo>
                  <a:lnTo>
                    <a:pt x="2462539" y="1216205"/>
                  </a:lnTo>
                  <a:lnTo>
                    <a:pt x="2462631" y="1231315"/>
                  </a:lnTo>
                  <a:lnTo>
                    <a:pt x="2462539" y="1246425"/>
                  </a:lnTo>
                  <a:lnTo>
                    <a:pt x="2461149" y="1291734"/>
                  </a:lnTo>
                  <a:lnTo>
                    <a:pt x="2458090" y="1336958"/>
                  </a:lnTo>
                  <a:lnTo>
                    <a:pt x="2453370" y="1382041"/>
                  </a:lnTo>
                  <a:lnTo>
                    <a:pt x="2446995" y="1426922"/>
                  </a:lnTo>
                  <a:lnTo>
                    <a:pt x="2438970" y="1471535"/>
                  </a:lnTo>
                  <a:lnTo>
                    <a:pt x="2429312" y="1515819"/>
                  </a:lnTo>
                  <a:lnTo>
                    <a:pt x="2418029" y="1559723"/>
                  </a:lnTo>
                  <a:lnTo>
                    <a:pt x="2405135" y="1603180"/>
                  </a:lnTo>
                  <a:lnTo>
                    <a:pt x="2390653" y="1646131"/>
                  </a:lnTo>
                  <a:lnTo>
                    <a:pt x="2374601" y="1688524"/>
                  </a:lnTo>
                  <a:lnTo>
                    <a:pt x="2356997" y="1730296"/>
                  </a:lnTo>
                  <a:lnTo>
                    <a:pt x="2337866" y="1771391"/>
                  </a:lnTo>
                  <a:lnTo>
                    <a:pt x="2317237" y="1811753"/>
                  </a:lnTo>
                  <a:lnTo>
                    <a:pt x="2295138" y="1851329"/>
                  </a:lnTo>
                  <a:lnTo>
                    <a:pt x="2271596" y="1890067"/>
                  </a:lnTo>
                  <a:lnTo>
                    <a:pt x="2246643" y="1927911"/>
                  </a:lnTo>
                  <a:lnTo>
                    <a:pt x="2220318" y="1964810"/>
                  </a:lnTo>
                  <a:lnTo>
                    <a:pt x="2192651" y="2000714"/>
                  </a:lnTo>
                  <a:lnTo>
                    <a:pt x="2163678" y="2035577"/>
                  </a:lnTo>
                  <a:lnTo>
                    <a:pt x="2133444" y="2069351"/>
                  </a:lnTo>
                  <a:lnTo>
                    <a:pt x="2101989" y="2101989"/>
                  </a:lnTo>
                  <a:lnTo>
                    <a:pt x="2069351" y="2133444"/>
                  </a:lnTo>
                  <a:lnTo>
                    <a:pt x="2035577" y="2163678"/>
                  </a:lnTo>
                  <a:lnTo>
                    <a:pt x="2000714" y="2192651"/>
                  </a:lnTo>
                  <a:lnTo>
                    <a:pt x="1964810" y="2220318"/>
                  </a:lnTo>
                  <a:lnTo>
                    <a:pt x="1927911" y="2246643"/>
                  </a:lnTo>
                  <a:lnTo>
                    <a:pt x="1890067" y="2271596"/>
                  </a:lnTo>
                  <a:lnTo>
                    <a:pt x="1851329" y="2295138"/>
                  </a:lnTo>
                  <a:lnTo>
                    <a:pt x="1811753" y="2317237"/>
                  </a:lnTo>
                  <a:lnTo>
                    <a:pt x="1771391" y="2337866"/>
                  </a:lnTo>
                  <a:lnTo>
                    <a:pt x="1730296" y="2356997"/>
                  </a:lnTo>
                  <a:lnTo>
                    <a:pt x="1688524" y="2374599"/>
                  </a:lnTo>
                  <a:lnTo>
                    <a:pt x="1646131" y="2390653"/>
                  </a:lnTo>
                  <a:lnTo>
                    <a:pt x="1603180" y="2405135"/>
                  </a:lnTo>
                  <a:lnTo>
                    <a:pt x="1559723" y="2418029"/>
                  </a:lnTo>
                  <a:lnTo>
                    <a:pt x="1515819" y="2429312"/>
                  </a:lnTo>
                  <a:lnTo>
                    <a:pt x="1471535" y="2438970"/>
                  </a:lnTo>
                  <a:lnTo>
                    <a:pt x="1426922" y="2446995"/>
                  </a:lnTo>
                  <a:lnTo>
                    <a:pt x="1382041" y="2453370"/>
                  </a:lnTo>
                  <a:lnTo>
                    <a:pt x="1336958" y="2458090"/>
                  </a:lnTo>
                  <a:lnTo>
                    <a:pt x="1291734" y="2461149"/>
                  </a:lnTo>
                  <a:lnTo>
                    <a:pt x="1246425" y="2462539"/>
                  </a:lnTo>
                  <a:lnTo>
                    <a:pt x="1231315" y="2462631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143e1c5cecb_0_0"/>
          <p:cNvSpPr txBox="1"/>
          <p:nvPr>
            <p:ph type="title"/>
          </p:nvPr>
        </p:nvSpPr>
        <p:spPr>
          <a:xfrm>
            <a:off x="5565430" y="4121100"/>
            <a:ext cx="74736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5080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7200">
                <a:solidFill>
                  <a:srgbClr val="262626"/>
                </a:solidFill>
              </a:rPr>
              <a:t>Ice Breaking</a:t>
            </a:r>
            <a:endParaRPr sz="7200"/>
          </a:p>
        </p:txBody>
      </p:sp>
      <p:sp>
        <p:nvSpPr>
          <p:cNvPr id="209" name="Google Shape;209;g143e1c5cecb_0_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gf4ee63449a_0_22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215" name="Google Shape;215;gf4ee63449a_0_22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f4ee63449a_0_22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f4ee63449a_0_22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gf4ee63449a_0_22"/>
          <p:cNvSpPr txBox="1"/>
          <p:nvPr>
            <p:ph type="title"/>
          </p:nvPr>
        </p:nvSpPr>
        <p:spPr>
          <a:xfrm>
            <a:off x="9467151" y="1327075"/>
            <a:ext cx="8048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Media Query</a:t>
            </a:r>
            <a:endParaRPr sz="6450"/>
          </a:p>
        </p:txBody>
      </p:sp>
      <p:sp>
        <p:nvSpPr>
          <p:cNvPr id="219" name="Google Shape;219;gf4ee63449a_0_2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f4ee63449a_0_2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13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d0e0a191f_0_276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d0e0a191f_0_276"/>
          <p:cNvSpPr txBox="1"/>
          <p:nvPr/>
        </p:nvSpPr>
        <p:spPr>
          <a:xfrm>
            <a:off x="2113814" y="2212600"/>
            <a:ext cx="123228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It’s first introduced in CSS 3, to cater the needs of responsive websites.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CSS Syntax about media query will look like this: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ged0e0a191f_0_276"/>
          <p:cNvSpPr txBox="1"/>
          <p:nvPr/>
        </p:nvSpPr>
        <p:spPr>
          <a:xfrm>
            <a:off x="2113814" y="7587775"/>
            <a:ext cx="12322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try together in our VS Code!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ged0e0a191f_0_276"/>
          <p:cNvPicPr preferRelativeResize="0"/>
          <p:nvPr/>
        </p:nvPicPr>
        <p:blipFill rotWithShape="1">
          <a:blip r:embed="rId4">
            <a:alphaModFix/>
          </a:blip>
          <a:srcRect b="66397" l="0" r="0" t="7079"/>
          <a:stretch/>
        </p:blipFill>
        <p:spPr>
          <a:xfrm>
            <a:off x="2500725" y="3609100"/>
            <a:ext cx="11548975" cy="30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ed0e0a191f_0_276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14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5a247916c_0_54"/>
          <p:cNvSpPr txBox="1"/>
          <p:nvPr/>
        </p:nvSpPr>
        <p:spPr>
          <a:xfrm>
            <a:off x="2109725" y="762600"/>
            <a:ext cx="10990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27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Usage in Bootstrap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gf5a247916c_0_54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f5a247916c_0_54"/>
          <p:cNvSpPr txBox="1"/>
          <p:nvPr/>
        </p:nvSpPr>
        <p:spPr>
          <a:xfrm>
            <a:off x="2511552" y="7606150"/>
            <a:ext cx="123228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Bootstrap’s responsiveness is also built up by the usage of media queries, it has six default breakpoints ready to use across the columns and rows.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7" name="Google Shape;237;gf5a247916c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863" y="1840525"/>
            <a:ext cx="12930274" cy="451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8" name="Google Shape;238;gf5a247916c_0_54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15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gf18f40516a_0_102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244" name="Google Shape;244;gf18f40516a_0_102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f18f40516a_0_102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f18f40516a_0_102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gf18f40516a_0_102"/>
          <p:cNvSpPr txBox="1"/>
          <p:nvPr>
            <p:ph type="title"/>
          </p:nvPr>
        </p:nvSpPr>
        <p:spPr>
          <a:xfrm>
            <a:off x="9467151" y="1327075"/>
            <a:ext cx="8048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Images</a:t>
            </a:r>
            <a:endParaRPr sz="6450"/>
          </a:p>
        </p:txBody>
      </p:sp>
      <p:sp>
        <p:nvSpPr>
          <p:cNvPr id="248" name="Google Shape;248;gf18f40516a_0_10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f18f40516a_0_10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16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705951" y="0"/>
            <a:ext cx="7589010" cy="10287000"/>
          </a:xfrm>
          <a:custGeom>
            <a:rect b="b" l="l" r="r" t="t"/>
            <a:pathLst>
              <a:path extrusionOk="0" h="10287000" w="8902065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11710202" y="4449000"/>
            <a:ext cx="57147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302895" lvl="0" marL="12700" marR="5080" rtl="0" algn="ctr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b="1" i="0" lang="en-US" sz="6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b="0" i="0" sz="6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2564200" y="1744521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Introduction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028838" y="1557440"/>
            <a:ext cx="817244" cy="817244"/>
          </a:xfrm>
          <a:custGeom>
            <a:rect b="b" l="l" r="r" t="t"/>
            <a:pathLst>
              <a:path extrusionOk="0" h="817244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1331095" y="1648568"/>
            <a:ext cx="212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1028838" y="3027759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1295229" y="3122129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0" y="9125620"/>
            <a:ext cx="1190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1028838" y="4440521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1295229" y="4534891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1028800" y="5895859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1295192" y="5895854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1028850" y="7351222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1295267" y="7377103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2564200" y="3214846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Front End Layout: Viewport</a:t>
            </a:r>
            <a:endParaRPr b="0" i="0" sz="28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2564200" y="4627595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Container and Grid</a:t>
            </a:r>
            <a:endParaRPr b="0" i="0" sz="28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2564200" y="6040345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Media Query</a:t>
            </a:r>
            <a:endParaRPr b="0" i="0" sz="28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2564200" y="7562520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Images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18f40516a_2_14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f18f40516a_2_14"/>
          <p:cNvSpPr txBox="1"/>
          <p:nvPr/>
        </p:nvSpPr>
        <p:spPr>
          <a:xfrm>
            <a:off x="2199777" y="4168050"/>
            <a:ext cx="12322800" cy="3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made it easy to style images based on 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their predefined classes.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By using the class </a:t>
            </a:r>
            <a:r>
              <a:rPr lang="en-US" sz="240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.img-fluid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, we already make the image responsive based on screen width.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Based on this docs (</a:t>
            </a: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https://getbootstrap.com/docs/5.1/content/images/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), there are some other classes to style images in Bootstrap: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.img-thumbnail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.rounded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6" name="Google Shape;256;gf18f40516a_2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775" y="2002000"/>
            <a:ext cx="12322800" cy="157160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f18f40516a_2_14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17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0"/>
          <p:cNvGrpSpPr/>
          <p:nvPr/>
        </p:nvGrpSpPr>
        <p:grpSpPr>
          <a:xfrm>
            <a:off x="9937669" y="6"/>
            <a:ext cx="8350884" cy="10287217"/>
            <a:chOff x="9937669" y="6"/>
            <a:chExt cx="8350884" cy="10287217"/>
          </a:xfrm>
        </p:grpSpPr>
        <p:sp>
          <p:nvSpPr>
            <p:cNvPr id="263" name="Google Shape;263;p10"/>
            <p:cNvSpPr/>
            <p:nvPr/>
          </p:nvSpPr>
          <p:spPr>
            <a:xfrm>
              <a:off x="9937669" y="6"/>
              <a:ext cx="8350884" cy="10287000"/>
            </a:xfrm>
            <a:custGeom>
              <a:rect b="b" l="l" r="r" t="t"/>
              <a:pathLst>
                <a:path extrusionOk="0" h="10287000" w="8350884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9944099" y="6"/>
              <a:ext cx="8343900" cy="10287000"/>
            </a:xfrm>
            <a:custGeom>
              <a:rect b="b" l="l" r="r" t="t"/>
              <a:pathLst>
                <a:path extrusionOk="0" h="10287000" w="834390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9949694" y="3822923"/>
              <a:ext cx="6540500" cy="6464300"/>
            </a:xfrm>
            <a:custGeom>
              <a:rect b="b" l="l" r="r" t="t"/>
              <a:pathLst>
                <a:path extrusionOk="0" h="6464300" w="654050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10"/>
          <p:cNvSpPr txBox="1"/>
          <p:nvPr>
            <p:ph type="title"/>
          </p:nvPr>
        </p:nvSpPr>
        <p:spPr>
          <a:xfrm>
            <a:off x="1016000" y="2476400"/>
            <a:ext cx="72225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1016000" y="6386050"/>
            <a:ext cx="8755500" cy="28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0" i="0" lang="en-US" sz="20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References:</a:t>
            </a:r>
            <a:br>
              <a:rPr b="0" i="0" lang="en-US" sz="20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https://developer.mozilla.org/en-US/docs/Web/CSS/Viewport_concepts</a:t>
            </a:r>
            <a:endParaRPr b="0" i="0" sz="20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https://getbootstrap.com/docs/5.1/layout/grid/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https://www.tutlane.com/tutorial/bootstrap/bootstrap-grid-syste</a:t>
            </a: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https://www.w3schools.com/css/css_rwd_mediaqueries.asp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https://stackoverflow.com/questions/8549529/what-is-the-difference-between-screen-and-only-screen-in-media-queries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 txBox="1"/>
          <p:nvPr/>
        </p:nvSpPr>
        <p:spPr>
          <a:xfrm>
            <a:off x="1016000" y="4076991"/>
            <a:ext cx="6468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0" i="0" lang="en-US" sz="29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That’s all for this session!</a:t>
            </a:r>
            <a:endParaRPr b="0" i="0" sz="29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10"/>
          <p:cNvSpPr txBox="1"/>
          <p:nvPr/>
        </p:nvSpPr>
        <p:spPr>
          <a:xfrm>
            <a:off x="7729400" y="9742300"/>
            <a:ext cx="1039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r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5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Prepared by Helena Natanael, for FWD by dibimbing.id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78" name="Google Shape;78;p4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036088" y="7438461"/>
              <a:ext cx="1819910" cy="1819910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/>
          <p:nvPr>
            <p:ph type="title"/>
          </p:nvPr>
        </p:nvSpPr>
        <p:spPr>
          <a:xfrm>
            <a:off x="8686800" y="1327075"/>
            <a:ext cx="9247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Bootstrap Introduction</a:t>
            </a:r>
            <a:endParaRPr sz="6450"/>
          </a:p>
        </p:txBody>
      </p:sp>
      <p:sp>
        <p:nvSpPr>
          <p:cNvPr id="82" name="Google Shape;82;p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8686801" y="3186000"/>
            <a:ext cx="7735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kind of Bootstrap that we will learn?</a:t>
            </a:r>
            <a:endParaRPr b="0" i="0" sz="25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1425" y="5611073"/>
            <a:ext cx="3075276" cy="2450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7150" y="5229364"/>
            <a:ext cx="2731950" cy="3214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4"/>
          <p:cNvSpPr txBox="1"/>
          <p:nvPr/>
        </p:nvSpPr>
        <p:spPr>
          <a:xfrm>
            <a:off x="8776851" y="4824075"/>
            <a:ext cx="7735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A.											B.</a:t>
            </a:r>
            <a:endParaRPr b="1" i="0" sz="25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f18f40516a_0_17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93" name="Google Shape;93;gf18f40516a_0_17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f18f40516a_0_17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f18f40516a_0_17"/>
          <p:cNvSpPr txBox="1"/>
          <p:nvPr/>
        </p:nvSpPr>
        <p:spPr>
          <a:xfrm>
            <a:off x="1016001" y="5172300"/>
            <a:ext cx="160824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Originally built by the developers of Twitter, Marc Otto and Jacob Thornton to encourage consistency among internal tools, on 2010.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Also known as “Twitter Blueprint”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Widely used because it makes us easy to build a responsive website (can be used in desktop and mobile browsers) using HTML, CSS / Sass, JS.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gf18f40516a_0_17"/>
          <p:cNvSpPr txBox="1"/>
          <p:nvPr>
            <p:ph type="title"/>
          </p:nvPr>
        </p:nvSpPr>
        <p:spPr>
          <a:xfrm>
            <a:off x="1016000" y="1281350"/>
            <a:ext cx="122295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Let’s know more about Bootstrap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gf18f40516a_0_17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f18f40516a_0_17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f18f40516a_0_1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104" name="Google Shape;104;gf18f40516a_0_1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f18f40516a_0_1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f18f40516a_0_1"/>
          <p:cNvSpPr txBox="1"/>
          <p:nvPr/>
        </p:nvSpPr>
        <p:spPr>
          <a:xfrm>
            <a:off x="1016001" y="5172300"/>
            <a:ext cx="160824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It’s an open-source framework, means it’s free!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also contribute to the source code (</a:t>
            </a:r>
            <a:r>
              <a:rPr lang="en-US" sz="2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https://github.com/twbs/bootstrap</a:t>
            </a: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latest stable version is version 5.2.3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gf18f40516a_0_1"/>
          <p:cNvSpPr txBox="1"/>
          <p:nvPr>
            <p:ph type="title"/>
          </p:nvPr>
        </p:nvSpPr>
        <p:spPr>
          <a:xfrm>
            <a:off x="1016000" y="1281350"/>
            <a:ext cx="122295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Let’s know more about Bootstrap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gf18f40516a_0_1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f18f40516a_0_1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gf18f40516a_0_58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115" name="Google Shape;115;gf18f40516a_0_58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f18f40516a_0_58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f18f40516a_0_58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gf18f40516a_0_58"/>
          <p:cNvSpPr txBox="1"/>
          <p:nvPr>
            <p:ph type="title"/>
          </p:nvPr>
        </p:nvSpPr>
        <p:spPr>
          <a:xfrm>
            <a:off x="8686800" y="1327075"/>
            <a:ext cx="9247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Importing Bootstrap</a:t>
            </a:r>
            <a:endParaRPr sz="6450"/>
          </a:p>
        </p:txBody>
      </p:sp>
      <p:sp>
        <p:nvSpPr>
          <p:cNvPr id="119" name="Google Shape;119;gf18f40516a_0_58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f18f40516a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1251" y="3948225"/>
            <a:ext cx="9383350" cy="35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f18f40516a_0_58"/>
          <p:cNvSpPr txBox="1"/>
          <p:nvPr/>
        </p:nvSpPr>
        <p:spPr>
          <a:xfrm>
            <a:off x="8686800" y="8326725"/>
            <a:ext cx="61722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https://getbootstrap.com/docs/5.2/getting-started/download/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gf18f40516a_0_58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ged0e0a191f_0_19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128" name="Google Shape;128;ged0e0a191f_0_19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d0e0a191f_0_19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d0e0a191f_0_19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ed0e0a191f_0_19"/>
          <p:cNvSpPr txBox="1"/>
          <p:nvPr>
            <p:ph type="title"/>
          </p:nvPr>
        </p:nvSpPr>
        <p:spPr>
          <a:xfrm>
            <a:off x="9467151" y="1327075"/>
            <a:ext cx="80487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Front End Layout:</a:t>
            </a:r>
            <a:endParaRPr sz="6450">
              <a:solidFill>
                <a:srgbClr val="262626"/>
              </a:solidFill>
            </a:endParaRPr>
          </a:p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Viewport</a:t>
            </a:r>
            <a:endParaRPr sz="6450">
              <a:solidFill>
                <a:srgbClr val="262626"/>
              </a:solidFill>
            </a:endParaRPr>
          </a:p>
        </p:txBody>
      </p:sp>
      <p:sp>
        <p:nvSpPr>
          <p:cNvPr id="132" name="Google Shape;132;ged0e0a191f_0_1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d0e0a191f_0_19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5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8f40516a_0_41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f18f40516a_0_41"/>
          <p:cNvSpPr txBox="1"/>
          <p:nvPr/>
        </p:nvSpPr>
        <p:spPr>
          <a:xfrm>
            <a:off x="1967725" y="3673800"/>
            <a:ext cx="13660200" cy="5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Viewport is the user’s visible area of web page. It’s varies among devices, will be smaller on mobile browser than on desktop. 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Viewport is invented after we started using tablets and mobile phones and needed a responsive websites.</a:t>
            </a:r>
            <a:b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It’s put in the head tag of a HTML. 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check our viewports using these queries: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2921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AutoNum type="arabicPeriod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document.documentElement.[clientWidth | clientHeight]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2921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AutoNum type="arabicPeriod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window.[innerWidth | innerHeight] → only the viewport pixels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2921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AutoNum type="arabicPeriod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window.[outerWidth | outerHeight]</a:t>
            </a: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→ the viewport + browser window pixels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0" name="Google Shape;140;gf18f40516a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675" y="1361025"/>
            <a:ext cx="15130651" cy="1507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18f40516a_0_41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6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8f40516a_2_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f18f40516a_2_0"/>
          <p:cNvSpPr txBox="1"/>
          <p:nvPr/>
        </p:nvSpPr>
        <p:spPr>
          <a:xfrm>
            <a:off x="2313900" y="6525500"/>
            <a:ext cx="136602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For responsive websites, usually the elements are using vh (viewport height) and vw (viewport width) instead of using pixels</a:t>
            </a: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for their heights and widths.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jump into hands-on to understand more!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gf18f40516a_2_0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9" name="Google Shape;149;gf18f40516a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900" y="1524000"/>
            <a:ext cx="65326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2021-04-16T15:55:20Z</dcterms:created>
  <dc:creator>dibimbing.id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2021-04-16T00:00:00Z</vt:filetime>
  </property>
  <property fmtid="{D5CDD505-2E9C-101B-9397-08002B2CF9AE}" pid="3" name="Creator">
    <vt:lpwstr>Canva</vt:lpwstr>
  </property>
  <property fmtid="{D5CDD505-2E9C-101B-9397-08002B2CF9AE}" pid="4" name="LastSaved">
    <vt:filetime>2021-04-16T00:00:00Z</vt:filetime>
  </property>
</Properties>
</file>