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02" r:id="rId3"/>
    <p:sldId id="326" r:id="rId5"/>
    <p:sldId id="303" r:id="rId6"/>
    <p:sldId id="257" r:id="rId7"/>
    <p:sldId id="258" r:id="rId8"/>
    <p:sldId id="284" r:id="rId9"/>
    <p:sldId id="285" r:id="rId10"/>
    <p:sldId id="292" r:id="rId11"/>
    <p:sldId id="293" r:id="rId12"/>
    <p:sldId id="294" r:id="rId13"/>
    <p:sldId id="276" r:id="rId14"/>
    <p:sldId id="320" r:id="rId15"/>
    <p:sldId id="259" r:id="rId16"/>
    <p:sldId id="260" r:id="rId17"/>
    <p:sldId id="261" r:id="rId18"/>
    <p:sldId id="318" r:id="rId19"/>
    <p:sldId id="274" r:id="rId20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9"/>
        <p:guide pos="212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" name="Google Shape;41;p1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3" name="Google Shape;53;p2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3" name="Google Shape;53;p2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0" name="Google Shape;70;p3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2" name="Google Shape;92;p4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" name="Google Shape;104;p5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3" name="Google Shape;53;p2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4" name="Google Shape;254;p1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5" name="Google Shape;65;p7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6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3" name="Google Shape;53;p2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9bee7d2f_0_0:notes"/>
          <p:cNvSpPr txBox="1"/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" name="Google Shape;62;gdf9bee7d2f_0_0:notes"/>
          <p:cNvSpPr/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9bee7d2f_0_0:notes"/>
          <p:cNvSpPr txBox="1"/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" name="Google Shape;62;gdf9bee7d2f_0_0:notes"/>
          <p:cNvSpPr/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9bee7d2f_0_0:notes"/>
          <p:cNvSpPr txBox="1"/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" name="Google Shape;62;gdf9bee7d2f_0_0:notes"/>
          <p:cNvSpPr/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9bee7d2f_0_0:notes"/>
          <p:cNvSpPr txBox="1"/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" name="Google Shape;62;gdf9bee7d2f_0_0:notes"/>
          <p:cNvSpPr/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9bee7d2f_0_0:notes"/>
          <p:cNvSpPr txBox="1"/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" name="Google Shape;62;gdf9bee7d2f_0_0:notes"/>
          <p:cNvSpPr/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47;p1"/>
          <p:cNvSpPr txBox="1"/>
          <p:nvPr>
            <p:ph type="body" idx="2"/>
          </p:nvPr>
        </p:nvSpPr>
        <p:spPr>
          <a:xfrm>
            <a:off x="8127365" y="3733800"/>
            <a:ext cx="8959215" cy="197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Algoritma</a:t>
            </a:r>
            <a:r>
              <a:rPr lang="en-GB" altLang="en-US" sz="5400"/>
              <a:t> </a:t>
            </a:r>
            <a:r>
              <a:rPr lang="en-US" sz="5400"/>
              <a:t>Pemrograman</a:t>
            </a:r>
            <a:r>
              <a:rPr lang="en-GB" altLang="en-US" sz="5400"/>
              <a:t> </a:t>
            </a:r>
            <a:r>
              <a:rPr lang="en-US" sz="5400"/>
              <a:t>Dasar 1 </a:t>
            </a:r>
            <a:endParaRPr lang="en-US" sz="5400"/>
          </a:p>
        </p:txBody>
      </p:sp>
      <p:sp>
        <p:nvSpPr>
          <p:cNvPr id="50" name="Google Shape;50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Day </a:t>
            </a:r>
            <a:r>
              <a:rPr lang="en-GB" alt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2</a:t>
            </a:r>
            <a:endParaRPr lang="en-GB" altLang="en-US" sz="2800" b="0" i="0" u="none" strike="noStrike" cap="none">
              <a:solidFill>
                <a:schemeClr val="dk1"/>
              </a:solidFill>
              <a:latin typeface="Cambria" panose="02040503050406030204" charset="0"/>
              <a:ea typeface="Trebuchet MS" panose="020B0603020202020204"/>
              <a:cs typeface="Cambria" panose="02040503050406030204" charset="0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9bee7d2f_0_0"/>
          <p:cNvSpPr txBox="1"/>
          <p:nvPr>
            <p:ph type="title"/>
          </p:nvPr>
        </p:nvSpPr>
        <p:spPr>
          <a:xfrm>
            <a:off x="655955" y="4102735"/>
            <a:ext cx="588327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750">
                <a:solidFill>
                  <a:schemeClr val="dk1"/>
                </a:solidFill>
                <a:sym typeface="+mn-ea"/>
              </a:rPr>
              <a:t>Flowchart</a:t>
            </a:r>
            <a:endParaRPr lang="en-GB" altLang="en-US"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6" name="Google Shape;66;gdf9bee7d2f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Picture1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945" y="361950"/>
            <a:ext cx="6771005" cy="9768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750">
                <a:solidFill>
                  <a:schemeClr val="dk1"/>
                </a:solidFill>
              </a:rPr>
              <a:t>Introduction to JavaScript </a:t>
            </a:r>
            <a:endParaRPr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38200" y="2476527"/>
            <a:ext cx="9366250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What is JavaScript?</a:t>
            </a:r>
            <a:endParaRPr sz="36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533400" y="3695700"/>
            <a:ext cx="13578900" cy="563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Is a programming language that conforms to the ECMAScript specification. 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JavaScript is high-level, often just-in-time compiled, and multi-paradigm. 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It has curly-bracket syntax, dynamic typing, prototype-based object-orientation, and first-class functions.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JavaScript was initially created to “make web pages alive”.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programs in this language are called scripts. They can be written right in a web page’s HTML and run automatically as the page loads.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Scripts are provided and executed as plain text. They don’t need special  preparation or compilation to run.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1003935" y="793750"/>
            <a:ext cx="4098925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600">
                <a:solidFill>
                  <a:schemeClr val="dk1"/>
                </a:solidFill>
              </a:rPr>
              <a:t>Node Js</a:t>
            </a:r>
            <a:endParaRPr lang="en-GB" altLang="en-US" sz="66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34085" y="2812415"/>
            <a:ext cx="8670290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Node.js is an open-source and cross-platform JavaScript runtime environment. It is a popular tool for almost any kind of project!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Node.js runs the V8 JavaScript engine, the core of Google Chrome, outside of the browser. This allows Node.js to be very performant.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 descr="885px-Node.js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990" y="2502535"/>
            <a:ext cx="5492750" cy="3364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0" y="0"/>
            <a:ext cx="18288000" cy="4000500"/>
          </a:xfrm>
          <a:custGeom>
            <a:avLst/>
            <a:gdLst/>
            <a:ahLst/>
            <a:cxnLst/>
            <a:rect l="l" t="t" r="r" b="b"/>
            <a:pathLst>
              <a:path w="18288000" h="4000500" extrusionOk="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304697" y="4838928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6248288" y="4795829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" name="Google Shape;80;p3"/>
          <p:cNvSpPr txBox="1"/>
          <p:nvPr>
            <p:ph type="title"/>
          </p:nvPr>
        </p:nvSpPr>
        <p:spPr>
          <a:xfrm>
            <a:off x="411480" y="808355"/>
            <a:ext cx="13169264" cy="169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Download and Install NodeJS to run your Javascript in command line</a:t>
            </a:r>
            <a:endParaRPr lang="en-US"/>
          </a:p>
        </p:txBody>
      </p:sp>
      <p:sp>
        <p:nvSpPr>
          <p:cNvPr id="81" name="Google Shape;81;p3"/>
          <p:cNvSpPr txBox="1"/>
          <p:nvPr/>
        </p:nvSpPr>
        <p:spPr>
          <a:xfrm>
            <a:off x="1447800" y="4610100"/>
            <a:ext cx="4750435" cy="98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Test your node successfully installed with this command:</a:t>
            </a:r>
            <a:endParaRPr sz="27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7162800" y="4591685"/>
            <a:ext cx="5473065" cy="10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 your Javascript file and save with .js exstension</a:t>
            </a:r>
            <a:endParaRPr sz="280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4" name="Google Shape;84;p3"/>
          <p:cNvPicPr preferRelativeResize="0"/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371600" y="5905500"/>
            <a:ext cx="4580890" cy="150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>
            <p:ph type="body" idx="2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162800" y="5905500"/>
            <a:ext cx="4649470" cy="14592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/>
          <p:nvPr/>
        </p:nvSpPr>
        <p:spPr>
          <a:xfrm>
            <a:off x="12420488" y="4754554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347662" y="695325"/>
                </a:moveTo>
                <a:lnTo>
                  <a:pt x="300487" y="692151"/>
                </a:lnTo>
                <a:lnTo>
                  <a:pt x="255242" y="682907"/>
                </a:lnTo>
                <a:lnTo>
                  <a:pt x="212339" y="668006"/>
                </a:lnTo>
                <a:lnTo>
                  <a:pt x="172193" y="647862"/>
                </a:lnTo>
                <a:lnTo>
                  <a:pt x="135218" y="622890"/>
                </a:lnTo>
                <a:lnTo>
                  <a:pt x="101830" y="593503"/>
                </a:lnTo>
                <a:lnTo>
                  <a:pt x="72441" y="560115"/>
                </a:lnTo>
                <a:lnTo>
                  <a:pt x="47467" y="523141"/>
                </a:lnTo>
                <a:lnTo>
                  <a:pt x="27321" y="482995"/>
                </a:lnTo>
                <a:lnTo>
                  <a:pt x="12419" y="440090"/>
                </a:lnTo>
                <a:lnTo>
                  <a:pt x="3173" y="394841"/>
                </a:lnTo>
                <a:lnTo>
                  <a:pt x="0" y="347662"/>
                </a:lnTo>
                <a:lnTo>
                  <a:pt x="3173" y="300487"/>
                </a:lnTo>
                <a:lnTo>
                  <a:pt x="12419" y="255242"/>
                </a:lnTo>
                <a:lnTo>
                  <a:pt x="27321" y="212339"/>
                </a:lnTo>
                <a:lnTo>
                  <a:pt x="47467" y="172193"/>
                </a:lnTo>
                <a:lnTo>
                  <a:pt x="72441" y="135218"/>
                </a:lnTo>
                <a:lnTo>
                  <a:pt x="101830" y="101830"/>
                </a:lnTo>
                <a:lnTo>
                  <a:pt x="135218" y="72441"/>
                </a:lnTo>
                <a:lnTo>
                  <a:pt x="172193" y="47467"/>
                </a:lnTo>
                <a:lnTo>
                  <a:pt x="212339" y="27321"/>
                </a:lnTo>
                <a:lnTo>
                  <a:pt x="255242" y="12419"/>
                </a:lnTo>
                <a:lnTo>
                  <a:pt x="300487" y="3173"/>
                </a:lnTo>
                <a:lnTo>
                  <a:pt x="347662" y="0"/>
                </a:lnTo>
                <a:lnTo>
                  <a:pt x="394837" y="3173"/>
                </a:lnTo>
                <a:lnTo>
                  <a:pt x="440082" y="12419"/>
                </a:lnTo>
                <a:lnTo>
                  <a:pt x="482985" y="27321"/>
                </a:lnTo>
                <a:lnTo>
                  <a:pt x="523131" y="47467"/>
                </a:lnTo>
                <a:lnTo>
                  <a:pt x="560106" y="72441"/>
                </a:lnTo>
                <a:lnTo>
                  <a:pt x="593494" y="101830"/>
                </a:lnTo>
                <a:lnTo>
                  <a:pt x="622883" y="135218"/>
                </a:lnTo>
                <a:lnTo>
                  <a:pt x="647857" y="172193"/>
                </a:lnTo>
                <a:lnTo>
                  <a:pt x="668003" y="212339"/>
                </a:lnTo>
                <a:lnTo>
                  <a:pt x="669278" y="216009"/>
                </a:lnTo>
                <a:lnTo>
                  <a:pt x="522176" y="216009"/>
                </a:lnTo>
                <a:lnTo>
                  <a:pt x="413867" y="324050"/>
                </a:lnTo>
                <a:lnTo>
                  <a:pt x="206974" y="324050"/>
                </a:lnTo>
                <a:lnTo>
                  <a:pt x="203584" y="325330"/>
                </a:lnTo>
                <a:lnTo>
                  <a:pt x="201035" y="327931"/>
                </a:lnTo>
                <a:lnTo>
                  <a:pt x="163463" y="361802"/>
                </a:lnTo>
                <a:lnTo>
                  <a:pt x="160935" y="364329"/>
                </a:lnTo>
                <a:lnTo>
                  <a:pt x="159603" y="367559"/>
                </a:lnTo>
                <a:lnTo>
                  <a:pt x="159603" y="374300"/>
                </a:lnTo>
                <a:lnTo>
                  <a:pt x="160937" y="377841"/>
                </a:lnTo>
                <a:lnTo>
                  <a:pt x="163463" y="380358"/>
                </a:lnTo>
                <a:lnTo>
                  <a:pt x="249205" y="470537"/>
                </a:lnTo>
                <a:lnTo>
                  <a:pt x="309557" y="531496"/>
                </a:lnTo>
                <a:lnTo>
                  <a:pt x="642214" y="531496"/>
                </a:lnTo>
                <a:lnTo>
                  <a:pt x="622883" y="560115"/>
                </a:lnTo>
                <a:lnTo>
                  <a:pt x="593494" y="593503"/>
                </a:lnTo>
                <a:lnTo>
                  <a:pt x="560106" y="622890"/>
                </a:lnTo>
                <a:lnTo>
                  <a:pt x="523131" y="647862"/>
                </a:lnTo>
                <a:lnTo>
                  <a:pt x="482985" y="668006"/>
                </a:lnTo>
                <a:lnTo>
                  <a:pt x="440082" y="682907"/>
                </a:lnTo>
                <a:lnTo>
                  <a:pt x="394837" y="692151"/>
                </a:lnTo>
                <a:lnTo>
                  <a:pt x="347662" y="695325"/>
                </a:lnTo>
                <a:close/>
              </a:path>
              <a:path w="695325" h="695325" extrusionOk="0">
                <a:moveTo>
                  <a:pt x="642214" y="531496"/>
                </a:moveTo>
                <a:lnTo>
                  <a:pt x="317853" y="531496"/>
                </a:lnTo>
                <a:lnTo>
                  <a:pt x="577418" y="271869"/>
                </a:lnTo>
                <a:lnTo>
                  <a:pt x="577418" y="263476"/>
                </a:lnTo>
                <a:lnTo>
                  <a:pt x="530410" y="216009"/>
                </a:lnTo>
                <a:lnTo>
                  <a:pt x="669278" y="216009"/>
                </a:lnTo>
                <a:lnTo>
                  <a:pt x="682905" y="255242"/>
                </a:lnTo>
                <a:lnTo>
                  <a:pt x="692151" y="300487"/>
                </a:lnTo>
                <a:lnTo>
                  <a:pt x="695325" y="347662"/>
                </a:lnTo>
                <a:lnTo>
                  <a:pt x="692151" y="394841"/>
                </a:lnTo>
                <a:lnTo>
                  <a:pt x="682905" y="440090"/>
                </a:lnTo>
                <a:lnTo>
                  <a:pt x="668003" y="482995"/>
                </a:lnTo>
                <a:lnTo>
                  <a:pt x="647857" y="523141"/>
                </a:lnTo>
                <a:lnTo>
                  <a:pt x="642214" y="531496"/>
                </a:lnTo>
                <a:close/>
              </a:path>
              <a:path w="695325" h="695325" extrusionOk="0">
                <a:moveTo>
                  <a:pt x="317874" y="419860"/>
                </a:moveTo>
                <a:lnTo>
                  <a:pt x="309589" y="419860"/>
                </a:lnTo>
                <a:lnTo>
                  <a:pt x="219462" y="327931"/>
                </a:lnTo>
                <a:lnTo>
                  <a:pt x="216935" y="325382"/>
                </a:lnTo>
                <a:lnTo>
                  <a:pt x="213640" y="324082"/>
                </a:lnTo>
                <a:lnTo>
                  <a:pt x="210334" y="324050"/>
                </a:lnTo>
                <a:lnTo>
                  <a:pt x="413867" y="324050"/>
                </a:lnTo>
                <a:lnTo>
                  <a:pt x="322972" y="414698"/>
                </a:lnTo>
                <a:lnTo>
                  <a:pt x="317874" y="41986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13411200" y="4457700"/>
            <a:ext cx="4500880" cy="138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Run your Javascript Application in your command line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411200" y="5905500"/>
            <a:ext cx="4341495" cy="14592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914177" y="95249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rgbClr val="262626"/>
                </a:solidFill>
              </a:rPr>
              <a:t>Hello World</a:t>
            </a:r>
            <a:endParaRPr sz="6000">
              <a:solidFill>
                <a:srgbClr val="262626"/>
              </a:solidFill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9123045" y="4966970"/>
            <a:ext cx="7526655" cy="127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 panose="020B0604020202020204"/>
              <a:buNone/>
            </a:pPr>
            <a:r>
              <a:rPr lang="en-US" sz="23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JavaScript programs can be inserted into any part of an HTML </a:t>
            </a:r>
            <a:endParaRPr sz="23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 panose="020B0604020202020204"/>
              <a:buNone/>
            </a:pPr>
            <a:r>
              <a:rPr lang="en-US" sz="23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document with the help of the &lt;script&gt; tag.</a:t>
            </a:r>
            <a:endParaRPr sz="23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0" name="Google Shape;100;p4"/>
          <p:cNvPicPr preferRelativeResize="0"/>
          <p:nvPr>
            <p:ph type="body" idx="1"/>
          </p:nvPr>
        </p:nvPicPr>
        <p:blipFill rotWithShape="1">
          <a:blip r:embed="rId2"/>
          <a:srcRect r="56699"/>
          <a:stretch>
            <a:fillRect/>
          </a:stretch>
        </p:blipFill>
        <p:spPr>
          <a:xfrm>
            <a:off x="9123045" y="6454775"/>
            <a:ext cx="6494145" cy="323405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conso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44570"/>
            <a:ext cx="5560060" cy="2224405"/>
          </a:xfrm>
          <a:prstGeom prst="rect">
            <a:avLst/>
          </a:prstGeom>
        </p:spPr>
      </p:pic>
      <p:sp>
        <p:nvSpPr>
          <p:cNvPr id="3" name="Google Shape;98;p4"/>
          <p:cNvSpPr txBox="1"/>
          <p:nvPr/>
        </p:nvSpPr>
        <p:spPr>
          <a:xfrm>
            <a:off x="914400" y="2771140"/>
            <a:ext cx="7526655" cy="42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508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 panose="020B0604020202020204"/>
              <a:buNone/>
            </a:pPr>
            <a:r>
              <a:rPr lang="en-GB" sz="23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  File hello-world.js and type this words</a:t>
            </a:r>
            <a:endParaRPr sz="23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ctrTitle"/>
          </p:nvPr>
        </p:nvSpPr>
        <p:spPr>
          <a:xfrm>
            <a:off x="1066800" y="876300"/>
            <a:ext cx="287083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Variable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212215" y="2001520"/>
            <a:ext cx="10293985" cy="22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variable is a name that represents a value. Variables can be filled with various values such as strings (text), numbers (numbers), objects, arrays, and so on.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 can say that a variable is like a container to store something.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95400" y="4672330"/>
            <a:ext cx="8609330" cy="247078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10210800" y="7048500"/>
            <a:ext cx="6723380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let – is a modern variable declaration.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var – is an old-school variable declaration. Normally we don’t use it at all, but we’ll cover subtle differences from let in the chapter The old "var", just in case you need them.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const – is like let, but the value of the variable can’t be changed.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750">
                <a:solidFill>
                  <a:schemeClr val="dk1"/>
                </a:solidFill>
              </a:rPr>
              <a:t>Effective Googling for Developers</a:t>
            </a:r>
            <a:endParaRPr lang="en-GB" altLang="en-US"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712470" y="2507615"/>
            <a:ext cx="135789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 software developers, of course, we often use Google as a means of learning and looking for various information about programming</a:t>
            </a:r>
            <a:r>
              <a:rPr lang="en-GB" alt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 </a:t>
            </a:r>
            <a:endParaRPr lang="en-GB" altLang="en-US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lang="en-GB" altLang="en-US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GB" alt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This is an effective way to find the information.</a:t>
            </a:r>
            <a:endParaRPr lang="en-GB" altLang="en-US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65200" y="4455160"/>
            <a:ext cx="7529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>
                <a:latin typeface="Trebuchet MS" panose="020B0603020202020204" charset="0"/>
                <a:cs typeface="Trebuchet MS" panose="020B0603020202020204" charset="0"/>
              </a:rPr>
              <a:t>Write “How to &lt;subject information&gt;”</a:t>
            </a:r>
            <a:endParaRPr lang="en-GB" altLang="en-US" sz="32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6146165"/>
            <a:ext cx="8290560" cy="37033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85545" y="5404485"/>
            <a:ext cx="166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b="1">
                <a:latin typeface="Trebuchet MS" panose="020B0603020202020204" charset="0"/>
                <a:cs typeface="Trebuchet MS" panose="020B0603020202020204" charset="0"/>
              </a:rPr>
              <a:t>Ex.</a:t>
            </a:r>
            <a:endParaRPr lang="en-GB" altLang="en-US" sz="2400" b="1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016000" y="3480500"/>
            <a:ext cx="73959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Thank you</a:t>
            </a:r>
            <a:endParaRPr sz="9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 flipH="1">
            <a:off x="11416665" y="0"/>
            <a:ext cx="687197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0"/>
            <a:ext cx="4989195" cy="10287000"/>
          </a:xfrm>
          <a:custGeom>
            <a:avLst/>
            <a:gdLst/>
            <a:ahLst/>
            <a:cxnLst/>
            <a:rect l="l" t="t" r="r" b="b"/>
            <a:pathLst>
              <a:path w="7153275" h="10287000" extrusionOk="0">
                <a:moveTo>
                  <a:pt x="7153275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153275" y="0"/>
                </a:lnTo>
                <a:lnTo>
                  <a:pt x="7153275" y="10287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5411113" y="724075"/>
            <a:ext cx="5176800" cy="106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12700" marR="508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550">
                <a:solidFill>
                  <a:srgbClr val="262626"/>
                </a:solidFill>
              </a:rPr>
              <a:t>Profil Mentor</a:t>
            </a:r>
            <a:endParaRPr sz="5550"/>
          </a:p>
        </p:txBody>
      </p:sp>
      <p:sp>
        <p:nvSpPr>
          <p:cNvPr id="72" name="Google Shape;72;p7"/>
          <p:cNvSpPr txBox="1"/>
          <p:nvPr/>
        </p:nvSpPr>
        <p:spPr>
          <a:xfrm>
            <a:off x="5410835" y="2195195"/>
            <a:ext cx="8195945" cy="4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Nama : Fiqri Pratama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Pendidikan Terakhir : S1 Teknik Informatika (2024)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Riwayat Pelatihan / Bootcamp : 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1. BBPLK Bekasi (IT Software: 2019)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2. Digitalent Scholarship (Junior Web Developer: 2019)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3. Enigmacamp IT Bootcamp (Fullstack Developer: 2020)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Riwayat Pekerjaan :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1. Fullstack Developer (Bank BTPN)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2700" marR="508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 panose="020B0604020202020204"/>
              <a:buNone/>
            </a:pPr>
            <a:r>
              <a:rPr lang="en-GB" altLang="en-US" sz="2250" b="0" i="0" u="none" strike="noStrike" cap="none">
                <a:solidFill>
                  <a:srgbClr val="26262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 . Mentor Fullstack Web Developer dibimbing Batch 1 - 9</a:t>
            </a:r>
            <a:endParaRPr lang="en-GB" altLang="en-US" sz="2250" b="0" i="0" u="none" strike="noStrike" cap="none">
              <a:solidFill>
                <a:srgbClr val="262626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WhatsApp Image 2021-09-01 at 11.04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628650"/>
            <a:ext cx="4142740" cy="5309870"/>
          </a:xfrm>
          <a:prstGeom prst="snip2Diag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 panose="020B0604020202020204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Outline </a:t>
            </a:r>
            <a:r>
              <a:rPr lang="en-GB" alt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Class</a:t>
            </a:r>
            <a:endParaRPr lang="en-GB" altLang="en-US" sz="6300" b="1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2116455" y="5013960"/>
            <a:ext cx="51441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JavaScript Introduction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2116475" y="3198203"/>
            <a:ext cx="50552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Algorithmn</a:t>
            </a:r>
            <a:endParaRPr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28700" y="3058160"/>
            <a:ext cx="721995" cy="710565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283470" y="3160821"/>
            <a:ext cx="2127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1</a:t>
            </a:r>
            <a:endParaRPr lang="en-US" sz="3200" b="1" i="0" u="none" strike="noStrike" cap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1028700" y="485868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1295054" y="4927778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56;p6"/>
          <p:cNvSpPr txBox="1"/>
          <p:nvPr/>
        </p:nvSpPr>
        <p:spPr>
          <a:xfrm>
            <a:off x="2205990" y="6701155"/>
            <a:ext cx="638429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Effective Googling for Developers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Google Shape;60;p6"/>
          <p:cNvSpPr/>
          <p:nvPr/>
        </p:nvSpPr>
        <p:spPr>
          <a:xfrm>
            <a:off x="1049020" y="6545879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61;p6"/>
          <p:cNvSpPr txBox="1"/>
          <p:nvPr/>
        </p:nvSpPr>
        <p:spPr>
          <a:xfrm>
            <a:off x="1315374" y="6614973"/>
            <a:ext cx="284480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sz="4000" b="0" i="0" u="none" strike="noStrike" cap="none">
                <a:solidFill>
                  <a:schemeClr val="bg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3</a:t>
            </a:r>
            <a:endParaRPr lang="en-GB" sz="4000" b="0" i="0" u="none" strike="noStrike" cap="none">
              <a:solidFill>
                <a:schemeClr val="bg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838200" y="876300"/>
            <a:ext cx="1357249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750">
                <a:solidFill>
                  <a:schemeClr val="dk1"/>
                </a:solidFill>
              </a:rPr>
              <a:t>Algorithm</a:t>
            </a:r>
            <a:endParaRPr lang="en-GB" altLang="en-US"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38200" y="2529867"/>
            <a:ext cx="9366250" cy="44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What is </a:t>
            </a:r>
            <a:r>
              <a:rPr lang="en-GB" alt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Algorithm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?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533400" y="3695700"/>
            <a:ext cx="13578900" cy="563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word Algorithm is taken from the name of the Muslim scientist Abu Ja'far Muhammad bin Musa Al-Kharizmi (780-846 AD)</a:t>
            </a:r>
            <a:r>
              <a:rPr lang="en-GB" altLang="en-US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en-GB" altLang="en-US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Definition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8665" marR="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 pitchFamily="34" charset="0"/>
              <a:buChar char="•"/>
            </a:pP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The sequence of steps to solve problems logically and systematically</a:t>
            </a:r>
            <a:endParaRPr lang="en-GB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748665" marR="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 pitchFamily="34" charset="0"/>
              <a:buChar char="•"/>
            </a:pP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</a:t>
            </a:r>
            <a:r>
              <a:rPr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Big Indonesian Dictionary: Algorithm is a logical sequence of decision making for </a:t>
            </a: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	</a:t>
            </a:r>
            <a:r>
              <a:rPr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 solving</a:t>
            </a: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Algorithms are needed to instruct the computer to take certain steps in solving problems</a:t>
            </a: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en-GB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endParaRPr lang="en-GB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None/>
            </a:pP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Types of writing algorithms :</a:t>
            </a:r>
            <a:endParaRPr lang="en-GB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805815" marR="0" lvl="0" indent="-514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AutoNum type="arabicPeriod"/>
            </a:pP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Description</a:t>
            </a:r>
            <a:endParaRPr lang="en-GB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805815" marR="0" lvl="0" indent="-514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AutoNum type="arabicPeriod"/>
            </a:pP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Flowchart</a:t>
            </a:r>
            <a:endParaRPr lang="en-GB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805815" marR="0" lvl="0" indent="-514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 panose="020B0604020202020204"/>
              <a:buAutoNum type="arabicPeriod"/>
            </a:pPr>
            <a:r>
              <a:rPr lang="en-GB" sz="255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Pseudocode</a:t>
            </a:r>
            <a:endParaRPr lang="en-GB" sz="255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9bee7d2f_0_0"/>
          <p:cNvSpPr txBox="1"/>
          <p:nvPr>
            <p:ph type="title"/>
          </p:nvPr>
        </p:nvSpPr>
        <p:spPr>
          <a:xfrm>
            <a:off x="835025" y="917575"/>
            <a:ext cx="1078865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750">
                <a:solidFill>
                  <a:schemeClr val="dk1"/>
                </a:solidFill>
              </a:rPr>
              <a:t>Description &amp; </a:t>
            </a:r>
            <a:r>
              <a:rPr lang="en-GB" altLang="en-US" sz="6750">
                <a:solidFill>
                  <a:schemeClr val="dk1"/>
                </a:solidFill>
                <a:sym typeface="+mn-ea"/>
              </a:rPr>
              <a:t>Pseudocode</a:t>
            </a:r>
            <a:endParaRPr lang="en-GB" altLang="en-US"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6" name="Google Shape;66;gdf9bee7d2f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0460" y="2950845"/>
            <a:ext cx="121564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 b="1">
                <a:latin typeface="Trebuchet MS" panose="020B0603020202020204" charset="0"/>
                <a:cs typeface="Trebuchet MS" panose="020B0603020202020204" charset="0"/>
              </a:rPr>
              <a:t>Description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Is an algorithm written in everyday human language. all sentences are written in a systematic, clear, limited and sequential manner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0460" y="5473700"/>
            <a:ext cx="110001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 b="1">
                <a:latin typeface="Trebuchet MS" panose="020B0603020202020204" charset="0"/>
                <a:cs typeface="Trebuchet MS" panose="020B0603020202020204" charset="0"/>
              </a:rPr>
              <a:t>Pseudocode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ID" sz="2800" dirty="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I</a:t>
            </a:r>
            <a:r>
              <a:rPr lang="en-ID" sz="2800" dirty="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nformal way of programming description that does not require any strict programming language syntax or underlying technology considerations</a:t>
            </a:r>
            <a:r>
              <a:rPr lang="en-GB" altLang="en-US"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GB" altLang="en-US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9bee7d2f_0_0"/>
          <p:cNvSpPr txBox="1"/>
          <p:nvPr>
            <p:ph type="title"/>
          </p:nvPr>
        </p:nvSpPr>
        <p:spPr>
          <a:xfrm>
            <a:off x="835025" y="917575"/>
            <a:ext cx="13572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750">
                <a:solidFill>
                  <a:schemeClr val="dk1"/>
                </a:solidFill>
              </a:rPr>
              <a:t>Flowchart</a:t>
            </a:r>
            <a:endParaRPr lang="en-GB" altLang="en-US"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5" name="Google Shape;65;gdf9bee7d2f_0_0"/>
          <p:cNvSpPr txBox="1"/>
          <p:nvPr/>
        </p:nvSpPr>
        <p:spPr>
          <a:xfrm>
            <a:off x="835050" y="2430800"/>
            <a:ext cx="13578900" cy="81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5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What is </a:t>
            </a:r>
            <a:r>
              <a:rPr lang="en-GB" altLang="en-US" sz="255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Flowchart</a:t>
            </a:r>
            <a:r>
              <a:rPr lang="en-US" sz="255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?</a:t>
            </a:r>
            <a:endParaRPr sz="255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291465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5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flowchart is a diagram that depicts a process, system or computer algorithm</a:t>
            </a:r>
            <a:r>
              <a:rPr lang="en-GB" altLang="en-US" sz="255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en-GB" altLang="en-US" sz="255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6" name="Google Shape;66;gdf9bee7d2f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basic-symbo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3643630"/>
            <a:ext cx="6324600" cy="5957570"/>
          </a:xfrm>
          <a:prstGeom prst="rect">
            <a:avLst/>
          </a:prstGeom>
        </p:spPr>
      </p:pic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443865" y="2668905"/>
            <a:ext cx="13674090" cy="2954655"/>
          </a:xfrm>
        </p:spPr>
        <p:txBody>
          <a:bodyPr wrap="square"/>
          <a:p>
            <a:r>
              <a:rPr lang="en-US" sz="4800">
                <a:solidFill>
                  <a:schemeClr val="tx1"/>
                </a:solidFill>
              </a:rPr>
              <a:t>Example</a:t>
            </a:r>
            <a:r>
              <a:rPr lang="en-GB" altLang="en-US" sz="4800">
                <a:solidFill>
                  <a:schemeClr val="tx1"/>
                </a:solidFill>
              </a:rPr>
              <a:t> : </a:t>
            </a:r>
            <a:br>
              <a:rPr lang="en-GB" altLang="en-US" sz="4800">
                <a:solidFill>
                  <a:schemeClr val="tx1"/>
                </a:solidFill>
              </a:rPr>
            </a:br>
            <a:br>
              <a:rPr lang="en-GB" alt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Write an algorithm to choose the largest number from 3 numbers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9bee7d2f_0_0"/>
          <p:cNvSpPr txBox="1"/>
          <p:nvPr>
            <p:ph type="title"/>
          </p:nvPr>
        </p:nvSpPr>
        <p:spPr>
          <a:xfrm>
            <a:off x="835025" y="917575"/>
            <a:ext cx="1078865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750">
                <a:solidFill>
                  <a:schemeClr val="dk1"/>
                </a:solidFill>
              </a:rPr>
              <a:t>Description</a:t>
            </a:r>
            <a:endParaRPr lang="en-GB" altLang="en-US"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6" name="Google Shape;66;gdf9bee7d2f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5025" y="2488565"/>
            <a:ext cx="15029180" cy="663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1.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input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num1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, num2, num3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9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2.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Declare max is 0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9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3. If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num1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is greater than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equals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num2 and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num1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is greater than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equals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num3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, set the max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is num 1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9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4. Otherwise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If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num2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is greater than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equals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num1 and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num2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is greater than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equals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num2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, set the max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is num2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9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5.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Otherwise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set the max </a:t>
            </a:r>
            <a:r>
              <a:rPr lang="en-GB" sz="2800">
                <a:latin typeface="Trebuchet MS" panose="020B0603020202020204" charset="0"/>
                <a:cs typeface="Trebuchet MS" panose="020B0603020202020204" charset="0"/>
              </a:rPr>
              <a:t>is num3</a:t>
            </a:r>
            <a:endParaRPr lang="en-GB" sz="2800">
              <a:latin typeface="Trebuchet MS" panose="020B0603020202020204" charset="0"/>
              <a:cs typeface="Trebuchet MS" panose="020B0603020202020204" charset="0"/>
            </a:endParaRPr>
          </a:p>
          <a:p>
            <a:pPr>
              <a:lnSpc>
                <a:spcPct val="190000"/>
              </a:lnSpc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6. </a:t>
            </a:r>
            <a:r>
              <a:rPr lang="en-GB" sz="2800">
                <a:latin typeface="Trebuchet MS" panose="020B0603020202020204" charset="0"/>
                <a:cs typeface="Trebuchet MS" panose="020B0603020202020204" charset="0"/>
              </a:rPr>
              <a:t>Print max</a:t>
            </a:r>
            <a:endParaRPr lang="en-GB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9bee7d2f_0_0"/>
          <p:cNvSpPr txBox="1"/>
          <p:nvPr>
            <p:ph type="title"/>
          </p:nvPr>
        </p:nvSpPr>
        <p:spPr>
          <a:xfrm>
            <a:off x="835025" y="936625"/>
            <a:ext cx="1078865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6750">
                <a:solidFill>
                  <a:schemeClr val="dk1"/>
                </a:solidFill>
                <a:sym typeface="+mn-ea"/>
              </a:rPr>
              <a:t>Pseudocode</a:t>
            </a:r>
            <a:endParaRPr lang="en-GB" altLang="en-US" sz="675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6" name="Google Shape;66;gdf9bee7d2f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5025" y="2838450"/>
            <a:ext cx="129476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input num1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, num2, num3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declare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max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&lt;-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0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if (</a:t>
            </a:r>
            <a:r>
              <a:rPr sz="2800">
                <a:latin typeface="Trebuchet MS" panose="020B0603020202020204" charset="0"/>
                <a:cs typeface="Trebuchet MS" panose="020B0603020202020204" charset="0"/>
                <a:sym typeface="+mn-ea"/>
              </a:rPr>
              <a:t>num1 &gt;= num2 &amp;&amp; num1 &gt;= num3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) then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	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max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&lt;-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GB" sz="2800">
                <a:latin typeface="Trebuchet MS" panose="020B0603020202020204" charset="0"/>
                <a:cs typeface="Trebuchet MS" panose="020B0603020202020204" charset="0"/>
              </a:rPr>
              <a:t>num1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else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if (num2 &gt;= num1 &amp;&amp; num2 &gt;= num3) then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	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max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&lt;-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num2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else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	max &lt;- num 3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print max</a:t>
            </a:r>
            <a:endParaRPr lang="en-GB" alt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3999</Words>
  <Application>WPS Presentation</Application>
  <PresentationFormat/>
  <Paragraphs>150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Cambria</vt:lpstr>
      <vt:lpstr>Trebuchet MS</vt:lpstr>
      <vt:lpstr>Microsoft YaHei</vt:lpstr>
      <vt:lpstr>Arial Unicode MS</vt:lpstr>
      <vt:lpstr>Office Theme</vt:lpstr>
      <vt:lpstr>PowerPoint 演示文稿</vt:lpstr>
      <vt:lpstr>Profil Mentor</vt:lpstr>
      <vt:lpstr>PowerPoint 演示文稿</vt:lpstr>
      <vt:lpstr>Algorithm</vt:lpstr>
      <vt:lpstr>Description &amp; Pseudocode</vt:lpstr>
      <vt:lpstr>Flowchart</vt:lpstr>
      <vt:lpstr>Example :   Write an algorithm to choose the largest number from 3 numbers</vt:lpstr>
      <vt:lpstr>Description</vt:lpstr>
      <vt:lpstr>Pseudocode</vt:lpstr>
      <vt:lpstr>Flowchart</vt:lpstr>
      <vt:lpstr>Introduction to JavaScript </vt:lpstr>
      <vt:lpstr>Node Js</vt:lpstr>
      <vt:lpstr>Download and Install NodeJS to run your Javascript in command line</vt:lpstr>
      <vt:lpstr>Hello World</vt:lpstr>
      <vt:lpstr>Variable</vt:lpstr>
      <vt:lpstr>Effective Googling for Developers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dibimbing.id</dc:creator>
  <cp:lastModifiedBy>ST220035</cp:lastModifiedBy>
  <cp:revision>52</cp:revision>
  <dcterms:created xsi:type="dcterms:W3CDTF">2021-06-12T05:42:00Z</dcterms:created>
  <dcterms:modified xsi:type="dcterms:W3CDTF">2022-07-27T10:29:34Z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Canva</vt:lpwstr>
  </property>
  <property fmtid="{D5CDD505-2E9C-101B-9397-08002B2CF9AE}" pid="4" name="LastSaved">
    <vt:filetime>2021-04-23T00:00:00Z</vt:filetime>
  </property>
  <property fmtid="{D5CDD505-2E9C-101B-9397-08002B2CF9AE}" pid="5" name="KSOProductBuildVer">
    <vt:lpwstr>1033-11.2.0.11191</vt:lpwstr>
  </property>
  <property fmtid="{D5CDD505-2E9C-101B-9397-08002B2CF9AE}" pid="6" name="ICV">
    <vt:lpwstr>E5C9459CF2A84453AC4A0E09DE04B770</vt:lpwstr>
  </property>
</Properties>
</file>