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313" r:id="rId5"/>
    <p:sldId id="284" r:id="rId6"/>
    <p:sldId id="301" r:id="rId7"/>
    <p:sldId id="302" r:id="rId8"/>
    <p:sldId id="304" r:id="rId9"/>
    <p:sldId id="305" r:id="rId10"/>
    <p:sldId id="306" r:id="rId11"/>
    <p:sldId id="274" r:id="rId12"/>
  </p:sldIdLst>
  <p:sldSz cx="18288000" cy="10287000"/>
  <p:notesSz cx="18288000" cy="10287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3"/>
        <p:guide pos="2213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41" name="Google Shape;41;p1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52" name="Google Shape;52;p6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2" name="Google Shape;132;p8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2" name="Google Shape;132;p8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2" name="Google Shape;132;p8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2" name="Google Shape;132;p8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2" name="Google Shape;132;p8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2" name="Google Shape;132;p8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54" name="Google Shape;254;p18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wo Content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type="body" idx="1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type="body" idx="2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 txBox="1"/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type="subTitle" idx="1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type="body" idx="1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>
                <a:solidFill>
                  <a:srgbClr val="262626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/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450" b="1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type="body" idx="1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9600" b="1" i="0" u="none" strike="noStrike" cap="none">
                <a:solidFill>
                  <a:srgbClr val="262626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/>
          <p:nvPr/>
        </p:nvSpPr>
        <p:spPr>
          <a:xfrm>
            <a:off x="16418113" y="109131"/>
            <a:ext cx="1685924" cy="1638298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Google Shape;47;p1"/>
          <p:cNvSpPr txBox="1"/>
          <p:nvPr>
            <p:ph type="body" idx="2"/>
          </p:nvPr>
        </p:nvSpPr>
        <p:spPr>
          <a:xfrm>
            <a:off x="8127365" y="3733800"/>
            <a:ext cx="8959215" cy="378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p>
            <a:pPr marL="12700" marR="5080" lvl="0" indent="0" algn="ct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400"/>
              <a:t>Algoritma</a:t>
            </a:r>
            <a:r>
              <a:rPr lang="en-GB" altLang="en-US" sz="5400"/>
              <a:t> </a:t>
            </a:r>
            <a:r>
              <a:rPr lang="en-US" sz="5400"/>
              <a:t>Pemrograman</a:t>
            </a:r>
            <a:r>
              <a:rPr lang="en-GB" altLang="en-US" sz="5400"/>
              <a:t> </a:t>
            </a:r>
            <a:r>
              <a:rPr lang="en-US" sz="5400"/>
              <a:t>Dasar : </a:t>
            </a:r>
            <a:endParaRPr lang="en-US" sz="5400"/>
          </a:p>
          <a:p>
            <a:pPr marL="12700" marR="5080" lvl="0" indent="0" algn="ct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400"/>
              <a:t>Javascript </a:t>
            </a:r>
            <a:endParaRPr lang="en-US" sz="5400"/>
          </a:p>
          <a:p>
            <a:pPr marL="12700" marR="5080" lvl="0" indent="0" algn="ct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altLang="en-US" sz="5400"/>
              <a:t>4</a:t>
            </a:r>
            <a:endParaRPr lang="en-GB" altLang="en-US" sz="5400"/>
          </a:p>
        </p:txBody>
      </p:sp>
      <p:sp>
        <p:nvSpPr>
          <p:cNvPr id="4" name="Google Shape;50;p1"/>
          <p:cNvSpPr txBox="1"/>
          <p:nvPr/>
        </p:nvSpPr>
        <p:spPr>
          <a:xfrm>
            <a:off x="16889095" y="9576435"/>
            <a:ext cx="1214755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mbria" panose="02040503050406030204" charset="0"/>
                <a:ea typeface="Trebuchet MS" panose="020B0603020202020204"/>
                <a:cs typeface="Cambria" panose="02040503050406030204" charset="0"/>
                <a:sym typeface="Trebuchet MS" panose="020B0603020202020204"/>
              </a:rPr>
              <a:t>Day </a:t>
            </a:r>
            <a:r>
              <a:rPr lang="en-GB" altLang="en-US" sz="2800" b="0" i="0" u="none" strike="noStrike" cap="none">
                <a:solidFill>
                  <a:schemeClr val="dk1"/>
                </a:solidFill>
                <a:latin typeface="Cambria" panose="02040503050406030204" charset="0"/>
                <a:ea typeface="Trebuchet MS" panose="020B0603020202020204"/>
                <a:cs typeface="Cambria" panose="02040503050406030204" charset="0"/>
                <a:sym typeface="Trebuchet MS" panose="020B0603020202020204"/>
              </a:rPr>
              <a:t>5</a:t>
            </a:r>
            <a:endParaRPr lang="en-GB" altLang="en-US" sz="2800" b="0" i="0" u="none" strike="noStrike" cap="none">
              <a:solidFill>
                <a:schemeClr val="dk1"/>
              </a:solidFill>
              <a:latin typeface="Cambria" panose="02040503050406030204" charset="0"/>
              <a:ea typeface="Trebuchet MS" panose="020B0603020202020204"/>
              <a:cs typeface="Cambria" panose="02040503050406030204" charset="0"/>
              <a:sym typeface="Trebuchet MS" panose="020B0603020202020204"/>
            </a:endParaRPr>
          </a:p>
        </p:txBody>
      </p:sp>
      <p:grpSp>
        <p:nvGrpSpPr>
          <p:cNvPr id="7" name="Google Shape;43;p1"/>
          <p:cNvGrpSpPr/>
          <p:nvPr/>
        </p:nvGrpSpPr>
        <p:grpSpPr>
          <a:xfrm>
            <a:off x="0" y="8255"/>
            <a:ext cx="7734300" cy="10287000"/>
            <a:chOff x="0" y="0"/>
            <a:chExt cx="7734300" cy="10287000"/>
          </a:xfrm>
        </p:grpSpPr>
        <p:sp>
          <p:nvSpPr>
            <p:cNvPr id="2" name="Google Shape;44;p1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" name="Google Shape;45;p1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" name="Google Shape;46;p1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10698966" y="0"/>
            <a:ext cx="7589010" cy="10287000"/>
          </a:xfrm>
          <a:custGeom>
            <a:avLst/>
            <a:gdLst/>
            <a:ahLst/>
            <a:cxnLst/>
            <a:rect l="l" t="t" r="r" b="b"/>
            <a:pathLst>
              <a:path w="8902065" h="10287000" extrusionOk="0">
                <a:moveTo>
                  <a:pt x="8901532" y="10287000"/>
                </a:moveTo>
                <a:lnTo>
                  <a:pt x="2473700" y="10287000"/>
                </a:lnTo>
                <a:lnTo>
                  <a:pt x="2449070" y="10267288"/>
                </a:lnTo>
                <a:lnTo>
                  <a:pt x="2407286" y="10233286"/>
                </a:lnTo>
                <a:lnTo>
                  <a:pt x="2365780" y="10198934"/>
                </a:lnTo>
                <a:lnTo>
                  <a:pt x="2324562" y="10164248"/>
                </a:lnTo>
                <a:lnTo>
                  <a:pt x="2283633" y="10129231"/>
                </a:lnTo>
                <a:lnTo>
                  <a:pt x="2242992" y="10093881"/>
                </a:lnTo>
                <a:lnTo>
                  <a:pt x="2202639" y="10058202"/>
                </a:lnTo>
                <a:lnTo>
                  <a:pt x="2162574" y="10022192"/>
                </a:lnTo>
                <a:lnTo>
                  <a:pt x="2122804" y="9985846"/>
                </a:lnTo>
                <a:lnTo>
                  <a:pt x="2083338" y="9949184"/>
                </a:lnTo>
                <a:lnTo>
                  <a:pt x="2044176" y="9912203"/>
                </a:lnTo>
                <a:lnTo>
                  <a:pt x="2005318" y="9874905"/>
                </a:lnTo>
                <a:lnTo>
                  <a:pt x="1966764" y="9837288"/>
                </a:lnTo>
                <a:lnTo>
                  <a:pt x="1928513" y="9799351"/>
                </a:lnTo>
                <a:lnTo>
                  <a:pt x="1890574" y="9761100"/>
                </a:lnTo>
                <a:lnTo>
                  <a:pt x="1852955" y="9722544"/>
                </a:lnTo>
                <a:lnTo>
                  <a:pt x="1815654" y="9683683"/>
                </a:lnTo>
                <a:lnTo>
                  <a:pt x="1778673" y="9644520"/>
                </a:lnTo>
                <a:lnTo>
                  <a:pt x="1742012" y="9605055"/>
                </a:lnTo>
                <a:lnTo>
                  <a:pt x="1705670" y="9565290"/>
                </a:lnTo>
                <a:lnTo>
                  <a:pt x="1669654" y="9525220"/>
                </a:lnTo>
                <a:lnTo>
                  <a:pt x="1633972" y="9484863"/>
                </a:lnTo>
                <a:lnTo>
                  <a:pt x="1598624" y="9444220"/>
                </a:lnTo>
                <a:lnTo>
                  <a:pt x="1563609" y="9403290"/>
                </a:lnTo>
                <a:lnTo>
                  <a:pt x="1528928" y="9362071"/>
                </a:lnTo>
                <a:lnTo>
                  <a:pt x="1494580" y="9320563"/>
                </a:lnTo>
                <a:lnTo>
                  <a:pt x="1460573" y="9278785"/>
                </a:lnTo>
                <a:lnTo>
                  <a:pt x="1426914" y="9236733"/>
                </a:lnTo>
                <a:lnTo>
                  <a:pt x="1393602" y="9194406"/>
                </a:lnTo>
                <a:lnTo>
                  <a:pt x="1360638" y="9151808"/>
                </a:lnTo>
                <a:lnTo>
                  <a:pt x="1328021" y="9108939"/>
                </a:lnTo>
                <a:lnTo>
                  <a:pt x="1295751" y="9065801"/>
                </a:lnTo>
                <a:lnTo>
                  <a:pt x="1263835" y="9022399"/>
                </a:lnTo>
                <a:lnTo>
                  <a:pt x="1232280" y="8978741"/>
                </a:lnTo>
                <a:lnTo>
                  <a:pt x="1201086" y="8934828"/>
                </a:lnTo>
                <a:lnTo>
                  <a:pt x="1170252" y="8890663"/>
                </a:lnTo>
                <a:lnTo>
                  <a:pt x="1139778" y="8846247"/>
                </a:lnTo>
                <a:lnTo>
                  <a:pt x="1109664" y="8801584"/>
                </a:lnTo>
                <a:lnTo>
                  <a:pt x="1079917" y="8756665"/>
                </a:lnTo>
                <a:lnTo>
                  <a:pt x="1050542" y="8711510"/>
                </a:lnTo>
                <a:lnTo>
                  <a:pt x="1021539" y="8666120"/>
                </a:lnTo>
                <a:lnTo>
                  <a:pt x="992909" y="8620495"/>
                </a:lnTo>
                <a:lnTo>
                  <a:pt x="964650" y="8574636"/>
                </a:lnTo>
                <a:lnTo>
                  <a:pt x="936764" y="8528543"/>
                </a:lnTo>
                <a:lnTo>
                  <a:pt x="909257" y="8482214"/>
                </a:lnTo>
                <a:lnTo>
                  <a:pt x="882133" y="8435669"/>
                </a:lnTo>
                <a:lnTo>
                  <a:pt x="855393" y="8388909"/>
                </a:lnTo>
                <a:lnTo>
                  <a:pt x="829036" y="8341934"/>
                </a:lnTo>
                <a:lnTo>
                  <a:pt x="803063" y="8294744"/>
                </a:lnTo>
                <a:lnTo>
                  <a:pt x="777473" y="8247339"/>
                </a:lnTo>
                <a:lnTo>
                  <a:pt x="752271" y="8199725"/>
                </a:lnTo>
                <a:lnTo>
                  <a:pt x="727463" y="8151911"/>
                </a:lnTo>
                <a:lnTo>
                  <a:pt x="703049" y="8103898"/>
                </a:lnTo>
                <a:lnTo>
                  <a:pt x="679029" y="8055688"/>
                </a:lnTo>
                <a:lnTo>
                  <a:pt x="655402" y="8007281"/>
                </a:lnTo>
                <a:lnTo>
                  <a:pt x="632169" y="7958680"/>
                </a:lnTo>
                <a:lnTo>
                  <a:pt x="609334" y="7909881"/>
                </a:lnTo>
                <a:lnTo>
                  <a:pt x="586902" y="7860906"/>
                </a:lnTo>
                <a:lnTo>
                  <a:pt x="564873" y="7811754"/>
                </a:lnTo>
                <a:lnTo>
                  <a:pt x="543247" y="7762424"/>
                </a:lnTo>
                <a:lnTo>
                  <a:pt x="522023" y="7712915"/>
                </a:lnTo>
                <a:lnTo>
                  <a:pt x="501203" y="7663227"/>
                </a:lnTo>
                <a:lnTo>
                  <a:pt x="480791" y="7613370"/>
                </a:lnTo>
                <a:lnTo>
                  <a:pt x="460789" y="7563354"/>
                </a:lnTo>
                <a:lnTo>
                  <a:pt x="441198" y="7513179"/>
                </a:lnTo>
                <a:lnTo>
                  <a:pt x="422019" y="7462844"/>
                </a:lnTo>
                <a:lnTo>
                  <a:pt x="403251" y="7412348"/>
                </a:lnTo>
                <a:lnTo>
                  <a:pt x="384895" y="7361690"/>
                </a:lnTo>
                <a:lnTo>
                  <a:pt x="366952" y="7310894"/>
                </a:lnTo>
                <a:lnTo>
                  <a:pt x="349429" y="7259958"/>
                </a:lnTo>
                <a:lnTo>
                  <a:pt x="332324" y="7208883"/>
                </a:lnTo>
                <a:lnTo>
                  <a:pt x="315637" y="7157670"/>
                </a:lnTo>
                <a:lnTo>
                  <a:pt x="299369" y="7106320"/>
                </a:lnTo>
                <a:lnTo>
                  <a:pt x="283519" y="7054832"/>
                </a:lnTo>
                <a:lnTo>
                  <a:pt x="268092" y="7003217"/>
                </a:lnTo>
                <a:lnTo>
                  <a:pt x="253089" y="6951484"/>
                </a:lnTo>
                <a:lnTo>
                  <a:pt x="238510" y="6899632"/>
                </a:lnTo>
                <a:lnTo>
                  <a:pt x="224357" y="6847662"/>
                </a:lnTo>
                <a:lnTo>
                  <a:pt x="210628" y="6795573"/>
                </a:lnTo>
                <a:lnTo>
                  <a:pt x="197325" y="6743366"/>
                </a:lnTo>
                <a:lnTo>
                  <a:pt x="184448" y="6691051"/>
                </a:lnTo>
                <a:lnTo>
                  <a:pt x="172002" y="6638640"/>
                </a:lnTo>
                <a:lnTo>
                  <a:pt x="159985" y="6586135"/>
                </a:lnTo>
                <a:lnTo>
                  <a:pt x="148399" y="6533534"/>
                </a:lnTo>
                <a:lnTo>
                  <a:pt x="137242" y="6480841"/>
                </a:lnTo>
                <a:lnTo>
                  <a:pt x="126516" y="6428054"/>
                </a:lnTo>
                <a:lnTo>
                  <a:pt x="116222" y="6375171"/>
                </a:lnTo>
                <a:lnTo>
                  <a:pt x="106362" y="6322213"/>
                </a:lnTo>
                <a:lnTo>
                  <a:pt x="96936" y="6269180"/>
                </a:lnTo>
                <a:lnTo>
                  <a:pt x="87945" y="6216073"/>
                </a:lnTo>
                <a:lnTo>
                  <a:pt x="79388" y="6162891"/>
                </a:lnTo>
                <a:lnTo>
                  <a:pt x="71265" y="6109634"/>
                </a:lnTo>
                <a:lnTo>
                  <a:pt x="63578" y="6056303"/>
                </a:lnTo>
                <a:lnTo>
                  <a:pt x="56329" y="6002922"/>
                </a:lnTo>
                <a:lnTo>
                  <a:pt x="49517" y="5949490"/>
                </a:lnTo>
                <a:lnTo>
                  <a:pt x="43142" y="5896005"/>
                </a:lnTo>
                <a:lnTo>
                  <a:pt x="37205" y="5842466"/>
                </a:lnTo>
                <a:lnTo>
                  <a:pt x="31705" y="5788871"/>
                </a:lnTo>
                <a:lnTo>
                  <a:pt x="26644" y="5735242"/>
                </a:lnTo>
                <a:lnTo>
                  <a:pt x="22022" y="5681575"/>
                </a:lnTo>
                <a:lnTo>
                  <a:pt x="17840" y="5627873"/>
                </a:lnTo>
                <a:lnTo>
                  <a:pt x="14097" y="5574139"/>
                </a:lnTo>
                <a:lnTo>
                  <a:pt x="10794" y="5520374"/>
                </a:lnTo>
                <a:lnTo>
                  <a:pt x="7931" y="5466580"/>
                </a:lnTo>
                <a:lnTo>
                  <a:pt x="5507" y="5412755"/>
                </a:lnTo>
                <a:lnTo>
                  <a:pt x="3524" y="5358921"/>
                </a:lnTo>
                <a:lnTo>
                  <a:pt x="1982" y="5305079"/>
                </a:lnTo>
                <a:lnTo>
                  <a:pt x="881" y="5251227"/>
                </a:lnTo>
                <a:lnTo>
                  <a:pt x="220" y="5197367"/>
                </a:lnTo>
                <a:lnTo>
                  <a:pt x="0" y="5143498"/>
                </a:lnTo>
                <a:lnTo>
                  <a:pt x="220" y="5089630"/>
                </a:lnTo>
                <a:lnTo>
                  <a:pt x="881" y="5035770"/>
                </a:lnTo>
                <a:lnTo>
                  <a:pt x="1982" y="4981918"/>
                </a:lnTo>
                <a:lnTo>
                  <a:pt x="3524" y="4928076"/>
                </a:lnTo>
                <a:lnTo>
                  <a:pt x="5507" y="4874242"/>
                </a:lnTo>
                <a:lnTo>
                  <a:pt x="7931" y="4820417"/>
                </a:lnTo>
                <a:lnTo>
                  <a:pt x="10794" y="4766623"/>
                </a:lnTo>
                <a:lnTo>
                  <a:pt x="14097" y="4712858"/>
                </a:lnTo>
                <a:lnTo>
                  <a:pt x="17840" y="4659123"/>
                </a:lnTo>
                <a:lnTo>
                  <a:pt x="22022" y="4605422"/>
                </a:lnTo>
                <a:lnTo>
                  <a:pt x="26644" y="4551755"/>
                </a:lnTo>
                <a:lnTo>
                  <a:pt x="31705" y="4498126"/>
                </a:lnTo>
                <a:lnTo>
                  <a:pt x="37205" y="4444531"/>
                </a:lnTo>
                <a:lnTo>
                  <a:pt x="43142" y="4390992"/>
                </a:lnTo>
                <a:lnTo>
                  <a:pt x="49517" y="4337507"/>
                </a:lnTo>
                <a:lnTo>
                  <a:pt x="56329" y="4284075"/>
                </a:lnTo>
                <a:lnTo>
                  <a:pt x="63578" y="4230694"/>
                </a:lnTo>
                <a:lnTo>
                  <a:pt x="71265" y="4177362"/>
                </a:lnTo>
                <a:lnTo>
                  <a:pt x="79388" y="4124106"/>
                </a:lnTo>
                <a:lnTo>
                  <a:pt x="87945" y="4070924"/>
                </a:lnTo>
                <a:lnTo>
                  <a:pt x="96936" y="4017817"/>
                </a:lnTo>
                <a:lnTo>
                  <a:pt x="106362" y="3964784"/>
                </a:lnTo>
                <a:lnTo>
                  <a:pt x="116222" y="3911826"/>
                </a:lnTo>
                <a:lnTo>
                  <a:pt x="126516" y="3858943"/>
                </a:lnTo>
                <a:lnTo>
                  <a:pt x="137242" y="3806156"/>
                </a:lnTo>
                <a:lnTo>
                  <a:pt x="148399" y="3753462"/>
                </a:lnTo>
                <a:lnTo>
                  <a:pt x="159985" y="3700862"/>
                </a:lnTo>
                <a:lnTo>
                  <a:pt x="172002" y="3648356"/>
                </a:lnTo>
                <a:lnTo>
                  <a:pt x="184448" y="3595946"/>
                </a:lnTo>
                <a:lnTo>
                  <a:pt x="197325" y="3543631"/>
                </a:lnTo>
                <a:lnTo>
                  <a:pt x="210628" y="3491424"/>
                </a:lnTo>
                <a:lnTo>
                  <a:pt x="224357" y="3439335"/>
                </a:lnTo>
                <a:lnTo>
                  <a:pt x="238510" y="3387364"/>
                </a:lnTo>
                <a:lnTo>
                  <a:pt x="253089" y="3335513"/>
                </a:lnTo>
                <a:lnTo>
                  <a:pt x="268092" y="3283779"/>
                </a:lnTo>
                <a:lnTo>
                  <a:pt x="283519" y="3232165"/>
                </a:lnTo>
                <a:lnTo>
                  <a:pt x="299369" y="3180677"/>
                </a:lnTo>
                <a:lnTo>
                  <a:pt x="315637" y="3129327"/>
                </a:lnTo>
                <a:lnTo>
                  <a:pt x="332324" y="3078114"/>
                </a:lnTo>
                <a:lnTo>
                  <a:pt x="349429" y="3027039"/>
                </a:lnTo>
                <a:lnTo>
                  <a:pt x="366952" y="2976103"/>
                </a:lnTo>
                <a:lnTo>
                  <a:pt x="384895" y="2925307"/>
                </a:lnTo>
                <a:lnTo>
                  <a:pt x="403251" y="2874649"/>
                </a:lnTo>
                <a:lnTo>
                  <a:pt x="422019" y="2824153"/>
                </a:lnTo>
                <a:lnTo>
                  <a:pt x="441198" y="2773817"/>
                </a:lnTo>
                <a:lnTo>
                  <a:pt x="460789" y="2723642"/>
                </a:lnTo>
                <a:lnTo>
                  <a:pt x="480791" y="2673627"/>
                </a:lnTo>
                <a:lnTo>
                  <a:pt x="501203" y="2623770"/>
                </a:lnTo>
                <a:lnTo>
                  <a:pt x="522023" y="2574082"/>
                </a:lnTo>
                <a:lnTo>
                  <a:pt x="543247" y="2524573"/>
                </a:lnTo>
                <a:lnTo>
                  <a:pt x="564873" y="2475243"/>
                </a:lnTo>
                <a:lnTo>
                  <a:pt x="586902" y="2426091"/>
                </a:lnTo>
                <a:lnTo>
                  <a:pt x="609334" y="2377115"/>
                </a:lnTo>
                <a:lnTo>
                  <a:pt x="632169" y="2328316"/>
                </a:lnTo>
                <a:lnTo>
                  <a:pt x="655402" y="2279715"/>
                </a:lnTo>
                <a:lnTo>
                  <a:pt x="679029" y="2231309"/>
                </a:lnTo>
                <a:lnTo>
                  <a:pt x="703049" y="2183098"/>
                </a:lnTo>
                <a:lnTo>
                  <a:pt x="727463" y="2135086"/>
                </a:lnTo>
                <a:lnTo>
                  <a:pt x="752271" y="2087272"/>
                </a:lnTo>
                <a:lnTo>
                  <a:pt x="777473" y="2039658"/>
                </a:lnTo>
                <a:lnTo>
                  <a:pt x="803063" y="1992244"/>
                </a:lnTo>
                <a:lnTo>
                  <a:pt x="829036" y="1945051"/>
                </a:lnTo>
                <a:lnTo>
                  <a:pt x="855393" y="1898078"/>
                </a:lnTo>
                <a:lnTo>
                  <a:pt x="882133" y="1851322"/>
                </a:lnTo>
                <a:lnTo>
                  <a:pt x="909257" y="1804781"/>
                </a:lnTo>
                <a:lnTo>
                  <a:pt x="936764" y="1758453"/>
                </a:lnTo>
                <a:lnTo>
                  <a:pt x="964650" y="1712361"/>
                </a:lnTo>
                <a:lnTo>
                  <a:pt x="992909" y="1666502"/>
                </a:lnTo>
                <a:lnTo>
                  <a:pt x="1021539" y="1620877"/>
                </a:lnTo>
                <a:lnTo>
                  <a:pt x="1050542" y="1575486"/>
                </a:lnTo>
                <a:lnTo>
                  <a:pt x="1079917" y="1530332"/>
                </a:lnTo>
                <a:lnTo>
                  <a:pt x="1109664" y="1485413"/>
                </a:lnTo>
                <a:lnTo>
                  <a:pt x="1139778" y="1440750"/>
                </a:lnTo>
                <a:lnTo>
                  <a:pt x="1170252" y="1396334"/>
                </a:lnTo>
                <a:lnTo>
                  <a:pt x="1201086" y="1352169"/>
                </a:lnTo>
                <a:lnTo>
                  <a:pt x="1232280" y="1308256"/>
                </a:lnTo>
                <a:lnTo>
                  <a:pt x="1263835" y="1264598"/>
                </a:lnTo>
                <a:lnTo>
                  <a:pt x="1295751" y="1221196"/>
                </a:lnTo>
                <a:lnTo>
                  <a:pt x="1328021" y="1178058"/>
                </a:lnTo>
                <a:lnTo>
                  <a:pt x="1360638" y="1135190"/>
                </a:lnTo>
                <a:lnTo>
                  <a:pt x="1393602" y="1092592"/>
                </a:lnTo>
                <a:lnTo>
                  <a:pt x="1426914" y="1050266"/>
                </a:lnTo>
                <a:lnTo>
                  <a:pt x="1460573" y="1008211"/>
                </a:lnTo>
                <a:lnTo>
                  <a:pt x="1494580" y="966426"/>
                </a:lnTo>
                <a:lnTo>
                  <a:pt x="1528928" y="924920"/>
                </a:lnTo>
                <a:lnTo>
                  <a:pt x="1563609" y="883703"/>
                </a:lnTo>
                <a:lnTo>
                  <a:pt x="1598624" y="842774"/>
                </a:lnTo>
                <a:lnTo>
                  <a:pt x="1633972" y="802133"/>
                </a:lnTo>
                <a:lnTo>
                  <a:pt x="1669654" y="761780"/>
                </a:lnTo>
                <a:lnTo>
                  <a:pt x="1705670" y="721715"/>
                </a:lnTo>
                <a:lnTo>
                  <a:pt x="1742012" y="681944"/>
                </a:lnTo>
                <a:lnTo>
                  <a:pt x="1778673" y="642478"/>
                </a:lnTo>
                <a:lnTo>
                  <a:pt x="1815654" y="603316"/>
                </a:lnTo>
                <a:lnTo>
                  <a:pt x="1852955" y="564458"/>
                </a:lnTo>
                <a:lnTo>
                  <a:pt x="1890574" y="525904"/>
                </a:lnTo>
                <a:lnTo>
                  <a:pt x="1928513" y="487654"/>
                </a:lnTo>
                <a:lnTo>
                  <a:pt x="1966764" y="449715"/>
                </a:lnTo>
                <a:lnTo>
                  <a:pt x="2005318" y="412095"/>
                </a:lnTo>
                <a:lnTo>
                  <a:pt x="2044176" y="374795"/>
                </a:lnTo>
                <a:lnTo>
                  <a:pt x="2083338" y="337814"/>
                </a:lnTo>
                <a:lnTo>
                  <a:pt x="2122804" y="301152"/>
                </a:lnTo>
                <a:lnTo>
                  <a:pt x="2162574" y="264810"/>
                </a:lnTo>
                <a:lnTo>
                  <a:pt x="2202639" y="228795"/>
                </a:lnTo>
                <a:lnTo>
                  <a:pt x="2242992" y="193113"/>
                </a:lnTo>
                <a:lnTo>
                  <a:pt x="2283633" y="157764"/>
                </a:lnTo>
                <a:lnTo>
                  <a:pt x="2324562" y="122750"/>
                </a:lnTo>
                <a:lnTo>
                  <a:pt x="2365780" y="88068"/>
                </a:lnTo>
                <a:lnTo>
                  <a:pt x="2407286" y="53721"/>
                </a:lnTo>
                <a:lnTo>
                  <a:pt x="2449070" y="19714"/>
                </a:lnTo>
                <a:lnTo>
                  <a:pt x="2473702" y="0"/>
                </a:lnTo>
                <a:lnTo>
                  <a:pt x="8901532" y="0"/>
                </a:lnTo>
                <a:lnTo>
                  <a:pt x="8901532" y="1028700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5" name="Google Shape;55;p6"/>
          <p:cNvSpPr txBox="1"/>
          <p:nvPr/>
        </p:nvSpPr>
        <p:spPr>
          <a:xfrm>
            <a:off x="11710202" y="4449000"/>
            <a:ext cx="5714700" cy="120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0800" rIns="0" bIns="0" anchor="t" anchorCtr="0">
            <a:spAutoFit/>
          </a:bodyPr>
          <a:lstStyle/>
          <a:p>
            <a:pPr marL="12700" marR="5080" lvl="0" indent="302895" algn="ctr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Arial" panose="020B0604020202020204"/>
              <a:buNone/>
            </a:pPr>
            <a:r>
              <a:rPr lang="en-US" sz="6300" b="1" i="0" u="none" strike="noStrike" cap="none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Outline </a:t>
            </a:r>
            <a:r>
              <a:rPr lang="en-GB" altLang="en-US" sz="6300" b="1" i="0" u="none" strike="noStrike" cap="none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Class</a:t>
            </a:r>
            <a:endParaRPr lang="en-GB" altLang="en-US" sz="6300" b="1" i="0" u="none" strike="noStrike" cap="none">
              <a:solidFill>
                <a:srgbClr val="FFFFF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56" name="Google Shape;56;p6"/>
          <p:cNvSpPr txBox="1"/>
          <p:nvPr/>
        </p:nvSpPr>
        <p:spPr>
          <a:xfrm>
            <a:off x="2116455" y="5172075"/>
            <a:ext cx="5144135" cy="50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8915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Object</a:t>
            </a:r>
            <a:endParaRPr lang="en-GB" sz="28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57" name="Google Shape;57;p6"/>
          <p:cNvSpPr txBox="1"/>
          <p:nvPr/>
        </p:nvSpPr>
        <p:spPr>
          <a:xfrm>
            <a:off x="2160925" y="3197568"/>
            <a:ext cx="5055235" cy="50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8915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Array</a:t>
            </a:r>
            <a:endParaRPr sz="28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1028700" y="3064425"/>
            <a:ext cx="817244" cy="817244"/>
          </a:xfrm>
          <a:custGeom>
            <a:avLst/>
            <a:gdLst/>
            <a:ahLst/>
            <a:cxnLst/>
            <a:rect l="l" t="t" r="r" b="b"/>
            <a:pathLst>
              <a:path w="817244" h="817244" extrusionOk="0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" name="Google Shape;59;p6"/>
          <p:cNvSpPr txBox="1"/>
          <p:nvPr/>
        </p:nvSpPr>
        <p:spPr>
          <a:xfrm>
            <a:off x="1331095" y="3133516"/>
            <a:ext cx="21272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1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1</a:t>
            </a:r>
            <a:endParaRPr sz="4000" b="0" i="0" u="none" strike="noStrike" cap="none">
              <a:solidFill>
                <a:srgbClr val="000000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1028700" y="5016799"/>
            <a:ext cx="817244" cy="817244"/>
          </a:xfrm>
          <a:custGeom>
            <a:avLst/>
            <a:gdLst/>
            <a:ahLst/>
            <a:cxnLst/>
            <a:rect l="l" t="t" r="r" b="b"/>
            <a:pathLst>
              <a:path w="817244" h="817245" extrusionOk="0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" name="Google Shape;61;p6"/>
          <p:cNvSpPr txBox="1"/>
          <p:nvPr/>
        </p:nvSpPr>
        <p:spPr>
          <a:xfrm>
            <a:off x="1295054" y="5085893"/>
            <a:ext cx="28448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1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2</a:t>
            </a:r>
            <a:endParaRPr sz="4000" b="0" i="0" u="none" strike="noStrike" cap="none">
              <a:solidFill>
                <a:srgbClr val="000000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0" y="9125620"/>
            <a:ext cx="1190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17068520" y="9105935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Google Shape;242;p16"/>
          <p:cNvSpPr txBox="1"/>
          <p:nvPr/>
        </p:nvSpPr>
        <p:spPr>
          <a:xfrm>
            <a:off x="762000" y="2171700"/>
            <a:ext cx="10975340" cy="599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What is an Array?</a:t>
            </a:r>
            <a:endParaRPr sz="24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 array is a special variable, which can hold more than one value at a time.</a:t>
            </a: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If you have a list of items (a list of car names, for example), storing the cars in single variables could look like this:</a:t>
            </a: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let car1 = "Saab";</a:t>
            </a:r>
            <a:endParaRPr sz="2400" b="0" i="0" u="none" strike="noStrike" cap="none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let car2 = "Volvo";</a:t>
            </a:r>
            <a:endParaRPr sz="2400" b="0" i="0" u="none" strike="noStrike" cap="none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let car3 = "BMW";</a:t>
            </a: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However, what if you want to loop through the cars and find a specific one? And what if you had not 3 cars, but 300?</a:t>
            </a:r>
            <a:endParaRPr lang="en-US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The solution is an array!</a:t>
            </a: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 array can hold many values under a single name, and you can access the values by referring to an index number.</a:t>
            </a: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" name="Google Shape;243;p16"/>
          <p:cNvSpPr txBox="1"/>
          <p:nvPr>
            <p:ph type="ctrTitle"/>
          </p:nvPr>
        </p:nvSpPr>
        <p:spPr>
          <a:xfrm>
            <a:off x="838200" y="829310"/>
            <a:ext cx="771207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</a:rPr>
              <a:t>Array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" name="Picture 4" descr="js-array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760" y="8295005"/>
            <a:ext cx="6881495" cy="10814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17068520" y="9105935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Google Shape;242;p16"/>
          <p:cNvSpPr txBox="1"/>
          <p:nvPr/>
        </p:nvSpPr>
        <p:spPr>
          <a:xfrm>
            <a:off x="838200" y="2381885"/>
            <a:ext cx="10975340" cy="4964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sz="24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push() – Insert an element at the end of the array.</a:t>
            </a:r>
            <a:endParaRPr sz="24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sz="24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unshift() – Insert an element at the beginning of the array.</a:t>
            </a:r>
            <a:endParaRPr sz="24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sz="24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pop() – Remove an element from the end of the array.</a:t>
            </a:r>
            <a:endParaRPr sz="24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sz="24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shift() – Remove an element from the beginning of the array.</a:t>
            </a:r>
            <a:endParaRPr sz="24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sz="24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Array.isArray() – Determine if a value is an array.</a:t>
            </a:r>
            <a:endParaRPr sz="24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sz="24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length – Determine the size of an array.</a:t>
            </a:r>
            <a:endParaRPr sz="24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" name="Google Shape;243;p16"/>
          <p:cNvSpPr txBox="1"/>
          <p:nvPr>
            <p:ph type="ctrTitle"/>
          </p:nvPr>
        </p:nvSpPr>
        <p:spPr>
          <a:xfrm>
            <a:off x="838200" y="1339850"/>
            <a:ext cx="4058285" cy="6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>
                <a:solidFill>
                  <a:schemeClr val="dk1"/>
                </a:solidFill>
              </a:rPr>
              <a:t>Array</a:t>
            </a:r>
            <a:r>
              <a:rPr lang="en-GB" altLang="en-US" sz="4400">
                <a:solidFill>
                  <a:schemeClr val="dk1"/>
                </a:solidFill>
              </a:rPr>
              <a:t> Method</a:t>
            </a:r>
            <a:endParaRPr lang="en-GB" altLang="en-US" sz="4400">
              <a:solidFill>
                <a:schemeClr val="dk1"/>
              </a:solidFill>
            </a:endParaRPr>
          </a:p>
        </p:txBody>
      </p:sp>
      <p:sp>
        <p:nvSpPr>
          <p:cNvPr id="2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17068520" y="9105935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Google Shape;242;p16"/>
          <p:cNvSpPr txBox="1"/>
          <p:nvPr/>
        </p:nvSpPr>
        <p:spPr>
          <a:xfrm>
            <a:off x="838200" y="2657475"/>
            <a:ext cx="13444220" cy="474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GB" sz="24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map</a:t>
            </a:r>
            <a:r>
              <a:rPr sz="24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() – </a:t>
            </a:r>
            <a:r>
              <a:rPr lang="en-GB" sz="24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</a:t>
            </a:r>
            <a:r>
              <a:rPr sz="24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reates a new array by performing a function on each array element.</a:t>
            </a:r>
            <a:endParaRPr sz="24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GB" sz="24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filter</a:t>
            </a:r>
            <a:r>
              <a:rPr sz="24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() – </a:t>
            </a:r>
            <a:r>
              <a:rPr lang="en-GB" sz="24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</a:t>
            </a:r>
            <a:r>
              <a:rPr sz="24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reates a new array with all the elements that satisfies the condition mentioned in the function.</a:t>
            </a:r>
            <a:endParaRPr sz="24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GB" sz="24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some</a:t>
            </a:r>
            <a:r>
              <a:rPr sz="24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() – </a:t>
            </a:r>
            <a:r>
              <a:rPr lang="en-GB" sz="24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M</a:t>
            </a:r>
            <a:r>
              <a:rPr sz="24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ethod returns a boolean value (true/false) based on at least one element in the array passing the condition in the function.</a:t>
            </a:r>
            <a:endParaRPr sz="24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GB" sz="24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every</a:t>
            </a:r>
            <a:r>
              <a:rPr sz="24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() – </a:t>
            </a:r>
            <a:r>
              <a:rPr lang="en-GB" sz="24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M</a:t>
            </a:r>
            <a:r>
              <a:rPr sz="24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ethod detects if every element of the array satisfies the condition passed in the function</a:t>
            </a:r>
            <a:r>
              <a:rPr lang="en-GB" sz="24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.</a:t>
            </a:r>
            <a:endParaRPr lang="en-GB" sz="24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" name="Google Shape;243;p16"/>
          <p:cNvSpPr txBox="1"/>
          <p:nvPr>
            <p:ph type="ctrTitle"/>
          </p:nvPr>
        </p:nvSpPr>
        <p:spPr>
          <a:xfrm>
            <a:off x="838200" y="1312545"/>
            <a:ext cx="4072255" cy="6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>
                <a:solidFill>
                  <a:schemeClr val="dk1"/>
                </a:solidFill>
              </a:rPr>
              <a:t>Array</a:t>
            </a:r>
            <a:r>
              <a:rPr lang="en-GB" altLang="en-US" sz="4400">
                <a:solidFill>
                  <a:schemeClr val="dk1"/>
                </a:solidFill>
              </a:rPr>
              <a:t> Iteration</a:t>
            </a:r>
            <a:endParaRPr lang="en-GB" altLang="en-US" sz="4400">
              <a:solidFill>
                <a:schemeClr val="dk1"/>
              </a:solidFill>
            </a:endParaRPr>
          </a:p>
        </p:txBody>
      </p:sp>
      <p:sp>
        <p:nvSpPr>
          <p:cNvPr id="2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17068520" y="9105935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" name="Google Shape;55;p2"/>
          <p:cNvSpPr txBox="1"/>
          <p:nvPr>
            <p:ph type="ctrTitle"/>
          </p:nvPr>
        </p:nvSpPr>
        <p:spPr>
          <a:xfrm>
            <a:off x="1066800" y="876300"/>
            <a:ext cx="344741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</a:rPr>
              <a:t>Objects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1066545" y="2247600"/>
            <a:ext cx="15700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Roboto" panose="02000000000000000000"/>
              <a:buNone/>
            </a:pPr>
            <a:r>
              <a:rPr lang="en-US" sz="24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Trebuchet MS" panose="020B0603020202020204" charset="0"/>
                <a:ea typeface="Roboto" panose="02000000000000000000"/>
                <a:cs typeface="Trebuchet MS" panose="020B0603020202020204" charset="0"/>
                <a:sym typeface="Roboto" panose="02000000000000000000"/>
              </a:rPr>
              <a:t>An object can be created with figure brackets </a:t>
            </a:r>
            <a:r>
              <a:rPr lang="en-US" sz="2400" b="0" i="0" u="none" strike="noStrike" cap="none">
                <a:solidFill>
                  <a:srgbClr val="333333"/>
                </a:solidFill>
                <a:highlight>
                  <a:srgbClr val="F5F2F0"/>
                </a:highlight>
                <a:latin typeface="Trebuchet MS" panose="020B0603020202020204" charset="0"/>
                <a:ea typeface="Courier New" panose="02070309020205020404"/>
                <a:cs typeface="Trebuchet MS" panose="020B0603020202020204" charset="0"/>
                <a:sym typeface="Courier New" panose="02070309020205020404"/>
              </a:rPr>
              <a:t>{…}</a:t>
            </a:r>
            <a:r>
              <a:rPr lang="en-US" sz="24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Trebuchet MS" panose="020B0603020202020204" charset="0"/>
                <a:ea typeface="Roboto" panose="02000000000000000000"/>
                <a:cs typeface="Trebuchet MS" panose="020B0603020202020204" charset="0"/>
                <a:sym typeface="Roboto" panose="02000000000000000000"/>
              </a:rPr>
              <a:t> with an optional list of </a:t>
            </a:r>
            <a:r>
              <a:rPr lang="en-US" sz="2400" b="0" i="1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Trebuchet MS" panose="020B0603020202020204" charset="0"/>
                <a:ea typeface="Roboto" panose="02000000000000000000"/>
                <a:cs typeface="Trebuchet MS" panose="020B0603020202020204" charset="0"/>
                <a:sym typeface="Roboto" panose="02000000000000000000"/>
              </a:rPr>
              <a:t>properties</a:t>
            </a:r>
            <a:r>
              <a:rPr lang="en-US" sz="24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Trebuchet MS" panose="020B0603020202020204" charset="0"/>
                <a:ea typeface="Roboto" panose="02000000000000000000"/>
                <a:cs typeface="Trebuchet MS" panose="020B0603020202020204" charset="0"/>
                <a:sym typeface="Roboto" panose="02000000000000000000"/>
              </a:rPr>
              <a:t>. </a:t>
            </a:r>
            <a:endParaRPr lang="en-US" sz="24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Trebuchet MS" panose="020B0603020202020204" charset="0"/>
              <a:ea typeface="Roboto" panose="02000000000000000000"/>
              <a:cs typeface="Trebuchet MS" panose="020B0603020202020204" charset="0"/>
              <a:sym typeface="Roboto" panose="02000000000000000000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Roboto" panose="02000000000000000000"/>
              <a:buNone/>
            </a:pPr>
            <a:r>
              <a:rPr lang="en-US" sz="24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Trebuchet MS" panose="020B0603020202020204" charset="0"/>
                <a:ea typeface="Roboto" panose="02000000000000000000"/>
                <a:cs typeface="Trebuchet MS" panose="020B0603020202020204" charset="0"/>
                <a:sym typeface="Roboto" panose="02000000000000000000"/>
              </a:rPr>
              <a:t>A property is a “key: value” pair, where </a:t>
            </a:r>
            <a:r>
              <a:rPr lang="en-US" sz="2400" b="0" i="0" u="none" strike="noStrike" cap="none">
                <a:solidFill>
                  <a:srgbClr val="333333"/>
                </a:solidFill>
                <a:highlight>
                  <a:srgbClr val="F5F2F0"/>
                </a:highlight>
                <a:latin typeface="Trebuchet MS" panose="020B0603020202020204" charset="0"/>
                <a:ea typeface="Courier New" panose="02070309020205020404"/>
                <a:cs typeface="Trebuchet MS" panose="020B0603020202020204" charset="0"/>
                <a:sym typeface="Courier New" panose="02070309020205020404"/>
              </a:rPr>
              <a:t>key</a:t>
            </a:r>
            <a:r>
              <a:rPr lang="en-US" sz="24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Trebuchet MS" panose="020B0603020202020204" charset="0"/>
                <a:ea typeface="Roboto" panose="02000000000000000000"/>
                <a:cs typeface="Trebuchet MS" panose="020B0603020202020204" charset="0"/>
                <a:sym typeface="Roboto" panose="02000000000000000000"/>
              </a:rPr>
              <a:t> is a string (also called a “property name”), and </a:t>
            </a:r>
            <a:r>
              <a:rPr lang="en-US" sz="2400" b="0" i="0" u="none" strike="noStrike" cap="none">
                <a:solidFill>
                  <a:srgbClr val="333333"/>
                </a:solidFill>
                <a:highlight>
                  <a:srgbClr val="F5F2F0"/>
                </a:highlight>
                <a:latin typeface="Trebuchet MS" panose="020B0603020202020204" charset="0"/>
                <a:ea typeface="Courier New" panose="02070309020205020404"/>
                <a:cs typeface="Trebuchet MS" panose="020B0603020202020204" charset="0"/>
                <a:sym typeface="Courier New" panose="02070309020205020404"/>
              </a:rPr>
              <a:t>value</a:t>
            </a:r>
            <a:r>
              <a:rPr lang="en-US" sz="24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Trebuchet MS" panose="020B0603020202020204" charset="0"/>
                <a:ea typeface="Roboto" panose="02000000000000000000"/>
                <a:cs typeface="Trebuchet MS" panose="020B0603020202020204" charset="0"/>
                <a:sym typeface="Roboto" panose="02000000000000000000"/>
              </a:rPr>
              <a:t> can be anything.</a:t>
            </a:r>
            <a:endParaRPr lang="en-US" sz="24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Trebuchet MS" panose="020B0603020202020204" charset="0"/>
              <a:ea typeface="Roboto" panose="02000000000000000000"/>
              <a:cs typeface="Trebuchet MS" panose="020B0603020202020204" charset="0"/>
              <a:sym typeface="Roboto" panose="02000000000000000000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Roboto" panose="02000000000000000000"/>
              <a:buNone/>
            </a:pPr>
            <a:endParaRPr lang="en-US" sz="24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Trebuchet MS" panose="020B0603020202020204" charset="0"/>
              <a:ea typeface="Roboto" panose="02000000000000000000"/>
              <a:cs typeface="Trebuchet MS" panose="020B0603020202020204" charset="0"/>
              <a:sym typeface="Roboto" panose="02000000000000000000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Roboto" panose="02000000000000000000"/>
              <a:buNone/>
            </a:pPr>
            <a:r>
              <a:rPr lang="en-US" sz="24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Trebuchet MS" panose="020B0603020202020204" charset="0"/>
                <a:ea typeface="Roboto" panose="02000000000000000000"/>
                <a:cs typeface="Trebuchet MS" panose="020B0603020202020204" charset="0"/>
                <a:sym typeface="Roboto" panose="02000000000000000000"/>
              </a:rPr>
              <a:t>We can imagine an object as a cabinet with signed files. </a:t>
            </a:r>
            <a:endParaRPr lang="en-US" sz="24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Trebuchet MS" panose="020B0603020202020204" charset="0"/>
              <a:ea typeface="Roboto" panose="02000000000000000000"/>
              <a:cs typeface="Trebuchet MS" panose="020B0603020202020204" charset="0"/>
              <a:sym typeface="Roboto" panose="02000000000000000000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Roboto" panose="02000000000000000000"/>
              <a:buNone/>
            </a:pPr>
            <a:r>
              <a:rPr lang="en-US" sz="24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Trebuchet MS" panose="020B0603020202020204" charset="0"/>
                <a:ea typeface="Roboto" panose="02000000000000000000"/>
                <a:cs typeface="Trebuchet MS" panose="020B0603020202020204" charset="0"/>
                <a:sym typeface="Roboto" panose="02000000000000000000"/>
              </a:rPr>
              <a:t>Every piece of data is stored in its file by the key. It’s easy to find a file by its name or add/remove a file.</a:t>
            </a:r>
            <a:endParaRPr sz="24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Trebuchet MS" panose="020B0603020202020204" charset="0"/>
              <a:ea typeface="Roboto" panose="02000000000000000000"/>
              <a:cs typeface="Trebuchet MS" panose="020B0603020202020204" charset="0"/>
              <a:sym typeface="Roboto" panose="02000000000000000000"/>
            </a:endParaRPr>
          </a:p>
        </p:txBody>
      </p:sp>
      <p:pic>
        <p:nvPicPr>
          <p:cNvPr id="59" name="Google Shape;59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66745" y="5481280"/>
            <a:ext cx="9473558" cy="11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23625" y="7719220"/>
            <a:ext cx="380047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594985" y="7239635"/>
            <a:ext cx="2456815" cy="24263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17068520" y="9105935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7" name="Google Shape;67;p3"/>
          <p:cNvSpPr txBox="1"/>
          <p:nvPr>
            <p:ph type="ctrTitle"/>
          </p:nvPr>
        </p:nvSpPr>
        <p:spPr>
          <a:xfrm>
            <a:off x="1066800" y="876300"/>
            <a:ext cx="830897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</a:rPr>
              <a:t>Literals and Properties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1100745" y="2326540"/>
            <a:ext cx="13800300" cy="9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Roboto" panose="02000000000000000000"/>
              <a:buNone/>
            </a:pPr>
            <a:r>
              <a:rPr lang="en-US" sz="28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Trebuchet MS" panose="020B0603020202020204" charset="0"/>
                <a:ea typeface="Roboto" panose="02000000000000000000"/>
                <a:cs typeface="Trebuchet MS" panose="020B0603020202020204" charset="0"/>
                <a:sym typeface="Roboto" panose="02000000000000000000"/>
              </a:rPr>
              <a:t>We can immediately put some properties into </a:t>
            </a:r>
            <a:r>
              <a:rPr lang="en-US" sz="2800" b="0" i="0" u="none" strike="noStrike" cap="none">
                <a:solidFill>
                  <a:srgbClr val="333333"/>
                </a:solidFill>
                <a:highlight>
                  <a:srgbClr val="F5F2F0"/>
                </a:highlight>
                <a:latin typeface="Trebuchet MS" panose="020B0603020202020204" charset="0"/>
                <a:ea typeface="Courier New" panose="02070309020205020404"/>
                <a:cs typeface="Trebuchet MS" panose="020B0603020202020204" charset="0"/>
                <a:sym typeface="Courier New" panose="02070309020205020404"/>
              </a:rPr>
              <a:t>{...}</a:t>
            </a:r>
            <a:r>
              <a:rPr lang="en-US" sz="28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Trebuchet MS" panose="020B0603020202020204" charset="0"/>
                <a:ea typeface="Roboto" panose="02000000000000000000"/>
                <a:cs typeface="Trebuchet MS" panose="020B0603020202020204" charset="0"/>
                <a:sym typeface="Roboto" panose="02000000000000000000"/>
              </a:rPr>
              <a:t> as “key: value” pairs:</a:t>
            </a:r>
            <a:endParaRPr sz="2800" b="0" i="0" u="none" strike="noStrike" cap="none">
              <a:solidFill>
                <a:schemeClr val="dk1"/>
              </a:solidFill>
              <a:latin typeface="Trebuchet MS" panose="020B0603020202020204" charset="0"/>
              <a:ea typeface="Calibri" panose="020F0502020204030204"/>
              <a:cs typeface="Trebuchet MS" panose="020B0603020202020204" charset="0"/>
              <a:sym typeface="Calibri" panose="020F0502020204030204"/>
            </a:endParaRPr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00175" y="4661910"/>
            <a:ext cx="7783300" cy="157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79610" y="4053205"/>
            <a:ext cx="4559935" cy="29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17068520" y="9105935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7" name="Google Shape;77;p4"/>
          <p:cNvSpPr txBox="1"/>
          <p:nvPr>
            <p:ph type="ctrTitle"/>
          </p:nvPr>
        </p:nvSpPr>
        <p:spPr>
          <a:xfrm>
            <a:off x="914400" y="1297940"/>
            <a:ext cx="5447665" cy="6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>
                <a:solidFill>
                  <a:schemeClr val="dk1"/>
                </a:solidFill>
              </a:rPr>
              <a:t>The “For...in” loop</a:t>
            </a:r>
            <a:endParaRPr sz="4400">
              <a:solidFill>
                <a:schemeClr val="dk1"/>
              </a:solidFill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914400" y="2296795"/>
            <a:ext cx="13496925" cy="67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Roboto" panose="02000000000000000000"/>
              <a:buNone/>
            </a:pPr>
            <a:r>
              <a:rPr lang="en-US" sz="28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Trebuchet MS" panose="020B0603020202020204" charset="0"/>
                <a:ea typeface="Roboto" panose="02000000000000000000"/>
                <a:cs typeface="Trebuchet MS" panose="020B0603020202020204" charset="0"/>
                <a:sym typeface="Roboto" panose="02000000000000000000"/>
              </a:rPr>
              <a:t>To walk over all keys of an object, there exists a special form of the loop: </a:t>
            </a:r>
            <a:r>
              <a:rPr lang="en-US" sz="2800" b="0" i="0" u="none" strike="noStrike" cap="none">
                <a:solidFill>
                  <a:srgbClr val="333333"/>
                </a:solidFill>
                <a:highlight>
                  <a:srgbClr val="F5F2F0"/>
                </a:highlight>
                <a:latin typeface="Trebuchet MS" panose="020B0603020202020204" charset="0"/>
                <a:ea typeface="Courier New" panose="02070309020205020404"/>
                <a:cs typeface="Trebuchet MS" panose="020B0603020202020204" charset="0"/>
                <a:sym typeface="Courier New" panose="02070309020205020404"/>
              </a:rPr>
              <a:t>for..in</a:t>
            </a:r>
            <a:r>
              <a:rPr lang="en-US" sz="28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Trebuchet MS" panose="020B0603020202020204" charset="0"/>
                <a:ea typeface="Roboto" panose="02000000000000000000"/>
                <a:cs typeface="Trebuchet MS" panose="020B0603020202020204" charset="0"/>
                <a:sym typeface="Roboto" panose="02000000000000000000"/>
              </a:rPr>
              <a:t>.</a:t>
            </a:r>
            <a:endParaRPr sz="2800" b="0" i="0" u="none" strike="noStrike" cap="none">
              <a:solidFill>
                <a:schemeClr val="dk1"/>
              </a:solidFill>
              <a:latin typeface="Trebuchet MS" panose="020B0603020202020204" charset="0"/>
              <a:ea typeface="Calibri" panose="020F0502020204030204"/>
              <a:cs typeface="Trebuchet MS" panose="020B0603020202020204" charset="0"/>
              <a:sym typeface="Calibri" panose="020F0502020204030204"/>
            </a:endParaRPr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2"/>
          <a:srcRect l="115" r="20262"/>
          <a:stretch>
            <a:fillRect/>
          </a:stretch>
        </p:blipFill>
        <p:spPr>
          <a:xfrm>
            <a:off x="914400" y="3169285"/>
            <a:ext cx="9646920" cy="13950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" name="Picture 3" descr="carbon (6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922520"/>
            <a:ext cx="7693660" cy="50272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>
            <p:ph type="title"/>
          </p:nvPr>
        </p:nvSpPr>
        <p:spPr>
          <a:xfrm>
            <a:off x="1016000" y="3480500"/>
            <a:ext cx="7395900" cy="1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600">
                <a:solidFill>
                  <a:srgbClr val="262626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Thank you</a:t>
            </a:r>
            <a:endParaRPr sz="960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0" y="5"/>
            <a:ext cx="1685924" cy="1638299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43" name="Google Shape;43;p1"/>
          <p:cNvGrpSpPr/>
          <p:nvPr/>
        </p:nvGrpSpPr>
        <p:grpSpPr>
          <a:xfrm flipH="1">
            <a:off x="11416665" y="0"/>
            <a:ext cx="6871970" cy="10287000"/>
            <a:chOff x="0" y="0"/>
            <a:chExt cx="7734300" cy="10287000"/>
          </a:xfrm>
        </p:grpSpPr>
        <p:sp>
          <p:nvSpPr>
            <p:cNvPr id="44" name="Google Shape;44;p1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1949</Words>
  <Application>WPS Presentation</Application>
  <PresentationFormat/>
  <Paragraphs>66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SimSun</vt:lpstr>
      <vt:lpstr>Wingdings</vt:lpstr>
      <vt:lpstr>Arial</vt:lpstr>
      <vt:lpstr>Trebuchet MS</vt:lpstr>
      <vt:lpstr>Georgia</vt:lpstr>
      <vt:lpstr>Calibri</vt:lpstr>
      <vt:lpstr>Cambria</vt:lpstr>
      <vt:lpstr>Roboto</vt:lpstr>
      <vt:lpstr>Verdana</vt:lpstr>
      <vt:lpstr>Courier New</vt:lpstr>
      <vt:lpstr>Microsoft YaHei</vt:lpstr>
      <vt:lpstr>Arial Unicode MS</vt:lpstr>
      <vt:lpstr>Trebuchet MS</vt:lpstr>
      <vt:lpstr>Office Theme</vt:lpstr>
      <vt:lpstr>PowerPoint 演示文稿</vt:lpstr>
      <vt:lpstr>PowerPoint 演示文稿</vt:lpstr>
      <vt:lpstr>Array</vt:lpstr>
      <vt:lpstr>Array Method</vt:lpstr>
      <vt:lpstr>Array Iteration</vt:lpstr>
      <vt:lpstr>Objects</vt:lpstr>
      <vt:lpstr>Literals and Properties</vt:lpstr>
      <vt:lpstr>The “For...in” loop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dibimbing.id</dc:creator>
  <cp:lastModifiedBy>ST220035</cp:lastModifiedBy>
  <cp:revision>44</cp:revision>
  <dcterms:created xsi:type="dcterms:W3CDTF">2021-06-12T05:42:00Z</dcterms:created>
  <dcterms:modified xsi:type="dcterms:W3CDTF">2022-08-02T12:47:55Z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2021-04-23T00:00:00Z</vt:filetime>
  </property>
  <property fmtid="{D5CDD505-2E9C-101B-9397-08002B2CF9AE}" pid="3" name="Creator">
    <vt:lpwstr>Canva</vt:lpwstr>
  </property>
  <property fmtid="{D5CDD505-2E9C-101B-9397-08002B2CF9AE}" pid="4" name="LastSaved">
    <vt:filetime>2021-04-23T00:00:00Z</vt:filetime>
  </property>
  <property fmtid="{D5CDD505-2E9C-101B-9397-08002B2CF9AE}" pid="5" name="KSOProductBuildVer">
    <vt:lpwstr>1033-11.2.0.11191</vt:lpwstr>
  </property>
  <property fmtid="{D5CDD505-2E9C-101B-9397-08002B2CF9AE}" pid="6" name="ICV">
    <vt:lpwstr>2E6309430062496C96EDA8549A337D90</vt:lpwstr>
  </property>
</Properties>
</file>