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34e614c3f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2134e614c3f_2_22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34e614c3f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134e614c3f_2_133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34e614c3f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134e614c3f_2_147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34e614c3f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134e614c3f_2_163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34e614c3f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134e614c3f_2_171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134e614c3f_2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134e614c3f_2_181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34e614c3f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134e614c3f_2_189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134e614c3f_2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134e614c3f_2_204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134e614c3f_2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2134e614c3f_2_227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34e614c3f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2134e614c3f_2_33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34e614c3f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134e614c3f_2_48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34e614c3f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134e614c3f_2_56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34e614c3f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134e614c3f_2_74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34e614c3f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2134e614c3f_2_93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34e614c3f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2134e614c3f_2_101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34e614c3f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2134e614c3f_2_112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34e614c3f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134e614c3f_2_121:notes"/>
          <p:cNvSpPr/>
          <p:nvPr>
            <p:ph idx="2" type="sldImg"/>
          </p:nvPr>
        </p:nvSpPr>
        <p:spPr>
          <a:xfrm>
            <a:off x="2143125" y="685800"/>
            <a:ext cx="257234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491879" y="356866"/>
            <a:ext cx="4294188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1" i="0"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4491879" y="356866"/>
            <a:ext cx="4294188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1" i="0"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1879" y="356866"/>
            <a:ext cx="4294188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65650" y="1465675"/>
            <a:ext cx="3789363" cy="27619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4800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7"/>
          <p:cNvGrpSpPr/>
          <p:nvPr/>
        </p:nvGrpSpPr>
        <p:grpSpPr>
          <a:xfrm>
            <a:off x="0" y="4128"/>
            <a:ext cx="3867150" cy="5143500"/>
            <a:chOff x="0" y="0"/>
            <a:chExt cx="7734300" cy="10287000"/>
          </a:xfrm>
        </p:grpSpPr>
        <p:sp>
          <p:nvSpPr>
            <p:cNvPr id="77" name="Google Shape;77;p17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7"/>
          <p:cNvSpPr/>
          <p:nvPr/>
        </p:nvSpPr>
        <p:spPr>
          <a:xfrm>
            <a:off x="8209057" y="54566"/>
            <a:ext cx="842962" cy="8191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063683" y="1866900"/>
            <a:ext cx="4479608" cy="5362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50">
            <a:spAutoFit/>
          </a:bodyPr>
          <a:lstStyle/>
          <a:p>
            <a:pPr indent="0" lvl="0" marL="12700" marR="0" rtl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2700"/>
              <a:t>VCS: Git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8318666" y="4788218"/>
            <a:ext cx="733260" cy="26159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Day 19</a:t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Basic Git Workflow</a:t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306284" y="3802790"/>
            <a:ext cx="1656608" cy="76002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  / master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306284" y="2798335"/>
            <a:ext cx="1656608" cy="76002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3175660" y="2973496"/>
            <a:ext cx="409699" cy="40969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3952009" y="2973496"/>
            <a:ext cx="409699" cy="40969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26"/>
          <p:cNvCxnSpPr/>
          <p:nvPr/>
        </p:nvCxnSpPr>
        <p:spPr>
          <a:xfrm flipH="1" rot="10800000">
            <a:off x="2826327" y="3426031"/>
            <a:ext cx="349333" cy="45126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03" name="Google Shape;203;p26"/>
          <p:cNvCxnSpPr/>
          <p:nvPr/>
        </p:nvCxnSpPr>
        <p:spPr>
          <a:xfrm>
            <a:off x="3669475" y="3178345"/>
            <a:ext cx="22315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04" name="Google Shape;204;p26"/>
          <p:cNvSpPr/>
          <p:nvPr/>
        </p:nvSpPr>
        <p:spPr>
          <a:xfrm>
            <a:off x="2534392" y="3977950"/>
            <a:ext cx="409699" cy="409699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419100" y="1264934"/>
            <a:ext cx="4683125" cy="221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Commit on feature branch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Basic Git Workflow</a:t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306284" y="3802790"/>
            <a:ext cx="1656608" cy="76002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  / master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306284" y="2798335"/>
            <a:ext cx="1656608" cy="76002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4613564" y="3977950"/>
            <a:ext cx="409699" cy="409699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3175660" y="2973496"/>
            <a:ext cx="409699" cy="40969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3952009" y="2973496"/>
            <a:ext cx="409699" cy="40969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27"/>
          <p:cNvCxnSpPr/>
          <p:nvPr/>
        </p:nvCxnSpPr>
        <p:spPr>
          <a:xfrm flipH="1" rot="10800000">
            <a:off x="2826327" y="3426031"/>
            <a:ext cx="349333" cy="45126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19" name="Google Shape;219;p27"/>
          <p:cNvCxnSpPr/>
          <p:nvPr/>
        </p:nvCxnSpPr>
        <p:spPr>
          <a:xfrm>
            <a:off x="3669475" y="3178345"/>
            <a:ext cx="22315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20" name="Google Shape;220;p27"/>
          <p:cNvCxnSpPr/>
          <p:nvPr/>
        </p:nvCxnSpPr>
        <p:spPr>
          <a:xfrm>
            <a:off x="4361707" y="3485408"/>
            <a:ext cx="311233" cy="4393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21" name="Google Shape;221;p27"/>
          <p:cNvSpPr/>
          <p:nvPr/>
        </p:nvSpPr>
        <p:spPr>
          <a:xfrm>
            <a:off x="2534392" y="3977950"/>
            <a:ext cx="409699" cy="409699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419100" y="1264934"/>
            <a:ext cx="4683125" cy="221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Merge to master/main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Git Branches</a:t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793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500"/>
              <a:buFont typeface="Arial"/>
              <a:buNone/>
            </a:pPr>
            <a:r>
              <a:rPr b="0" i="0" lang="id" sz="500" u="none" cap="none" strike="noStrike">
                <a:solidFill>
                  <a:srgbClr val="4E443C"/>
                </a:solidFill>
                <a:latin typeface="Arial"/>
                <a:ea typeface="Arial"/>
                <a:cs typeface="Arial"/>
                <a:sym typeface="Arial"/>
              </a:rPr>
              <a:t>Typically, people use this functionality to mark release points (</a:t>
            </a:r>
            <a:r>
              <a:rPr b="0" i="0" lang="id" sz="5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v1.0</a:t>
            </a:r>
            <a:r>
              <a:rPr b="0" i="0" lang="id" sz="500" u="none" cap="none" strike="noStrike">
                <a:solidFill>
                  <a:srgbClr val="4E443C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b="0" i="0" lang="id" sz="5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v2.0</a:t>
            </a:r>
            <a:r>
              <a:rPr b="0" i="0" lang="id" sz="500" u="none" cap="none" strike="noStrike">
                <a:solidFill>
                  <a:srgbClr val="4E443C"/>
                </a:solidFill>
                <a:latin typeface="Arial"/>
                <a:ea typeface="Arial"/>
                <a:cs typeface="Arial"/>
                <a:sym typeface="Arial"/>
              </a:rPr>
              <a:t> and so on).</a:t>
            </a:r>
            <a:r>
              <a:rPr b="0" i="0" lang="id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398100" y="1279242"/>
            <a:ext cx="8745895" cy="652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git checkout –b [branchname]	-&gt; Create the branch on your local machine and switch in this branch</a:t>
            </a:r>
            <a:endParaRPr sz="700"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git push origin [branchname]	-&gt; Push the branch to remote repository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git branch –a				-&gt; See all available branch on local machine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Merging Branches</a:t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793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500"/>
              <a:buFont typeface="Arial"/>
              <a:buNone/>
            </a:pPr>
            <a:r>
              <a:rPr b="0" i="0" lang="id" sz="500" u="none" cap="none" strike="noStrike">
                <a:solidFill>
                  <a:srgbClr val="4E443C"/>
                </a:solidFill>
                <a:latin typeface="Arial"/>
                <a:ea typeface="Arial"/>
                <a:cs typeface="Arial"/>
                <a:sym typeface="Arial"/>
              </a:rPr>
              <a:t>Typically, people use this functionality to mark release points (</a:t>
            </a:r>
            <a:r>
              <a:rPr b="0" i="0" lang="id" sz="5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v1.0</a:t>
            </a:r>
            <a:r>
              <a:rPr b="0" i="0" lang="id" sz="500" u="none" cap="none" strike="noStrike">
                <a:solidFill>
                  <a:srgbClr val="4E443C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b="0" i="0" lang="id" sz="5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v2.0</a:t>
            </a:r>
            <a:r>
              <a:rPr b="0" i="0" lang="id" sz="500" u="none" cap="none" strike="noStrike">
                <a:solidFill>
                  <a:srgbClr val="4E443C"/>
                </a:solidFill>
                <a:latin typeface="Arial"/>
                <a:ea typeface="Arial"/>
                <a:cs typeface="Arial"/>
                <a:sym typeface="Arial"/>
              </a:rPr>
              <a:t> and so on).</a:t>
            </a:r>
            <a:r>
              <a:rPr b="0" i="0" lang="id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38" y="1155797"/>
            <a:ext cx="5899453" cy="3356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6177" y="2320272"/>
            <a:ext cx="1619333" cy="67631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/>
          <p:nvPr/>
        </p:nvSpPr>
        <p:spPr>
          <a:xfrm>
            <a:off x="6209601" y="2509232"/>
            <a:ext cx="767271" cy="29839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Merging Branches</a:t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8" name="Google Shape;248;p30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0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793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500"/>
              <a:buFont typeface="Arial"/>
              <a:buNone/>
            </a:pPr>
            <a:r>
              <a:rPr b="0" i="0" lang="id" sz="500" u="none" cap="none" strike="noStrike">
                <a:solidFill>
                  <a:srgbClr val="4E443C"/>
                </a:solidFill>
                <a:latin typeface="Arial"/>
                <a:ea typeface="Arial"/>
                <a:cs typeface="Arial"/>
                <a:sym typeface="Arial"/>
              </a:rPr>
              <a:t>Typically, people use this functionality to mark release points (</a:t>
            </a:r>
            <a:r>
              <a:rPr b="0" i="0" lang="id" sz="5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v1.0</a:t>
            </a:r>
            <a:r>
              <a:rPr b="0" i="0" lang="id" sz="500" u="none" cap="none" strike="noStrike">
                <a:solidFill>
                  <a:srgbClr val="4E443C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b="0" i="0" lang="id" sz="5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v2.0</a:t>
            </a:r>
            <a:r>
              <a:rPr b="0" i="0" lang="id" sz="500" u="none" cap="none" strike="noStrike">
                <a:solidFill>
                  <a:srgbClr val="4E443C"/>
                </a:solidFill>
                <a:latin typeface="Arial"/>
                <a:ea typeface="Arial"/>
                <a:cs typeface="Arial"/>
                <a:sym typeface="Arial"/>
              </a:rPr>
              <a:t> and so on).</a:t>
            </a:r>
            <a:r>
              <a:rPr b="0" i="0" lang="id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7798" y="1755733"/>
            <a:ext cx="4448404" cy="1632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Git Workflow - Basic</a:t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1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1"/>
          <p:cNvSpPr/>
          <p:nvPr/>
        </p:nvSpPr>
        <p:spPr>
          <a:xfrm>
            <a:off x="306284" y="3802790"/>
            <a:ext cx="1656608" cy="76002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  / master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1"/>
          <p:cNvSpPr/>
          <p:nvPr/>
        </p:nvSpPr>
        <p:spPr>
          <a:xfrm>
            <a:off x="306284" y="2798335"/>
            <a:ext cx="1656608" cy="76002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1"/>
          <p:cNvSpPr/>
          <p:nvPr/>
        </p:nvSpPr>
        <p:spPr>
          <a:xfrm>
            <a:off x="4613564" y="3977950"/>
            <a:ext cx="409699" cy="409699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1"/>
          <p:cNvSpPr/>
          <p:nvPr/>
        </p:nvSpPr>
        <p:spPr>
          <a:xfrm>
            <a:off x="3175660" y="2973496"/>
            <a:ext cx="409699" cy="40969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1"/>
          <p:cNvSpPr/>
          <p:nvPr/>
        </p:nvSpPr>
        <p:spPr>
          <a:xfrm>
            <a:off x="3952009" y="2973496"/>
            <a:ext cx="409699" cy="40969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31"/>
          <p:cNvCxnSpPr/>
          <p:nvPr/>
        </p:nvCxnSpPr>
        <p:spPr>
          <a:xfrm flipH="1" rot="10800000">
            <a:off x="2826327" y="3426031"/>
            <a:ext cx="349333" cy="45126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65" name="Google Shape;265;p31"/>
          <p:cNvCxnSpPr/>
          <p:nvPr/>
        </p:nvCxnSpPr>
        <p:spPr>
          <a:xfrm>
            <a:off x="3669475" y="3178345"/>
            <a:ext cx="22315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66" name="Google Shape;266;p31"/>
          <p:cNvCxnSpPr/>
          <p:nvPr/>
        </p:nvCxnSpPr>
        <p:spPr>
          <a:xfrm>
            <a:off x="4361707" y="3485408"/>
            <a:ext cx="311233" cy="4393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67" name="Google Shape;267;p31"/>
          <p:cNvSpPr/>
          <p:nvPr/>
        </p:nvSpPr>
        <p:spPr>
          <a:xfrm>
            <a:off x="2534392" y="3977950"/>
            <a:ext cx="409699" cy="409699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Git Workflow - Basic</a:t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3" name="Google Shape;273;p32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2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2"/>
          <p:cNvSpPr/>
          <p:nvPr/>
        </p:nvSpPr>
        <p:spPr>
          <a:xfrm>
            <a:off x="306284" y="3802790"/>
            <a:ext cx="1656608" cy="76002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  / master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2"/>
          <p:cNvSpPr/>
          <p:nvPr/>
        </p:nvSpPr>
        <p:spPr>
          <a:xfrm>
            <a:off x="306284" y="2798335"/>
            <a:ext cx="1656608" cy="76002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2"/>
          <p:cNvSpPr/>
          <p:nvPr/>
        </p:nvSpPr>
        <p:spPr>
          <a:xfrm>
            <a:off x="4613564" y="3977950"/>
            <a:ext cx="409699" cy="409699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2"/>
          <p:cNvSpPr/>
          <p:nvPr/>
        </p:nvSpPr>
        <p:spPr>
          <a:xfrm>
            <a:off x="3175660" y="2973496"/>
            <a:ext cx="409699" cy="40969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2"/>
          <p:cNvSpPr/>
          <p:nvPr/>
        </p:nvSpPr>
        <p:spPr>
          <a:xfrm>
            <a:off x="3952009" y="2973496"/>
            <a:ext cx="409699" cy="40969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32"/>
          <p:cNvCxnSpPr/>
          <p:nvPr/>
        </p:nvCxnSpPr>
        <p:spPr>
          <a:xfrm flipH="1" rot="10800000">
            <a:off x="2826327" y="3426031"/>
            <a:ext cx="349333" cy="45126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81" name="Google Shape;281;p32"/>
          <p:cNvCxnSpPr/>
          <p:nvPr/>
        </p:nvCxnSpPr>
        <p:spPr>
          <a:xfrm>
            <a:off x="3669475" y="3178345"/>
            <a:ext cx="22315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82" name="Google Shape;282;p32"/>
          <p:cNvCxnSpPr/>
          <p:nvPr/>
        </p:nvCxnSpPr>
        <p:spPr>
          <a:xfrm>
            <a:off x="4361707" y="3485408"/>
            <a:ext cx="311233" cy="4393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83" name="Google Shape;283;p32"/>
          <p:cNvSpPr/>
          <p:nvPr/>
        </p:nvSpPr>
        <p:spPr>
          <a:xfrm>
            <a:off x="2534392" y="3977950"/>
            <a:ext cx="409699" cy="409699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306284" y="1845294"/>
            <a:ext cx="1656608" cy="76002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2"/>
          <p:cNvSpPr/>
          <p:nvPr/>
        </p:nvSpPr>
        <p:spPr>
          <a:xfrm>
            <a:off x="3175660" y="2020455"/>
            <a:ext cx="409699" cy="40969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2"/>
          <p:cNvSpPr/>
          <p:nvPr/>
        </p:nvSpPr>
        <p:spPr>
          <a:xfrm>
            <a:off x="3952009" y="2020455"/>
            <a:ext cx="409699" cy="40969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p32"/>
          <p:cNvCxnSpPr/>
          <p:nvPr/>
        </p:nvCxnSpPr>
        <p:spPr>
          <a:xfrm>
            <a:off x="3669475" y="2225304"/>
            <a:ext cx="22315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88" name="Google Shape;288;p32"/>
          <p:cNvCxnSpPr/>
          <p:nvPr/>
        </p:nvCxnSpPr>
        <p:spPr>
          <a:xfrm flipH="1" rot="10800000">
            <a:off x="2826327" y="2472990"/>
            <a:ext cx="349333" cy="140430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89" name="Google Shape;289;p32"/>
          <p:cNvSpPr/>
          <p:nvPr/>
        </p:nvSpPr>
        <p:spPr>
          <a:xfrm>
            <a:off x="5457860" y="3977950"/>
            <a:ext cx="409699" cy="409699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32"/>
          <p:cNvCxnSpPr/>
          <p:nvPr/>
        </p:nvCxnSpPr>
        <p:spPr>
          <a:xfrm>
            <a:off x="5100421" y="4182799"/>
            <a:ext cx="28539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91" name="Google Shape;291;p32"/>
          <p:cNvCxnSpPr/>
          <p:nvPr/>
        </p:nvCxnSpPr>
        <p:spPr>
          <a:xfrm>
            <a:off x="4421084" y="2430153"/>
            <a:ext cx="1083604" cy="144714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/>
          <p:nvPr>
            <p:ph type="title"/>
          </p:nvPr>
        </p:nvSpPr>
        <p:spPr>
          <a:xfrm>
            <a:off x="419100" y="438150"/>
            <a:ext cx="6992112" cy="527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Git Workflow – Fork (open source)</a:t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7" name="Google Shape;297;p33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3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3"/>
          <p:cNvSpPr/>
          <p:nvPr/>
        </p:nvSpPr>
        <p:spPr>
          <a:xfrm>
            <a:off x="306284" y="3802790"/>
            <a:ext cx="1656608" cy="76002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Repo: test</a:t>
            </a:r>
            <a:endParaRPr sz="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B: main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306284" y="2571750"/>
            <a:ext cx="1696252" cy="76002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Repo: hehe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B: main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3"/>
          <p:cNvSpPr/>
          <p:nvPr/>
        </p:nvSpPr>
        <p:spPr>
          <a:xfrm>
            <a:off x="2534392" y="3977950"/>
            <a:ext cx="409699" cy="409699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3"/>
          <p:cNvSpPr/>
          <p:nvPr/>
        </p:nvSpPr>
        <p:spPr>
          <a:xfrm>
            <a:off x="2886435" y="2746911"/>
            <a:ext cx="409699" cy="409699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p33"/>
          <p:cNvCxnSpPr/>
          <p:nvPr/>
        </p:nvCxnSpPr>
        <p:spPr>
          <a:xfrm flipH="1" rot="10800000">
            <a:off x="2826327" y="3232404"/>
            <a:ext cx="182049" cy="64489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04" name="Google Shape;304;p33"/>
          <p:cNvSpPr/>
          <p:nvPr/>
        </p:nvSpPr>
        <p:spPr>
          <a:xfrm>
            <a:off x="306284" y="1566373"/>
            <a:ext cx="1714243" cy="76002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Repo: hehe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B: feature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3"/>
          <p:cNvSpPr/>
          <p:nvPr/>
        </p:nvSpPr>
        <p:spPr>
          <a:xfrm>
            <a:off x="4613564" y="2745988"/>
            <a:ext cx="409699" cy="409699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3"/>
          <p:cNvSpPr/>
          <p:nvPr/>
        </p:nvSpPr>
        <p:spPr>
          <a:xfrm>
            <a:off x="3175660" y="1741534"/>
            <a:ext cx="409699" cy="40969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3"/>
          <p:cNvSpPr/>
          <p:nvPr/>
        </p:nvSpPr>
        <p:spPr>
          <a:xfrm>
            <a:off x="3952009" y="1741534"/>
            <a:ext cx="409699" cy="40969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p33"/>
          <p:cNvCxnSpPr/>
          <p:nvPr/>
        </p:nvCxnSpPr>
        <p:spPr>
          <a:xfrm flipH="1" rot="10800000">
            <a:off x="3086100" y="2233052"/>
            <a:ext cx="210033" cy="43806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09" name="Google Shape;309;p33"/>
          <p:cNvCxnSpPr/>
          <p:nvPr/>
        </p:nvCxnSpPr>
        <p:spPr>
          <a:xfrm>
            <a:off x="4361707" y="2253446"/>
            <a:ext cx="311233" cy="4393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10" name="Google Shape;310;p33"/>
          <p:cNvSpPr/>
          <p:nvPr/>
        </p:nvSpPr>
        <p:spPr>
          <a:xfrm>
            <a:off x="5320700" y="3942328"/>
            <a:ext cx="409699" cy="409699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33"/>
          <p:cNvCxnSpPr/>
          <p:nvPr/>
        </p:nvCxnSpPr>
        <p:spPr>
          <a:xfrm>
            <a:off x="5009467" y="3242616"/>
            <a:ext cx="367205" cy="63467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5349483" y="0"/>
            <a:ext cx="3794505" cy="5143500"/>
          </a:xfrm>
          <a:custGeom>
            <a:rect b="b" l="l" r="r" t="t"/>
            <a:pathLst>
              <a:path extrusionOk="0" h="10287000" w="8902065">
                <a:moveTo>
                  <a:pt x="8901532" y="10287000"/>
                </a:moveTo>
                <a:lnTo>
                  <a:pt x="2473700" y="10287000"/>
                </a:lnTo>
                <a:lnTo>
                  <a:pt x="2449070" y="10267288"/>
                </a:lnTo>
                <a:lnTo>
                  <a:pt x="2407286" y="10233286"/>
                </a:lnTo>
                <a:lnTo>
                  <a:pt x="2365780" y="10198934"/>
                </a:lnTo>
                <a:lnTo>
                  <a:pt x="2324562" y="10164248"/>
                </a:lnTo>
                <a:lnTo>
                  <a:pt x="2283633" y="10129231"/>
                </a:lnTo>
                <a:lnTo>
                  <a:pt x="2242992" y="10093881"/>
                </a:lnTo>
                <a:lnTo>
                  <a:pt x="2202639" y="10058202"/>
                </a:lnTo>
                <a:lnTo>
                  <a:pt x="2162574" y="10022192"/>
                </a:lnTo>
                <a:lnTo>
                  <a:pt x="2122804" y="9985846"/>
                </a:lnTo>
                <a:lnTo>
                  <a:pt x="2083338" y="9949184"/>
                </a:lnTo>
                <a:lnTo>
                  <a:pt x="2044176" y="9912203"/>
                </a:lnTo>
                <a:lnTo>
                  <a:pt x="2005318" y="9874905"/>
                </a:lnTo>
                <a:lnTo>
                  <a:pt x="1966764" y="9837288"/>
                </a:lnTo>
                <a:lnTo>
                  <a:pt x="1928513" y="9799351"/>
                </a:lnTo>
                <a:lnTo>
                  <a:pt x="1890574" y="9761100"/>
                </a:lnTo>
                <a:lnTo>
                  <a:pt x="1852955" y="9722544"/>
                </a:lnTo>
                <a:lnTo>
                  <a:pt x="1815654" y="9683683"/>
                </a:lnTo>
                <a:lnTo>
                  <a:pt x="1778673" y="9644520"/>
                </a:lnTo>
                <a:lnTo>
                  <a:pt x="1742012" y="9605055"/>
                </a:lnTo>
                <a:lnTo>
                  <a:pt x="1705670" y="9565290"/>
                </a:lnTo>
                <a:lnTo>
                  <a:pt x="1669654" y="9525220"/>
                </a:lnTo>
                <a:lnTo>
                  <a:pt x="1633972" y="9484863"/>
                </a:lnTo>
                <a:lnTo>
                  <a:pt x="1598624" y="9444220"/>
                </a:lnTo>
                <a:lnTo>
                  <a:pt x="1563609" y="9403290"/>
                </a:lnTo>
                <a:lnTo>
                  <a:pt x="1528928" y="9362071"/>
                </a:lnTo>
                <a:lnTo>
                  <a:pt x="1494580" y="9320563"/>
                </a:lnTo>
                <a:lnTo>
                  <a:pt x="1460573" y="9278785"/>
                </a:lnTo>
                <a:lnTo>
                  <a:pt x="1426914" y="9236733"/>
                </a:lnTo>
                <a:lnTo>
                  <a:pt x="1393602" y="9194406"/>
                </a:lnTo>
                <a:lnTo>
                  <a:pt x="1360638" y="9151808"/>
                </a:lnTo>
                <a:lnTo>
                  <a:pt x="1328021" y="9108939"/>
                </a:lnTo>
                <a:lnTo>
                  <a:pt x="1295751" y="9065801"/>
                </a:lnTo>
                <a:lnTo>
                  <a:pt x="1263835" y="9022399"/>
                </a:lnTo>
                <a:lnTo>
                  <a:pt x="1232280" y="8978741"/>
                </a:lnTo>
                <a:lnTo>
                  <a:pt x="1201086" y="8934828"/>
                </a:lnTo>
                <a:lnTo>
                  <a:pt x="1170252" y="8890663"/>
                </a:lnTo>
                <a:lnTo>
                  <a:pt x="1139778" y="8846247"/>
                </a:lnTo>
                <a:lnTo>
                  <a:pt x="1109664" y="8801584"/>
                </a:lnTo>
                <a:lnTo>
                  <a:pt x="1079917" y="8756665"/>
                </a:lnTo>
                <a:lnTo>
                  <a:pt x="1050542" y="8711510"/>
                </a:lnTo>
                <a:lnTo>
                  <a:pt x="1021539" y="8666120"/>
                </a:lnTo>
                <a:lnTo>
                  <a:pt x="992909" y="8620495"/>
                </a:lnTo>
                <a:lnTo>
                  <a:pt x="964650" y="8574636"/>
                </a:lnTo>
                <a:lnTo>
                  <a:pt x="936764" y="8528543"/>
                </a:lnTo>
                <a:lnTo>
                  <a:pt x="909257" y="8482214"/>
                </a:lnTo>
                <a:lnTo>
                  <a:pt x="882133" y="8435669"/>
                </a:lnTo>
                <a:lnTo>
                  <a:pt x="855393" y="8388909"/>
                </a:lnTo>
                <a:lnTo>
                  <a:pt x="829036" y="8341934"/>
                </a:lnTo>
                <a:lnTo>
                  <a:pt x="803063" y="8294744"/>
                </a:lnTo>
                <a:lnTo>
                  <a:pt x="777473" y="8247339"/>
                </a:lnTo>
                <a:lnTo>
                  <a:pt x="752271" y="8199725"/>
                </a:lnTo>
                <a:lnTo>
                  <a:pt x="727463" y="8151911"/>
                </a:lnTo>
                <a:lnTo>
                  <a:pt x="703049" y="8103898"/>
                </a:lnTo>
                <a:lnTo>
                  <a:pt x="679029" y="8055688"/>
                </a:lnTo>
                <a:lnTo>
                  <a:pt x="655402" y="8007281"/>
                </a:lnTo>
                <a:lnTo>
                  <a:pt x="632169" y="7958680"/>
                </a:lnTo>
                <a:lnTo>
                  <a:pt x="609334" y="7909881"/>
                </a:lnTo>
                <a:lnTo>
                  <a:pt x="586902" y="7860906"/>
                </a:lnTo>
                <a:lnTo>
                  <a:pt x="564873" y="7811754"/>
                </a:lnTo>
                <a:lnTo>
                  <a:pt x="543247" y="7762424"/>
                </a:lnTo>
                <a:lnTo>
                  <a:pt x="522023" y="7712915"/>
                </a:lnTo>
                <a:lnTo>
                  <a:pt x="501203" y="7663227"/>
                </a:lnTo>
                <a:lnTo>
                  <a:pt x="480791" y="7613370"/>
                </a:lnTo>
                <a:lnTo>
                  <a:pt x="460789" y="7563354"/>
                </a:lnTo>
                <a:lnTo>
                  <a:pt x="441198" y="7513179"/>
                </a:lnTo>
                <a:lnTo>
                  <a:pt x="422019" y="7462844"/>
                </a:lnTo>
                <a:lnTo>
                  <a:pt x="403251" y="7412348"/>
                </a:lnTo>
                <a:lnTo>
                  <a:pt x="384895" y="7361690"/>
                </a:lnTo>
                <a:lnTo>
                  <a:pt x="366952" y="7310894"/>
                </a:lnTo>
                <a:lnTo>
                  <a:pt x="349429" y="7259958"/>
                </a:lnTo>
                <a:lnTo>
                  <a:pt x="332324" y="7208883"/>
                </a:lnTo>
                <a:lnTo>
                  <a:pt x="315637" y="7157670"/>
                </a:lnTo>
                <a:lnTo>
                  <a:pt x="299369" y="7106320"/>
                </a:lnTo>
                <a:lnTo>
                  <a:pt x="283519" y="7054832"/>
                </a:lnTo>
                <a:lnTo>
                  <a:pt x="268092" y="7003217"/>
                </a:lnTo>
                <a:lnTo>
                  <a:pt x="253089" y="6951484"/>
                </a:lnTo>
                <a:lnTo>
                  <a:pt x="238510" y="6899632"/>
                </a:lnTo>
                <a:lnTo>
                  <a:pt x="224357" y="6847662"/>
                </a:lnTo>
                <a:lnTo>
                  <a:pt x="210628" y="6795573"/>
                </a:lnTo>
                <a:lnTo>
                  <a:pt x="197325" y="6743366"/>
                </a:lnTo>
                <a:lnTo>
                  <a:pt x="184448" y="6691051"/>
                </a:lnTo>
                <a:lnTo>
                  <a:pt x="172002" y="6638640"/>
                </a:lnTo>
                <a:lnTo>
                  <a:pt x="159985" y="6586135"/>
                </a:lnTo>
                <a:lnTo>
                  <a:pt x="148399" y="6533534"/>
                </a:lnTo>
                <a:lnTo>
                  <a:pt x="137242" y="6480841"/>
                </a:lnTo>
                <a:lnTo>
                  <a:pt x="126516" y="6428054"/>
                </a:lnTo>
                <a:lnTo>
                  <a:pt x="116222" y="6375171"/>
                </a:lnTo>
                <a:lnTo>
                  <a:pt x="106362" y="6322213"/>
                </a:lnTo>
                <a:lnTo>
                  <a:pt x="96936" y="6269180"/>
                </a:lnTo>
                <a:lnTo>
                  <a:pt x="87945" y="6216073"/>
                </a:lnTo>
                <a:lnTo>
                  <a:pt x="79388" y="6162891"/>
                </a:lnTo>
                <a:lnTo>
                  <a:pt x="71265" y="6109634"/>
                </a:lnTo>
                <a:lnTo>
                  <a:pt x="63578" y="6056303"/>
                </a:lnTo>
                <a:lnTo>
                  <a:pt x="56329" y="6002922"/>
                </a:lnTo>
                <a:lnTo>
                  <a:pt x="49517" y="5949490"/>
                </a:lnTo>
                <a:lnTo>
                  <a:pt x="43142" y="5896005"/>
                </a:lnTo>
                <a:lnTo>
                  <a:pt x="37205" y="5842466"/>
                </a:lnTo>
                <a:lnTo>
                  <a:pt x="31705" y="5788871"/>
                </a:lnTo>
                <a:lnTo>
                  <a:pt x="26644" y="5735242"/>
                </a:lnTo>
                <a:lnTo>
                  <a:pt x="22022" y="5681575"/>
                </a:lnTo>
                <a:lnTo>
                  <a:pt x="17840" y="5627873"/>
                </a:lnTo>
                <a:lnTo>
                  <a:pt x="14097" y="5574139"/>
                </a:lnTo>
                <a:lnTo>
                  <a:pt x="10794" y="5520374"/>
                </a:lnTo>
                <a:lnTo>
                  <a:pt x="7931" y="5466580"/>
                </a:lnTo>
                <a:lnTo>
                  <a:pt x="5507" y="5412755"/>
                </a:lnTo>
                <a:lnTo>
                  <a:pt x="3524" y="5358921"/>
                </a:lnTo>
                <a:lnTo>
                  <a:pt x="1982" y="5305079"/>
                </a:lnTo>
                <a:lnTo>
                  <a:pt x="881" y="5251227"/>
                </a:lnTo>
                <a:lnTo>
                  <a:pt x="220" y="5197367"/>
                </a:lnTo>
                <a:lnTo>
                  <a:pt x="0" y="5143498"/>
                </a:lnTo>
                <a:lnTo>
                  <a:pt x="220" y="5089630"/>
                </a:lnTo>
                <a:lnTo>
                  <a:pt x="881" y="5035770"/>
                </a:lnTo>
                <a:lnTo>
                  <a:pt x="1982" y="4981918"/>
                </a:lnTo>
                <a:lnTo>
                  <a:pt x="3524" y="4928076"/>
                </a:lnTo>
                <a:lnTo>
                  <a:pt x="5507" y="4874242"/>
                </a:lnTo>
                <a:lnTo>
                  <a:pt x="7931" y="4820417"/>
                </a:lnTo>
                <a:lnTo>
                  <a:pt x="10794" y="4766623"/>
                </a:lnTo>
                <a:lnTo>
                  <a:pt x="14097" y="4712858"/>
                </a:lnTo>
                <a:lnTo>
                  <a:pt x="17840" y="4659123"/>
                </a:lnTo>
                <a:lnTo>
                  <a:pt x="22022" y="4605422"/>
                </a:lnTo>
                <a:lnTo>
                  <a:pt x="26644" y="4551755"/>
                </a:lnTo>
                <a:lnTo>
                  <a:pt x="31705" y="4498126"/>
                </a:lnTo>
                <a:lnTo>
                  <a:pt x="37205" y="4444531"/>
                </a:lnTo>
                <a:lnTo>
                  <a:pt x="43142" y="4390992"/>
                </a:lnTo>
                <a:lnTo>
                  <a:pt x="49517" y="4337507"/>
                </a:lnTo>
                <a:lnTo>
                  <a:pt x="56329" y="4284075"/>
                </a:lnTo>
                <a:lnTo>
                  <a:pt x="63578" y="4230694"/>
                </a:lnTo>
                <a:lnTo>
                  <a:pt x="71265" y="4177362"/>
                </a:lnTo>
                <a:lnTo>
                  <a:pt x="79388" y="4124106"/>
                </a:lnTo>
                <a:lnTo>
                  <a:pt x="87945" y="4070924"/>
                </a:lnTo>
                <a:lnTo>
                  <a:pt x="96936" y="4017817"/>
                </a:lnTo>
                <a:lnTo>
                  <a:pt x="106362" y="3964784"/>
                </a:lnTo>
                <a:lnTo>
                  <a:pt x="116222" y="3911826"/>
                </a:lnTo>
                <a:lnTo>
                  <a:pt x="126516" y="3858943"/>
                </a:lnTo>
                <a:lnTo>
                  <a:pt x="137242" y="3806156"/>
                </a:lnTo>
                <a:lnTo>
                  <a:pt x="148399" y="3753462"/>
                </a:lnTo>
                <a:lnTo>
                  <a:pt x="159985" y="3700862"/>
                </a:lnTo>
                <a:lnTo>
                  <a:pt x="172002" y="3648356"/>
                </a:lnTo>
                <a:lnTo>
                  <a:pt x="184448" y="3595946"/>
                </a:lnTo>
                <a:lnTo>
                  <a:pt x="197325" y="3543631"/>
                </a:lnTo>
                <a:lnTo>
                  <a:pt x="210628" y="3491424"/>
                </a:lnTo>
                <a:lnTo>
                  <a:pt x="224357" y="3439335"/>
                </a:lnTo>
                <a:lnTo>
                  <a:pt x="238510" y="3387364"/>
                </a:lnTo>
                <a:lnTo>
                  <a:pt x="253089" y="3335513"/>
                </a:lnTo>
                <a:lnTo>
                  <a:pt x="268092" y="3283779"/>
                </a:lnTo>
                <a:lnTo>
                  <a:pt x="283519" y="3232165"/>
                </a:lnTo>
                <a:lnTo>
                  <a:pt x="299369" y="3180677"/>
                </a:lnTo>
                <a:lnTo>
                  <a:pt x="315637" y="3129327"/>
                </a:lnTo>
                <a:lnTo>
                  <a:pt x="332324" y="3078114"/>
                </a:lnTo>
                <a:lnTo>
                  <a:pt x="349429" y="3027039"/>
                </a:lnTo>
                <a:lnTo>
                  <a:pt x="366952" y="2976103"/>
                </a:lnTo>
                <a:lnTo>
                  <a:pt x="384895" y="2925307"/>
                </a:lnTo>
                <a:lnTo>
                  <a:pt x="403251" y="2874649"/>
                </a:lnTo>
                <a:lnTo>
                  <a:pt x="422019" y="2824153"/>
                </a:lnTo>
                <a:lnTo>
                  <a:pt x="441198" y="2773817"/>
                </a:lnTo>
                <a:lnTo>
                  <a:pt x="460789" y="2723642"/>
                </a:lnTo>
                <a:lnTo>
                  <a:pt x="480791" y="2673627"/>
                </a:lnTo>
                <a:lnTo>
                  <a:pt x="501203" y="2623770"/>
                </a:lnTo>
                <a:lnTo>
                  <a:pt x="522023" y="2574082"/>
                </a:lnTo>
                <a:lnTo>
                  <a:pt x="543247" y="2524573"/>
                </a:lnTo>
                <a:lnTo>
                  <a:pt x="564873" y="2475243"/>
                </a:lnTo>
                <a:lnTo>
                  <a:pt x="586902" y="2426091"/>
                </a:lnTo>
                <a:lnTo>
                  <a:pt x="609334" y="2377115"/>
                </a:lnTo>
                <a:lnTo>
                  <a:pt x="632169" y="2328316"/>
                </a:lnTo>
                <a:lnTo>
                  <a:pt x="655402" y="2279715"/>
                </a:lnTo>
                <a:lnTo>
                  <a:pt x="679029" y="2231309"/>
                </a:lnTo>
                <a:lnTo>
                  <a:pt x="703049" y="2183098"/>
                </a:lnTo>
                <a:lnTo>
                  <a:pt x="727463" y="2135086"/>
                </a:lnTo>
                <a:lnTo>
                  <a:pt x="752271" y="2087272"/>
                </a:lnTo>
                <a:lnTo>
                  <a:pt x="777473" y="2039658"/>
                </a:lnTo>
                <a:lnTo>
                  <a:pt x="803063" y="1992244"/>
                </a:lnTo>
                <a:lnTo>
                  <a:pt x="829036" y="1945051"/>
                </a:lnTo>
                <a:lnTo>
                  <a:pt x="855393" y="1898078"/>
                </a:lnTo>
                <a:lnTo>
                  <a:pt x="882133" y="1851322"/>
                </a:lnTo>
                <a:lnTo>
                  <a:pt x="909257" y="1804781"/>
                </a:lnTo>
                <a:lnTo>
                  <a:pt x="936764" y="1758453"/>
                </a:lnTo>
                <a:lnTo>
                  <a:pt x="964650" y="1712361"/>
                </a:lnTo>
                <a:lnTo>
                  <a:pt x="992909" y="1666502"/>
                </a:lnTo>
                <a:lnTo>
                  <a:pt x="1021539" y="1620877"/>
                </a:lnTo>
                <a:lnTo>
                  <a:pt x="1050542" y="1575486"/>
                </a:lnTo>
                <a:lnTo>
                  <a:pt x="1079917" y="1530332"/>
                </a:lnTo>
                <a:lnTo>
                  <a:pt x="1109664" y="1485413"/>
                </a:lnTo>
                <a:lnTo>
                  <a:pt x="1139778" y="1440750"/>
                </a:lnTo>
                <a:lnTo>
                  <a:pt x="1170252" y="1396334"/>
                </a:lnTo>
                <a:lnTo>
                  <a:pt x="1201086" y="1352169"/>
                </a:lnTo>
                <a:lnTo>
                  <a:pt x="1232280" y="1308256"/>
                </a:lnTo>
                <a:lnTo>
                  <a:pt x="1263835" y="1264598"/>
                </a:lnTo>
                <a:lnTo>
                  <a:pt x="1295751" y="1221196"/>
                </a:lnTo>
                <a:lnTo>
                  <a:pt x="1328021" y="1178058"/>
                </a:lnTo>
                <a:lnTo>
                  <a:pt x="1360638" y="1135190"/>
                </a:lnTo>
                <a:lnTo>
                  <a:pt x="1393602" y="1092592"/>
                </a:lnTo>
                <a:lnTo>
                  <a:pt x="1426914" y="1050266"/>
                </a:lnTo>
                <a:lnTo>
                  <a:pt x="1460573" y="1008211"/>
                </a:lnTo>
                <a:lnTo>
                  <a:pt x="1494580" y="966426"/>
                </a:lnTo>
                <a:lnTo>
                  <a:pt x="1528928" y="924920"/>
                </a:lnTo>
                <a:lnTo>
                  <a:pt x="1563609" y="883703"/>
                </a:lnTo>
                <a:lnTo>
                  <a:pt x="1598624" y="842774"/>
                </a:lnTo>
                <a:lnTo>
                  <a:pt x="1633972" y="802133"/>
                </a:lnTo>
                <a:lnTo>
                  <a:pt x="1669654" y="761780"/>
                </a:lnTo>
                <a:lnTo>
                  <a:pt x="1705670" y="721715"/>
                </a:lnTo>
                <a:lnTo>
                  <a:pt x="1742012" y="681944"/>
                </a:lnTo>
                <a:lnTo>
                  <a:pt x="1778673" y="642478"/>
                </a:lnTo>
                <a:lnTo>
                  <a:pt x="1815654" y="603316"/>
                </a:lnTo>
                <a:lnTo>
                  <a:pt x="1852955" y="564458"/>
                </a:lnTo>
                <a:lnTo>
                  <a:pt x="1890574" y="525904"/>
                </a:lnTo>
                <a:lnTo>
                  <a:pt x="1928513" y="487654"/>
                </a:lnTo>
                <a:lnTo>
                  <a:pt x="1966764" y="449715"/>
                </a:lnTo>
                <a:lnTo>
                  <a:pt x="2005318" y="412095"/>
                </a:lnTo>
                <a:lnTo>
                  <a:pt x="2044176" y="374795"/>
                </a:lnTo>
                <a:lnTo>
                  <a:pt x="2083338" y="337814"/>
                </a:lnTo>
                <a:lnTo>
                  <a:pt x="2122804" y="301152"/>
                </a:lnTo>
                <a:lnTo>
                  <a:pt x="2162574" y="264810"/>
                </a:lnTo>
                <a:lnTo>
                  <a:pt x="2202639" y="228795"/>
                </a:lnTo>
                <a:lnTo>
                  <a:pt x="2242992" y="193113"/>
                </a:lnTo>
                <a:lnTo>
                  <a:pt x="2283633" y="157764"/>
                </a:lnTo>
                <a:lnTo>
                  <a:pt x="2324562" y="122750"/>
                </a:lnTo>
                <a:lnTo>
                  <a:pt x="2365780" y="88068"/>
                </a:lnTo>
                <a:lnTo>
                  <a:pt x="2407286" y="53721"/>
                </a:lnTo>
                <a:lnTo>
                  <a:pt x="2449070" y="19714"/>
                </a:lnTo>
                <a:lnTo>
                  <a:pt x="2473702" y="0"/>
                </a:lnTo>
                <a:lnTo>
                  <a:pt x="8901532" y="0"/>
                </a:lnTo>
                <a:lnTo>
                  <a:pt x="8901532" y="1028700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5855101" y="2224500"/>
            <a:ext cx="2857350" cy="601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400">
            <a:spAutoFit/>
          </a:bodyPr>
          <a:lstStyle/>
          <a:p>
            <a:pPr indent="139700" lvl="0" marL="1270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id" sz="3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 Class</a:t>
            </a:r>
            <a:endParaRPr b="1" i="0" sz="32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1058228" y="2506980"/>
            <a:ext cx="2572067" cy="2530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25">
            <a:spAutoFit/>
          </a:bodyPr>
          <a:lstStyle/>
          <a:p>
            <a:pPr indent="0" lvl="0" marL="12700" marR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Git Branching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1058238" y="1599102"/>
            <a:ext cx="2527650" cy="25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25">
            <a:spAutoFit/>
          </a:bodyPr>
          <a:lstStyle/>
          <a:p>
            <a:pPr indent="0" lvl="0" marL="12700" marR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Git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514350" y="1529080"/>
            <a:ext cx="360997" cy="355283"/>
          </a:xfrm>
          <a:custGeom>
            <a:rect b="b" l="l" r="r" t="t"/>
            <a:pathLst>
              <a:path extrusionOk="0" h="817244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41735" y="1580411"/>
            <a:ext cx="106363" cy="252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1" i="0" sz="16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514350" y="2429342"/>
            <a:ext cx="408622" cy="408622"/>
          </a:xfrm>
          <a:custGeom>
            <a:rect b="b" l="l" r="r" t="t"/>
            <a:pathLst>
              <a:path extrusionOk="0" h="817245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647527" y="2463889"/>
            <a:ext cx="14224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0" y="4562810"/>
            <a:ext cx="5953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102995" y="3350578"/>
            <a:ext cx="3192145" cy="2530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25">
            <a:spAutoFit/>
          </a:bodyPr>
          <a:lstStyle/>
          <a:p>
            <a:pPr indent="0" lvl="0" marL="12700" marR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Git Workflows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524510" y="3272939"/>
            <a:ext cx="408622" cy="408622"/>
          </a:xfrm>
          <a:custGeom>
            <a:rect b="b" l="l" r="r" t="t"/>
            <a:pathLst>
              <a:path extrusionOk="0" h="817245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657687" y="3307487"/>
            <a:ext cx="142240" cy="3140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d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Git Reset</a:t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19100" y="1264934"/>
            <a:ext cx="7705344" cy="221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When you want to revert the changes that you just made and go back to the files that you had.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266700" y="1847850"/>
            <a:ext cx="8075716" cy="398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d" sz="1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Hard reset</a:t>
            </a:r>
            <a:endParaRPr sz="700"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d" sz="1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Soft reset</a:t>
            </a:r>
            <a:endParaRPr sz="700"/>
          </a:p>
        </p:txBody>
      </p:sp>
      <p:sp>
        <p:nvSpPr>
          <p:cNvPr id="106" name="Google Shape;106;p19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Git Reset – Hard Reset</a:t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291084" y="1262103"/>
            <a:ext cx="7705344" cy="221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Removes changes on reset commits as well as uncommitted changes.</a:t>
            </a:r>
            <a:endParaRPr sz="700"/>
          </a:p>
        </p:txBody>
      </p:sp>
      <p:sp>
        <p:nvSpPr>
          <p:cNvPr id="114" name="Google Shape;114;p20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1754124" y="3503848"/>
            <a:ext cx="409699" cy="40969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comA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2530473" y="3503848"/>
            <a:ext cx="409699" cy="40969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comB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20"/>
          <p:cNvCxnSpPr/>
          <p:nvPr/>
        </p:nvCxnSpPr>
        <p:spPr>
          <a:xfrm>
            <a:off x="2247940" y="3708696"/>
            <a:ext cx="22315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19" name="Google Shape;119;p20"/>
          <p:cNvSpPr/>
          <p:nvPr/>
        </p:nvSpPr>
        <p:spPr>
          <a:xfrm>
            <a:off x="3319073" y="3503848"/>
            <a:ext cx="409699" cy="40969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comC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20"/>
          <p:cNvCxnSpPr/>
          <p:nvPr/>
        </p:nvCxnSpPr>
        <p:spPr>
          <a:xfrm>
            <a:off x="3036540" y="3708696"/>
            <a:ext cx="22315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21" name="Google Shape;121;p20"/>
          <p:cNvSpPr txBox="1"/>
          <p:nvPr/>
        </p:nvSpPr>
        <p:spPr>
          <a:xfrm>
            <a:off x="396103" y="2024567"/>
            <a:ext cx="3585591" cy="81560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000" u="none" cap="none" strike="noStrike">
                <a:solidFill>
                  <a:srgbClr val="23282D"/>
                </a:solidFill>
                <a:latin typeface="Arial"/>
                <a:ea typeface="Arial"/>
                <a:cs typeface="Arial"/>
                <a:sym typeface="Arial"/>
              </a:rPr>
              <a:t>git reset --hard HEAD 	(going back to HEAD)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000" u="none" cap="none" strike="noStrike">
                <a:solidFill>
                  <a:srgbClr val="23282D"/>
                </a:solidFill>
                <a:latin typeface="Arial"/>
                <a:ea typeface="Arial"/>
                <a:cs typeface="Arial"/>
                <a:sym typeface="Arial"/>
              </a:rPr>
              <a:t>git reset --hard HEAD^ 	(going back to the commit before HEAD)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000" u="none" cap="none" strike="noStrike">
                <a:solidFill>
                  <a:srgbClr val="23282D"/>
                </a:solidFill>
                <a:latin typeface="Arial"/>
                <a:ea typeface="Arial"/>
                <a:cs typeface="Arial"/>
                <a:sym typeface="Arial"/>
              </a:rPr>
              <a:t>git reset --hard HEAD~1 	(equivalent to "^")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000" u="none" cap="none" strike="noStrike">
                <a:solidFill>
                  <a:srgbClr val="23282D"/>
                </a:solidFill>
                <a:latin typeface="Arial"/>
                <a:ea typeface="Arial"/>
                <a:cs typeface="Arial"/>
                <a:sym typeface="Arial"/>
              </a:rPr>
              <a:t>git reset --hard HEAD~2 	(going back two commits before HEAD)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000" u="none" cap="none" strike="noStrike">
                <a:solidFill>
                  <a:srgbClr val="23282D"/>
                </a:solidFill>
                <a:latin typeface="Arial"/>
                <a:ea typeface="Arial"/>
                <a:cs typeface="Arial"/>
                <a:sym typeface="Arial"/>
              </a:rPr>
              <a:t>git reset --hard [commit] 	(going back to commit)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3944758" y="3602639"/>
            <a:ext cx="1202489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000" u="none" cap="none" strike="noStrike">
                <a:solidFill>
                  <a:srgbClr val="23282D"/>
                </a:solidFill>
                <a:latin typeface="Arial"/>
                <a:ea typeface="Arial"/>
                <a:cs typeface="Arial"/>
                <a:sym typeface="Arial"/>
              </a:rPr>
              <a:t>git reset --hard comB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5423916" y="3503847"/>
            <a:ext cx="409699" cy="40969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comA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6200265" y="3503847"/>
            <a:ext cx="409698" cy="40969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comB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20"/>
          <p:cNvCxnSpPr/>
          <p:nvPr/>
        </p:nvCxnSpPr>
        <p:spPr>
          <a:xfrm>
            <a:off x="5917732" y="3708696"/>
            <a:ext cx="22315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26" name="Google Shape;126;p20"/>
          <p:cNvSpPr/>
          <p:nvPr/>
        </p:nvSpPr>
        <p:spPr>
          <a:xfrm>
            <a:off x="4037902" y="3797602"/>
            <a:ext cx="1010412" cy="29839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Git Reset – Soft Reset</a:t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1754124" y="3503848"/>
            <a:ext cx="409699" cy="40969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comA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2530473" y="3503848"/>
            <a:ext cx="409699" cy="40969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comB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21"/>
          <p:cNvCxnSpPr/>
          <p:nvPr/>
        </p:nvCxnSpPr>
        <p:spPr>
          <a:xfrm>
            <a:off x="2247940" y="3708696"/>
            <a:ext cx="22315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37" name="Google Shape;137;p21"/>
          <p:cNvSpPr/>
          <p:nvPr/>
        </p:nvSpPr>
        <p:spPr>
          <a:xfrm>
            <a:off x="3319073" y="3503848"/>
            <a:ext cx="409699" cy="40969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comC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21"/>
          <p:cNvCxnSpPr/>
          <p:nvPr/>
        </p:nvCxnSpPr>
        <p:spPr>
          <a:xfrm>
            <a:off x="3036540" y="3708696"/>
            <a:ext cx="22315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39" name="Google Shape;139;p21"/>
          <p:cNvSpPr txBox="1"/>
          <p:nvPr/>
        </p:nvSpPr>
        <p:spPr>
          <a:xfrm>
            <a:off x="396103" y="2024567"/>
            <a:ext cx="3585591" cy="81560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000" u="none" cap="none" strike="noStrike">
                <a:solidFill>
                  <a:srgbClr val="23282D"/>
                </a:solidFill>
                <a:latin typeface="Arial"/>
                <a:ea typeface="Arial"/>
                <a:cs typeface="Arial"/>
                <a:sym typeface="Arial"/>
              </a:rPr>
              <a:t>git reset --soft HEAD 	(going back to HEAD)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000" u="none" cap="none" strike="noStrike">
                <a:solidFill>
                  <a:srgbClr val="23282D"/>
                </a:solidFill>
                <a:latin typeface="Arial"/>
                <a:ea typeface="Arial"/>
                <a:cs typeface="Arial"/>
                <a:sym typeface="Arial"/>
              </a:rPr>
              <a:t>git reset --soft HEAD^ 	(going back to the commit before HEAD)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000" u="none" cap="none" strike="noStrike">
                <a:solidFill>
                  <a:srgbClr val="23282D"/>
                </a:solidFill>
                <a:latin typeface="Arial"/>
                <a:ea typeface="Arial"/>
                <a:cs typeface="Arial"/>
                <a:sym typeface="Arial"/>
              </a:rPr>
              <a:t>git reset --soft HEAD~1 	(equivalent to "^")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000" u="none" cap="none" strike="noStrike">
                <a:solidFill>
                  <a:srgbClr val="23282D"/>
                </a:solidFill>
                <a:latin typeface="Arial"/>
                <a:ea typeface="Arial"/>
                <a:cs typeface="Arial"/>
                <a:sym typeface="Arial"/>
              </a:rPr>
              <a:t>git reset --soft HEAD~2 	(going back two commits before HEAD)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000" u="none" cap="none" strike="noStrike">
                <a:solidFill>
                  <a:srgbClr val="23282D"/>
                </a:solidFill>
                <a:latin typeface="Arial"/>
                <a:ea typeface="Arial"/>
                <a:cs typeface="Arial"/>
                <a:sym typeface="Arial"/>
              </a:rPr>
              <a:t>git reset --soft [commit] 	(going back to commit)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3944758" y="3602639"/>
            <a:ext cx="1202489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000" u="none" cap="none" strike="noStrike">
                <a:solidFill>
                  <a:srgbClr val="23282D"/>
                </a:solidFill>
                <a:latin typeface="Arial"/>
                <a:ea typeface="Arial"/>
                <a:cs typeface="Arial"/>
                <a:sym typeface="Arial"/>
              </a:rPr>
              <a:t>git reset --soft comB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5423916" y="3503847"/>
            <a:ext cx="409699" cy="40969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comA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6200265" y="3503847"/>
            <a:ext cx="409698" cy="40969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comB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21"/>
          <p:cNvCxnSpPr/>
          <p:nvPr/>
        </p:nvCxnSpPr>
        <p:spPr>
          <a:xfrm>
            <a:off x="5917732" y="3708696"/>
            <a:ext cx="22315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44" name="Google Shape;144;p21"/>
          <p:cNvSpPr/>
          <p:nvPr/>
        </p:nvSpPr>
        <p:spPr>
          <a:xfrm>
            <a:off x="4037902" y="3797602"/>
            <a:ext cx="1010412" cy="29839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291084" y="1262103"/>
            <a:ext cx="7705344" cy="221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Make changes on reset commits on stage.</a:t>
            </a:r>
            <a:endParaRPr sz="700"/>
          </a:p>
        </p:txBody>
      </p:sp>
      <p:sp>
        <p:nvSpPr>
          <p:cNvPr id="146" name="Google Shape;146;p21"/>
          <p:cNvSpPr txBox="1"/>
          <p:nvPr/>
        </p:nvSpPr>
        <p:spPr>
          <a:xfrm>
            <a:off x="6180169" y="2840175"/>
            <a:ext cx="85958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000" u="none" cap="none" strike="noStrike">
                <a:solidFill>
                  <a:srgbClr val="23282D"/>
                </a:solidFill>
                <a:latin typeface="Arial"/>
                <a:ea typeface="Arial"/>
                <a:cs typeface="Arial"/>
                <a:sym typeface="Arial"/>
              </a:rPr>
              <a:t>Files on comC is on staged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.gitignore</a:t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291084" y="1262103"/>
            <a:ext cx="2977896" cy="437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Specifies intentionally untracked files that Git should ignore.</a:t>
            </a:r>
            <a:endParaRPr sz="700"/>
          </a:p>
        </p:txBody>
      </p:sp>
      <p:pic>
        <p:nvPicPr>
          <p:cNvPr descr="gitignore marked as &quot;Regular Expressions (Python)&quot; · Issue #408 · atom/atom  · GitHub" id="155" name="Google Shape;15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1415" y="624053"/>
            <a:ext cx="260985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Git Tagging</a:t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419100" y="1264934"/>
            <a:ext cx="6539484" cy="437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tag specific points in a repository’s history as being important. Typically, people use this functionality to mark release points (v1.0, v2.0).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398100" y="1901978"/>
            <a:ext cx="5089005" cy="437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git tag –a [tagname] –m “[message]”</a:t>
            </a:r>
            <a:endParaRPr sz="700"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git tag –a v1.4 –m “version 1.4”				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793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500"/>
              <a:buFont typeface="Arial"/>
              <a:buNone/>
            </a:pPr>
            <a:r>
              <a:rPr b="0" i="0" lang="id" sz="500" u="none" cap="none" strike="noStrike">
                <a:solidFill>
                  <a:srgbClr val="4E443C"/>
                </a:solidFill>
                <a:latin typeface="Arial"/>
                <a:ea typeface="Arial"/>
                <a:cs typeface="Arial"/>
                <a:sym typeface="Arial"/>
              </a:rPr>
              <a:t>Typically, people use this functionality to mark release points (</a:t>
            </a:r>
            <a:r>
              <a:rPr b="0" i="0" lang="id" sz="5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v1.0</a:t>
            </a:r>
            <a:r>
              <a:rPr b="0" i="0" lang="id" sz="500" u="none" cap="none" strike="noStrike">
                <a:solidFill>
                  <a:srgbClr val="4E443C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b="0" i="0" lang="id" sz="5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v2.0</a:t>
            </a:r>
            <a:r>
              <a:rPr b="0" i="0" lang="id" sz="500" u="none" cap="none" strike="noStrike">
                <a:solidFill>
                  <a:srgbClr val="4E443C"/>
                </a:solidFill>
                <a:latin typeface="Arial"/>
                <a:ea typeface="Arial"/>
                <a:cs typeface="Arial"/>
                <a:sym typeface="Arial"/>
              </a:rPr>
              <a:t> and so on).</a:t>
            </a:r>
            <a:r>
              <a:rPr b="0" i="0" lang="id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440100" y="2743365"/>
            <a:ext cx="6539484" cy="221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push tag to remote repository: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440100" y="3057406"/>
            <a:ext cx="7245432" cy="437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git push origin v1.4		-&gt; push specific tag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git push origin --tags		-&gt; push all tags that are not already on the remote repository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Basic Git Workflow</a:t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306284" y="3802790"/>
            <a:ext cx="1656608" cy="76002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  / master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306284" y="2798335"/>
            <a:ext cx="1656608" cy="76002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2534392" y="3977950"/>
            <a:ext cx="409699" cy="409699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419100" y="438150"/>
            <a:ext cx="678624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id" sz="3400">
                <a:solidFill>
                  <a:schemeClr val="dk1"/>
                </a:solidFill>
              </a:rPr>
              <a:t>Basic Git Workflow</a:t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8549183" y="4562810"/>
            <a:ext cx="594812" cy="580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7483475" y="0"/>
            <a:ext cx="1660525" cy="1772285"/>
          </a:xfrm>
          <a:custGeom>
            <a:rect b="b" l="l" r="r" t="t"/>
            <a:pathLst>
              <a:path extrusionOk="0" h="9487535" w="841121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306284" y="3802790"/>
            <a:ext cx="1656608" cy="76002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  / master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306284" y="2798335"/>
            <a:ext cx="1656608" cy="76002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3175660" y="2973496"/>
            <a:ext cx="409699" cy="40969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25"/>
          <p:cNvCxnSpPr/>
          <p:nvPr/>
        </p:nvCxnSpPr>
        <p:spPr>
          <a:xfrm flipH="1" rot="10800000">
            <a:off x="2826327" y="3426031"/>
            <a:ext cx="349333" cy="45126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89" name="Google Shape;189;p25"/>
          <p:cNvSpPr/>
          <p:nvPr/>
        </p:nvSpPr>
        <p:spPr>
          <a:xfrm>
            <a:off x="2534392" y="3977950"/>
            <a:ext cx="409699" cy="409699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419100" y="1264934"/>
            <a:ext cx="4683125" cy="221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branch from master/main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