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315" r:id="rId3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274" r:id="rId18"/>
  </p:sldIdLst>
  <p:sldSz cx="18288000" cy="10287000"/>
  <p:notesSz cx="18288000" cy="10287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3"/>
        <p:guide pos="216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19T18:0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977 326,'2'0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19T18:0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977 326,'2'0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19T18:0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714 222,'2'0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19T18:0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714 222,'2'0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19T18:0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714 222,'2'0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19T18:0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714 222,'2'0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19T18:0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714 222,'2'0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19T18:03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1249 240,'2'0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41" name="Google Shape;41;p1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32" name="Google Shape;132;p8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32" name="Google Shape;132;p8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32" name="Google Shape;132;p8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32" name="Google Shape;132;p8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32" name="Google Shape;132;p8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254" name="Google Shape;254;p18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52" name="Google Shape;52;p6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32" name="Google Shape;132;p8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32" name="Google Shape;132;p8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32" name="Google Shape;132;p8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32" name="Google Shape;132;p8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32" name="Google Shape;132;p8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32" name="Google Shape;132;p8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32" name="Google Shape;132;p8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wo Content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50" b="1" i="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type="body" idx="1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1"/>
          <p:cNvSpPr txBox="1"/>
          <p:nvPr>
            <p:ph type="body" idx="2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1"/>
          <p:cNvSpPr txBox="1"/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1"/>
          <p:cNvSpPr txBox="1"/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2"/>
          <p:cNvSpPr txBox="1"/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type="subTitle" idx="1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3"/>
          <p:cNvSpPr txBox="1"/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50" b="1" i="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type="body" idx="1"/>
          </p:nvPr>
        </p:nvSpPr>
        <p:spPr>
          <a:xfrm>
            <a:off x="9131300" y="2931350"/>
            <a:ext cx="7578725" cy="552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0" b="1" i="0">
                <a:solidFill>
                  <a:srgbClr val="262626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/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/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50" b="1" i="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5450" b="1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type="body" idx="1"/>
          </p:nvPr>
        </p:nvSpPr>
        <p:spPr>
          <a:xfrm>
            <a:off x="9131300" y="2931350"/>
            <a:ext cx="7578725" cy="552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9600" b="1" i="0" u="none" strike="noStrike" cap="none">
                <a:solidFill>
                  <a:srgbClr val="262626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2.png"/><Relationship Id="rId2" Type="http://schemas.openxmlformats.org/officeDocument/2006/relationships/customXml" Target="../ink/ink8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2.png"/><Relationship Id="rId2" Type="http://schemas.openxmlformats.org/officeDocument/2006/relationships/customXml" Target="../ink/ink3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2.png"/><Relationship Id="rId2" Type="http://schemas.openxmlformats.org/officeDocument/2006/relationships/customXml" Target="../ink/ink4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2.png"/><Relationship Id="rId2" Type="http://schemas.openxmlformats.org/officeDocument/2006/relationships/customXml" Target="../ink/ink5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2.png"/><Relationship Id="rId2" Type="http://schemas.openxmlformats.org/officeDocument/2006/relationships/customXml" Target="../ink/ink6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2.png"/><Relationship Id="rId2" Type="http://schemas.openxmlformats.org/officeDocument/2006/relationships/customXml" Target="../ink/ink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/>
          <p:nvPr/>
        </p:nvSpPr>
        <p:spPr>
          <a:xfrm>
            <a:off x="16418113" y="109131"/>
            <a:ext cx="1685924" cy="1638298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Google Shape;47;p1"/>
          <p:cNvSpPr txBox="1"/>
          <p:nvPr>
            <p:ph type="body" idx="2"/>
          </p:nvPr>
        </p:nvSpPr>
        <p:spPr>
          <a:xfrm>
            <a:off x="8127365" y="3733800"/>
            <a:ext cx="8959215" cy="378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100" rIns="0" bIns="0" anchor="t" anchorCtr="0">
            <a:spAutoFit/>
          </a:bodyPr>
          <a:p>
            <a:pPr marL="12700" marR="5080" lvl="0" indent="0" algn="ctr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400"/>
              <a:t>Algoritma</a:t>
            </a:r>
            <a:r>
              <a:rPr lang="en-GB" altLang="en-US" sz="5400"/>
              <a:t> </a:t>
            </a:r>
            <a:r>
              <a:rPr lang="en-US" sz="5400"/>
              <a:t>Pemrograman</a:t>
            </a:r>
            <a:r>
              <a:rPr lang="en-GB" altLang="en-US" sz="5400"/>
              <a:t> </a:t>
            </a:r>
            <a:r>
              <a:rPr lang="en-US" sz="5400"/>
              <a:t>Dasar : </a:t>
            </a:r>
            <a:endParaRPr lang="en-US" sz="5400"/>
          </a:p>
          <a:p>
            <a:pPr marL="12700" marR="5080" lvl="0" indent="0" algn="ctr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400"/>
              <a:t>Javascript </a:t>
            </a:r>
            <a:endParaRPr lang="en-US" sz="5400"/>
          </a:p>
          <a:p>
            <a:pPr marL="12700" marR="5080" lvl="0" indent="0" algn="ctr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altLang="en-US" sz="5400"/>
              <a:t>5</a:t>
            </a:r>
            <a:endParaRPr lang="en-GB" altLang="en-US" sz="5400"/>
          </a:p>
        </p:txBody>
      </p:sp>
      <p:sp>
        <p:nvSpPr>
          <p:cNvPr id="4" name="Google Shape;50;p1"/>
          <p:cNvSpPr txBox="1"/>
          <p:nvPr/>
        </p:nvSpPr>
        <p:spPr>
          <a:xfrm>
            <a:off x="16889095" y="9576435"/>
            <a:ext cx="1214755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mbria" panose="02040503050406030204" charset="0"/>
                <a:ea typeface="Trebuchet MS" panose="020B0603020202020204"/>
                <a:cs typeface="Cambria" panose="02040503050406030204" charset="0"/>
                <a:sym typeface="Trebuchet MS" panose="020B0603020202020204"/>
              </a:rPr>
              <a:t>Day </a:t>
            </a:r>
            <a:r>
              <a:rPr lang="en-GB" altLang="en-US" sz="2800" b="0" i="0" u="none" strike="noStrike" cap="none">
                <a:solidFill>
                  <a:schemeClr val="dk1"/>
                </a:solidFill>
                <a:latin typeface="Cambria" panose="02040503050406030204" charset="0"/>
                <a:ea typeface="Trebuchet MS" panose="020B0603020202020204"/>
                <a:cs typeface="Cambria" panose="02040503050406030204" charset="0"/>
                <a:sym typeface="Trebuchet MS" panose="020B0603020202020204"/>
              </a:rPr>
              <a:t>6</a:t>
            </a:r>
            <a:endParaRPr lang="en-GB" altLang="en-US" sz="2800" b="0" i="0" u="none" strike="noStrike" cap="none">
              <a:solidFill>
                <a:schemeClr val="dk1"/>
              </a:solidFill>
              <a:latin typeface="Cambria" panose="02040503050406030204" charset="0"/>
              <a:ea typeface="Trebuchet MS" panose="020B0603020202020204"/>
              <a:cs typeface="Cambria" panose="02040503050406030204" charset="0"/>
              <a:sym typeface="Trebuchet MS" panose="020B0603020202020204"/>
            </a:endParaRPr>
          </a:p>
        </p:txBody>
      </p:sp>
      <p:grpSp>
        <p:nvGrpSpPr>
          <p:cNvPr id="7" name="Google Shape;43;p1"/>
          <p:cNvGrpSpPr/>
          <p:nvPr/>
        </p:nvGrpSpPr>
        <p:grpSpPr>
          <a:xfrm>
            <a:off x="0" y="8255"/>
            <a:ext cx="7734300" cy="10287000"/>
            <a:chOff x="0" y="0"/>
            <a:chExt cx="7734300" cy="10287000"/>
          </a:xfrm>
        </p:grpSpPr>
        <p:sp>
          <p:nvSpPr>
            <p:cNvPr id="2" name="Google Shape;44;p1"/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" name="Google Shape;45;p1"/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" name="Google Shape;46;p1"/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/>
          <p:nvPr/>
        </p:nvSpPr>
        <p:spPr>
          <a:xfrm>
            <a:off x="17068520" y="9105935"/>
            <a:ext cx="1189624" cy="116137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38200" y="1168400"/>
            <a:ext cx="1842135" cy="615315"/>
          </a:xfrm>
        </p:spPr>
        <p:txBody>
          <a:bodyPr wrap="square">
            <a:scene3d>
              <a:camera prst="orthographicFront"/>
              <a:lightRig rig="threePt" dir="t"/>
            </a:scene3d>
          </a:bodyPr>
          <a:p>
            <a:r>
              <a:rPr lang="en-GB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Lodash</a:t>
            </a:r>
            <a:endParaRPr lang="en-GB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38200" y="2590800"/>
            <a:ext cx="13279120" cy="1641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en-US" sz="2800" i="1">
                <a:latin typeface="Trebuchet MS" panose="020B0603020202020204" charset="0"/>
                <a:cs typeface="Trebuchet MS" panose="020B0603020202020204" charset="0"/>
              </a:rPr>
              <a:t>Lodash</a:t>
            </a:r>
            <a:r>
              <a:rPr lang="en-US" sz="2800">
                <a:latin typeface="Trebuchet MS" panose="020B0603020202020204" charset="0"/>
                <a:cs typeface="Trebuchet MS" panose="020B0603020202020204" charset="0"/>
              </a:rPr>
              <a:t> is a JavaScript library that provides utility functions for common programming tasks using a functional programming paradigm; it builds upon the older underscore.js library.</a:t>
            </a:r>
            <a:endParaRPr lang="en-US" sz="2800">
              <a:latin typeface="Trebuchet MS" panose="020B0603020202020204" charset="0"/>
              <a:cs typeface="Trebuchet MS" panose="020B0603020202020204" charset="0"/>
            </a:endParaRPr>
          </a:p>
        </p:txBody>
      </p:sp>
      <p:sp>
        <p:nvSpPr>
          <p:cNvPr id="4" name="Google Shape;96;p4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38200" y="4538345"/>
            <a:ext cx="137191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i="1">
                <a:latin typeface="Trebuchet MS" panose="020B0603020202020204" charset="0"/>
                <a:cs typeface="Trebuchet MS" panose="020B0603020202020204" charset="0"/>
              </a:rPr>
              <a:t>Lodash</a:t>
            </a:r>
            <a:r>
              <a:rPr lang="en-US" sz="2800">
                <a:latin typeface="Trebuchet MS" panose="020B0603020202020204" charset="0"/>
                <a:cs typeface="Trebuchet MS" panose="020B0603020202020204" charset="0"/>
              </a:rPr>
              <a:t> has several built-in utility functions that make coding in JavaScript easier and cleaner.</a:t>
            </a:r>
            <a:endParaRPr lang="en-US" sz="2800">
              <a:latin typeface="Trebuchet MS" panose="020B0603020202020204" charset="0"/>
              <a:cs typeface="Trebuchet MS" panose="020B06030202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/>
          <p:nvPr/>
        </p:nvSpPr>
        <p:spPr>
          <a:xfrm>
            <a:off x="17068520" y="9105935"/>
            <a:ext cx="1189624" cy="116137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38200" y="1125855"/>
            <a:ext cx="4763135" cy="615315"/>
          </a:xfrm>
        </p:spPr>
        <p:txBody>
          <a:bodyPr wrap="square">
            <a:scene3d>
              <a:camera prst="orthographicFront"/>
              <a:lightRig rig="threePt" dir="t"/>
            </a:scene3d>
          </a:bodyPr>
          <a:p>
            <a:r>
              <a:rPr lang="en-GB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Installation Lodash</a:t>
            </a:r>
            <a:endParaRPr lang="en-GB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Google Shape;96;p4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38200" y="2747645"/>
            <a:ext cx="6875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Trebuchet MS" panose="020B0603020202020204" charset="0"/>
                <a:cs typeface="Trebuchet MS" panose="020B0603020202020204" charset="0"/>
              </a:rPr>
              <a:t>Lodash can be installed via NPM:</a:t>
            </a:r>
            <a:endParaRPr lang="en-US" sz="2800">
              <a:latin typeface="Trebuchet MS" panose="020B0603020202020204" charset="0"/>
              <a:cs typeface="Trebuchet MS" panose="020B060302020202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498080" y="5827395"/>
            <a:ext cx="745680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Trebuchet MS" panose="020B0603020202020204" charset="0"/>
                <a:cs typeface="Trebuchet MS" panose="020B0603020202020204" charset="0"/>
              </a:rPr>
              <a:t>After installation is complete, Lodash can be imported into a JavaScript file as:</a:t>
            </a:r>
            <a:endParaRPr lang="en-US" sz="2800">
              <a:latin typeface="Trebuchet MS" panose="020B0603020202020204" charset="0"/>
              <a:cs typeface="Trebuchet MS" panose="020B0603020202020204" charset="0"/>
            </a:endParaRPr>
          </a:p>
        </p:txBody>
      </p:sp>
      <p:pic>
        <p:nvPicPr>
          <p:cNvPr id="6" name="Picture 5" descr="carbon (1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44570"/>
            <a:ext cx="6096000" cy="1447800"/>
          </a:xfrm>
          <a:prstGeom prst="rect">
            <a:avLst/>
          </a:prstGeom>
        </p:spPr>
      </p:pic>
      <p:pic>
        <p:nvPicPr>
          <p:cNvPr id="3" name="Picture 2" descr="carbon (19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080" y="7212330"/>
            <a:ext cx="609600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/>
          <p:nvPr/>
        </p:nvSpPr>
        <p:spPr>
          <a:xfrm>
            <a:off x="17068520" y="9105935"/>
            <a:ext cx="1189624" cy="116137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32460" y="7668895"/>
            <a:ext cx="132949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i="1">
                <a:latin typeface="Trebuchet MS" panose="020B0603020202020204" charset="0"/>
                <a:cs typeface="Trebuchet MS" panose="020B0603020202020204" charset="0"/>
              </a:rPr>
              <a:t>But Lodash’s _.map is more powerful, in that it works on objects, guards against null parameter, and has better performance.</a:t>
            </a:r>
            <a:endParaRPr lang="en-US" sz="2800" i="1">
              <a:latin typeface="Trebuchet MS" panose="020B0603020202020204" charset="0"/>
              <a:cs typeface="Trebuchet MS" panose="020B0603020202020204" charset="0"/>
            </a:endParaRPr>
          </a:p>
        </p:txBody>
      </p:sp>
      <p:sp>
        <p:nvSpPr>
          <p:cNvPr id="2" name="Google Shape;96;p4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38200" y="829310"/>
            <a:ext cx="4241165" cy="615315"/>
          </a:xfrm>
        </p:spPr>
        <p:txBody>
          <a:bodyPr wrap="square">
            <a:scene3d>
              <a:camera prst="orthographicFront"/>
              <a:lightRig rig="threePt" dir="t"/>
            </a:scene3d>
          </a:bodyPr>
          <a:p>
            <a:r>
              <a:rPr lang="en-GB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Lodash Iteration</a:t>
            </a:r>
            <a:endParaRPr lang="en-GB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12" name="Ink 11"/>
              <p14:cNvContentPartPr/>
              <p14:nvPr/>
            </p14:nvContentPartPr>
            <p14:xfrm>
              <a:off x="3062605" y="2991485"/>
              <a:ext cx="19050" cy="36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3"/>
            </p:blipFill>
            <p:spPr>
              <a:xfrm>
                <a:off x="3062605" y="2991485"/>
                <a:ext cx="19050" cy="360"/>
              </a:xfrm>
              <a:prstGeom prst="rect"/>
            </p:spPr>
          </p:pic>
        </mc:Fallback>
      </mc:AlternateContent>
      <p:sp>
        <p:nvSpPr>
          <p:cNvPr id="3" name="Google Shape;387;g62f43ebc5d_0_140"/>
          <p:cNvSpPr txBox="1"/>
          <p:nvPr/>
        </p:nvSpPr>
        <p:spPr>
          <a:xfrm>
            <a:off x="810260" y="2641600"/>
            <a:ext cx="2075815" cy="69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2400" i="1">
                <a:solidFill>
                  <a:srgbClr val="333333"/>
                </a:solidFill>
                <a:highlight>
                  <a:srgbClr val="FFFFFF"/>
                </a:highlight>
                <a:latin typeface="Trebuchet MS" panose="020B0603020202020204" charset="0"/>
                <a:ea typeface="Roboto" panose="02000000000000000000"/>
                <a:cs typeface="Trebuchet MS" panose="020B0603020202020204" charset="0"/>
                <a:sym typeface="Roboto" panose="02000000000000000000"/>
              </a:rPr>
              <a:t>ES6 map</a:t>
            </a:r>
            <a:endParaRPr lang="en-GB" altLang="en-US" sz="2400" i="1">
              <a:solidFill>
                <a:srgbClr val="333333"/>
              </a:solidFill>
              <a:highlight>
                <a:srgbClr val="FFFFFF"/>
              </a:highlight>
              <a:latin typeface="Trebuchet MS" panose="020B0603020202020204" charset="0"/>
              <a:ea typeface="Roboto" panose="02000000000000000000"/>
              <a:cs typeface="Trebuchet MS" panose="020B0603020202020204" charset="0"/>
              <a:sym typeface="Roboto" panose="02000000000000000000"/>
            </a:endParaRPr>
          </a:p>
        </p:txBody>
      </p:sp>
      <p:sp>
        <p:nvSpPr>
          <p:cNvPr id="7" name="Google Shape;387;g62f43ebc5d_0_140"/>
          <p:cNvSpPr txBox="1"/>
          <p:nvPr/>
        </p:nvSpPr>
        <p:spPr>
          <a:xfrm>
            <a:off x="7962265" y="3855085"/>
            <a:ext cx="2723515" cy="69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2400" i="1">
                <a:solidFill>
                  <a:srgbClr val="333333"/>
                </a:solidFill>
                <a:highlight>
                  <a:srgbClr val="FFFFFF"/>
                </a:highlight>
                <a:latin typeface="Trebuchet MS" panose="020B0603020202020204" charset="0"/>
                <a:ea typeface="Roboto" panose="02000000000000000000"/>
                <a:cs typeface="Trebuchet MS" panose="020B0603020202020204" charset="0"/>
                <a:sym typeface="Roboto" panose="02000000000000000000"/>
              </a:rPr>
              <a:t>lodash map</a:t>
            </a:r>
            <a:endParaRPr lang="en-GB" altLang="en-US" sz="2400" i="1">
              <a:solidFill>
                <a:srgbClr val="333333"/>
              </a:solidFill>
              <a:highlight>
                <a:srgbClr val="FFFFFF"/>
              </a:highlight>
              <a:latin typeface="Trebuchet MS" panose="020B0603020202020204" charset="0"/>
              <a:ea typeface="Roboto" panose="02000000000000000000"/>
              <a:cs typeface="Trebuchet MS" panose="020B0603020202020204" charset="0"/>
              <a:sym typeface="Roboto" panose="02000000000000000000"/>
            </a:endParaRPr>
          </a:p>
        </p:txBody>
      </p:sp>
      <p:pic>
        <p:nvPicPr>
          <p:cNvPr id="4" name="Picture 3" descr="carbon (20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260" y="3544570"/>
            <a:ext cx="5528945" cy="1313180"/>
          </a:xfrm>
          <a:prstGeom prst="rect">
            <a:avLst/>
          </a:prstGeom>
        </p:spPr>
      </p:pic>
      <p:pic>
        <p:nvPicPr>
          <p:cNvPr id="13" name="Picture 12" descr="carbon (2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2265" y="4653280"/>
            <a:ext cx="6116955" cy="16427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/>
          <p:nvPr/>
        </p:nvSpPr>
        <p:spPr>
          <a:xfrm>
            <a:off x="17068520" y="9105935"/>
            <a:ext cx="1189624" cy="116137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10260" y="2149475"/>
            <a:ext cx="57378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i="1">
                <a:latin typeface="Trebuchet MS" panose="020B0603020202020204" charset="0"/>
                <a:cs typeface="Trebuchet MS" panose="020B0603020202020204" charset="0"/>
              </a:rPr>
              <a:t>To extract some property from an array of objects:</a:t>
            </a:r>
            <a:endParaRPr lang="en-US" sz="2400" i="1">
              <a:latin typeface="Trebuchet MS" panose="020B0603020202020204" charset="0"/>
              <a:cs typeface="Trebuchet MS" panose="020B0603020202020204" charset="0"/>
            </a:endParaRPr>
          </a:p>
        </p:txBody>
      </p:sp>
      <p:sp>
        <p:nvSpPr>
          <p:cNvPr id="3" name="Google Shape;96;p4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Picture 1" descr="carbon (2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60" y="3333750"/>
            <a:ext cx="7395210" cy="42418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10260" y="815340"/>
            <a:ext cx="4241165" cy="615315"/>
          </a:xfrm>
        </p:spPr>
        <p:txBody>
          <a:bodyPr wrap="square">
            <a:scene3d>
              <a:camera prst="orthographicFront"/>
              <a:lightRig rig="threePt" dir="t"/>
            </a:scene3d>
          </a:bodyPr>
          <a:p>
            <a:r>
              <a:rPr lang="en-GB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Lodash Map</a:t>
            </a:r>
            <a:endParaRPr lang="en-GB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/>
          <p:nvPr/>
        </p:nvSpPr>
        <p:spPr>
          <a:xfrm>
            <a:off x="17068520" y="9105935"/>
            <a:ext cx="1189624" cy="116137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10260" y="2220595"/>
            <a:ext cx="60483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2400" i="1">
                <a:latin typeface="Trebuchet MS" panose="020B0603020202020204" charset="0"/>
                <a:cs typeface="Trebuchet MS" panose="020B0603020202020204" charset="0"/>
              </a:rPr>
              <a:t>Filter from</a:t>
            </a:r>
            <a:r>
              <a:rPr lang="en-US" sz="2400" i="1">
                <a:latin typeface="Trebuchet MS" panose="020B0603020202020204" charset="0"/>
                <a:cs typeface="Trebuchet MS" panose="020B0603020202020204" charset="0"/>
              </a:rPr>
              <a:t> some property from an array of objects:</a:t>
            </a:r>
            <a:endParaRPr lang="en-US" sz="2400" i="1">
              <a:latin typeface="Trebuchet MS" panose="020B0603020202020204" charset="0"/>
              <a:cs typeface="Trebuchet MS" panose="020B0603020202020204" charset="0"/>
            </a:endParaRPr>
          </a:p>
        </p:txBody>
      </p:sp>
      <p:sp>
        <p:nvSpPr>
          <p:cNvPr id="3" name="Google Shape;96;p4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10260" y="815340"/>
            <a:ext cx="4241165" cy="615315"/>
          </a:xfrm>
        </p:spPr>
        <p:txBody>
          <a:bodyPr wrap="square">
            <a:scene3d>
              <a:camera prst="orthographicFront"/>
              <a:lightRig rig="threePt" dir="t"/>
            </a:scene3d>
          </a:bodyPr>
          <a:p>
            <a:r>
              <a:rPr lang="en-GB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Lodash Filter</a:t>
            </a:r>
            <a:endParaRPr lang="en-GB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 descr="carbon (2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60" y="3544570"/>
            <a:ext cx="8839200" cy="46291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"/>
          <p:cNvSpPr txBox="1"/>
          <p:nvPr>
            <p:ph type="title"/>
          </p:nvPr>
        </p:nvSpPr>
        <p:spPr>
          <a:xfrm>
            <a:off x="1016000" y="3480500"/>
            <a:ext cx="7395900" cy="1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600">
                <a:solidFill>
                  <a:srgbClr val="262626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Thank you</a:t>
            </a:r>
            <a:endParaRPr sz="960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262" name="Google Shape;262;p18"/>
          <p:cNvSpPr/>
          <p:nvPr/>
        </p:nvSpPr>
        <p:spPr>
          <a:xfrm>
            <a:off x="0" y="5"/>
            <a:ext cx="1685924" cy="1638299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43" name="Google Shape;43;p1"/>
          <p:cNvGrpSpPr/>
          <p:nvPr/>
        </p:nvGrpSpPr>
        <p:grpSpPr>
          <a:xfrm flipH="1">
            <a:off x="11416665" y="0"/>
            <a:ext cx="6871970" cy="10287000"/>
            <a:chOff x="0" y="0"/>
            <a:chExt cx="7734300" cy="10287000"/>
          </a:xfrm>
        </p:grpSpPr>
        <p:sp>
          <p:nvSpPr>
            <p:cNvPr id="44" name="Google Shape;44;p1"/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>
            <a:off x="10698966" y="0"/>
            <a:ext cx="7589010" cy="10287000"/>
          </a:xfrm>
          <a:custGeom>
            <a:avLst/>
            <a:gdLst/>
            <a:ahLst/>
            <a:cxnLst/>
            <a:rect l="l" t="t" r="r" b="b"/>
            <a:pathLst>
              <a:path w="8902065" h="10287000" extrusionOk="0">
                <a:moveTo>
                  <a:pt x="8901532" y="10287000"/>
                </a:moveTo>
                <a:lnTo>
                  <a:pt x="2473700" y="10287000"/>
                </a:lnTo>
                <a:lnTo>
                  <a:pt x="2449070" y="10267288"/>
                </a:lnTo>
                <a:lnTo>
                  <a:pt x="2407286" y="10233286"/>
                </a:lnTo>
                <a:lnTo>
                  <a:pt x="2365780" y="10198934"/>
                </a:lnTo>
                <a:lnTo>
                  <a:pt x="2324562" y="10164248"/>
                </a:lnTo>
                <a:lnTo>
                  <a:pt x="2283633" y="10129231"/>
                </a:lnTo>
                <a:lnTo>
                  <a:pt x="2242992" y="10093881"/>
                </a:lnTo>
                <a:lnTo>
                  <a:pt x="2202639" y="10058202"/>
                </a:lnTo>
                <a:lnTo>
                  <a:pt x="2162574" y="10022192"/>
                </a:lnTo>
                <a:lnTo>
                  <a:pt x="2122804" y="9985846"/>
                </a:lnTo>
                <a:lnTo>
                  <a:pt x="2083338" y="9949184"/>
                </a:lnTo>
                <a:lnTo>
                  <a:pt x="2044176" y="9912203"/>
                </a:lnTo>
                <a:lnTo>
                  <a:pt x="2005318" y="9874905"/>
                </a:lnTo>
                <a:lnTo>
                  <a:pt x="1966764" y="9837288"/>
                </a:lnTo>
                <a:lnTo>
                  <a:pt x="1928513" y="9799351"/>
                </a:lnTo>
                <a:lnTo>
                  <a:pt x="1890574" y="9761100"/>
                </a:lnTo>
                <a:lnTo>
                  <a:pt x="1852955" y="9722544"/>
                </a:lnTo>
                <a:lnTo>
                  <a:pt x="1815654" y="9683683"/>
                </a:lnTo>
                <a:lnTo>
                  <a:pt x="1778673" y="9644520"/>
                </a:lnTo>
                <a:lnTo>
                  <a:pt x="1742012" y="9605055"/>
                </a:lnTo>
                <a:lnTo>
                  <a:pt x="1705670" y="9565290"/>
                </a:lnTo>
                <a:lnTo>
                  <a:pt x="1669654" y="9525220"/>
                </a:lnTo>
                <a:lnTo>
                  <a:pt x="1633972" y="9484863"/>
                </a:lnTo>
                <a:lnTo>
                  <a:pt x="1598624" y="9444220"/>
                </a:lnTo>
                <a:lnTo>
                  <a:pt x="1563609" y="9403290"/>
                </a:lnTo>
                <a:lnTo>
                  <a:pt x="1528928" y="9362071"/>
                </a:lnTo>
                <a:lnTo>
                  <a:pt x="1494580" y="9320563"/>
                </a:lnTo>
                <a:lnTo>
                  <a:pt x="1460573" y="9278785"/>
                </a:lnTo>
                <a:lnTo>
                  <a:pt x="1426914" y="9236733"/>
                </a:lnTo>
                <a:lnTo>
                  <a:pt x="1393602" y="9194406"/>
                </a:lnTo>
                <a:lnTo>
                  <a:pt x="1360638" y="9151808"/>
                </a:lnTo>
                <a:lnTo>
                  <a:pt x="1328021" y="9108939"/>
                </a:lnTo>
                <a:lnTo>
                  <a:pt x="1295751" y="9065801"/>
                </a:lnTo>
                <a:lnTo>
                  <a:pt x="1263835" y="9022399"/>
                </a:lnTo>
                <a:lnTo>
                  <a:pt x="1232280" y="8978741"/>
                </a:lnTo>
                <a:lnTo>
                  <a:pt x="1201086" y="8934828"/>
                </a:lnTo>
                <a:lnTo>
                  <a:pt x="1170252" y="8890663"/>
                </a:lnTo>
                <a:lnTo>
                  <a:pt x="1139778" y="8846247"/>
                </a:lnTo>
                <a:lnTo>
                  <a:pt x="1109664" y="8801584"/>
                </a:lnTo>
                <a:lnTo>
                  <a:pt x="1079917" y="8756665"/>
                </a:lnTo>
                <a:lnTo>
                  <a:pt x="1050542" y="8711510"/>
                </a:lnTo>
                <a:lnTo>
                  <a:pt x="1021539" y="8666120"/>
                </a:lnTo>
                <a:lnTo>
                  <a:pt x="992909" y="8620495"/>
                </a:lnTo>
                <a:lnTo>
                  <a:pt x="964650" y="8574636"/>
                </a:lnTo>
                <a:lnTo>
                  <a:pt x="936764" y="8528543"/>
                </a:lnTo>
                <a:lnTo>
                  <a:pt x="909257" y="8482214"/>
                </a:lnTo>
                <a:lnTo>
                  <a:pt x="882133" y="8435669"/>
                </a:lnTo>
                <a:lnTo>
                  <a:pt x="855393" y="8388909"/>
                </a:lnTo>
                <a:lnTo>
                  <a:pt x="829036" y="8341934"/>
                </a:lnTo>
                <a:lnTo>
                  <a:pt x="803063" y="8294744"/>
                </a:lnTo>
                <a:lnTo>
                  <a:pt x="777473" y="8247339"/>
                </a:lnTo>
                <a:lnTo>
                  <a:pt x="752271" y="8199725"/>
                </a:lnTo>
                <a:lnTo>
                  <a:pt x="727463" y="8151911"/>
                </a:lnTo>
                <a:lnTo>
                  <a:pt x="703049" y="8103898"/>
                </a:lnTo>
                <a:lnTo>
                  <a:pt x="679029" y="8055688"/>
                </a:lnTo>
                <a:lnTo>
                  <a:pt x="655402" y="8007281"/>
                </a:lnTo>
                <a:lnTo>
                  <a:pt x="632169" y="7958680"/>
                </a:lnTo>
                <a:lnTo>
                  <a:pt x="609334" y="7909881"/>
                </a:lnTo>
                <a:lnTo>
                  <a:pt x="586902" y="7860906"/>
                </a:lnTo>
                <a:lnTo>
                  <a:pt x="564873" y="7811754"/>
                </a:lnTo>
                <a:lnTo>
                  <a:pt x="543247" y="7762424"/>
                </a:lnTo>
                <a:lnTo>
                  <a:pt x="522023" y="7712915"/>
                </a:lnTo>
                <a:lnTo>
                  <a:pt x="501203" y="7663227"/>
                </a:lnTo>
                <a:lnTo>
                  <a:pt x="480791" y="7613370"/>
                </a:lnTo>
                <a:lnTo>
                  <a:pt x="460789" y="7563354"/>
                </a:lnTo>
                <a:lnTo>
                  <a:pt x="441198" y="7513179"/>
                </a:lnTo>
                <a:lnTo>
                  <a:pt x="422019" y="7462844"/>
                </a:lnTo>
                <a:lnTo>
                  <a:pt x="403251" y="7412348"/>
                </a:lnTo>
                <a:lnTo>
                  <a:pt x="384895" y="7361690"/>
                </a:lnTo>
                <a:lnTo>
                  <a:pt x="366952" y="7310894"/>
                </a:lnTo>
                <a:lnTo>
                  <a:pt x="349429" y="7259958"/>
                </a:lnTo>
                <a:lnTo>
                  <a:pt x="332324" y="7208883"/>
                </a:lnTo>
                <a:lnTo>
                  <a:pt x="315637" y="7157670"/>
                </a:lnTo>
                <a:lnTo>
                  <a:pt x="299369" y="7106320"/>
                </a:lnTo>
                <a:lnTo>
                  <a:pt x="283519" y="7054832"/>
                </a:lnTo>
                <a:lnTo>
                  <a:pt x="268092" y="7003217"/>
                </a:lnTo>
                <a:lnTo>
                  <a:pt x="253089" y="6951484"/>
                </a:lnTo>
                <a:lnTo>
                  <a:pt x="238510" y="6899632"/>
                </a:lnTo>
                <a:lnTo>
                  <a:pt x="224357" y="6847662"/>
                </a:lnTo>
                <a:lnTo>
                  <a:pt x="210628" y="6795573"/>
                </a:lnTo>
                <a:lnTo>
                  <a:pt x="197325" y="6743366"/>
                </a:lnTo>
                <a:lnTo>
                  <a:pt x="184448" y="6691051"/>
                </a:lnTo>
                <a:lnTo>
                  <a:pt x="172002" y="6638640"/>
                </a:lnTo>
                <a:lnTo>
                  <a:pt x="159985" y="6586135"/>
                </a:lnTo>
                <a:lnTo>
                  <a:pt x="148399" y="6533534"/>
                </a:lnTo>
                <a:lnTo>
                  <a:pt x="137242" y="6480841"/>
                </a:lnTo>
                <a:lnTo>
                  <a:pt x="126516" y="6428054"/>
                </a:lnTo>
                <a:lnTo>
                  <a:pt x="116222" y="6375171"/>
                </a:lnTo>
                <a:lnTo>
                  <a:pt x="106362" y="6322213"/>
                </a:lnTo>
                <a:lnTo>
                  <a:pt x="96936" y="6269180"/>
                </a:lnTo>
                <a:lnTo>
                  <a:pt x="87945" y="6216073"/>
                </a:lnTo>
                <a:lnTo>
                  <a:pt x="79388" y="6162891"/>
                </a:lnTo>
                <a:lnTo>
                  <a:pt x="71265" y="6109634"/>
                </a:lnTo>
                <a:lnTo>
                  <a:pt x="63578" y="6056303"/>
                </a:lnTo>
                <a:lnTo>
                  <a:pt x="56329" y="6002922"/>
                </a:lnTo>
                <a:lnTo>
                  <a:pt x="49517" y="5949490"/>
                </a:lnTo>
                <a:lnTo>
                  <a:pt x="43142" y="5896005"/>
                </a:lnTo>
                <a:lnTo>
                  <a:pt x="37205" y="5842466"/>
                </a:lnTo>
                <a:lnTo>
                  <a:pt x="31705" y="5788871"/>
                </a:lnTo>
                <a:lnTo>
                  <a:pt x="26644" y="5735242"/>
                </a:lnTo>
                <a:lnTo>
                  <a:pt x="22022" y="5681575"/>
                </a:lnTo>
                <a:lnTo>
                  <a:pt x="17840" y="5627873"/>
                </a:lnTo>
                <a:lnTo>
                  <a:pt x="14097" y="5574139"/>
                </a:lnTo>
                <a:lnTo>
                  <a:pt x="10794" y="5520374"/>
                </a:lnTo>
                <a:lnTo>
                  <a:pt x="7931" y="5466580"/>
                </a:lnTo>
                <a:lnTo>
                  <a:pt x="5507" y="5412755"/>
                </a:lnTo>
                <a:lnTo>
                  <a:pt x="3524" y="5358921"/>
                </a:lnTo>
                <a:lnTo>
                  <a:pt x="1982" y="5305079"/>
                </a:lnTo>
                <a:lnTo>
                  <a:pt x="881" y="5251227"/>
                </a:lnTo>
                <a:lnTo>
                  <a:pt x="220" y="5197367"/>
                </a:lnTo>
                <a:lnTo>
                  <a:pt x="0" y="5143498"/>
                </a:lnTo>
                <a:lnTo>
                  <a:pt x="220" y="5089630"/>
                </a:lnTo>
                <a:lnTo>
                  <a:pt x="881" y="5035770"/>
                </a:lnTo>
                <a:lnTo>
                  <a:pt x="1982" y="4981918"/>
                </a:lnTo>
                <a:lnTo>
                  <a:pt x="3524" y="4928076"/>
                </a:lnTo>
                <a:lnTo>
                  <a:pt x="5507" y="4874242"/>
                </a:lnTo>
                <a:lnTo>
                  <a:pt x="7931" y="4820417"/>
                </a:lnTo>
                <a:lnTo>
                  <a:pt x="10794" y="4766623"/>
                </a:lnTo>
                <a:lnTo>
                  <a:pt x="14097" y="4712858"/>
                </a:lnTo>
                <a:lnTo>
                  <a:pt x="17840" y="4659123"/>
                </a:lnTo>
                <a:lnTo>
                  <a:pt x="22022" y="4605422"/>
                </a:lnTo>
                <a:lnTo>
                  <a:pt x="26644" y="4551755"/>
                </a:lnTo>
                <a:lnTo>
                  <a:pt x="31705" y="4498126"/>
                </a:lnTo>
                <a:lnTo>
                  <a:pt x="37205" y="4444531"/>
                </a:lnTo>
                <a:lnTo>
                  <a:pt x="43142" y="4390992"/>
                </a:lnTo>
                <a:lnTo>
                  <a:pt x="49517" y="4337507"/>
                </a:lnTo>
                <a:lnTo>
                  <a:pt x="56329" y="4284075"/>
                </a:lnTo>
                <a:lnTo>
                  <a:pt x="63578" y="4230694"/>
                </a:lnTo>
                <a:lnTo>
                  <a:pt x="71265" y="4177362"/>
                </a:lnTo>
                <a:lnTo>
                  <a:pt x="79388" y="4124106"/>
                </a:lnTo>
                <a:lnTo>
                  <a:pt x="87945" y="4070924"/>
                </a:lnTo>
                <a:lnTo>
                  <a:pt x="96936" y="4017817"/>
                </a:lnTo>
                <a:lnTo>
                  <a:pt x="106362" y="3964784"/>
                </a:lnTo>
                <a:lnTo>
                  <a:pt x="116222" y="3911826"/>
                </a:lnTo>
                <a:lnTo>
                  <a:pt x="126516" y="3858943"/>
                </a:lnTo>
                <a:lnTo>
                  <a:pt x="137242" y="3806156"/>
                </a:lnTo>
                <a:lnTo>
                  <a:pt x="148399" y="3753462"/>
                </a:lnTo>
                <a:lnTo>
                  <a:pt x="159985" y="3700862"/>
                </a:lnTo>
                <a:lnTo>
                  <a:pt x="172002" y="3648356"/>
                </a:lnTo>
                <a:lnTo>
                  <a:pt x="184448" y="3595946"/>
                </a:lnTo>
                <a:lnTo>
                  <a:pt x="197325" y="3543631"/>
                </a:lnTo>
                <a:lnTo>
                  <a:pt x="210628" y="3491424"/>
                </a:lnTo>
                <a:lnTo>
                  <a:pt x="224357" y="3439335"/>
                </a:lnTo>
                <a:lnTo>
                  <a:pt x="238510" y="3387364"/>
                </a:lnTo>
                <a:lnTo>
                  <a:pt x="253089" y="3335513"/>
                </a:lnTo>
                <a:lnTo>
                  <a:pt x="268092" y="3283779"/>
                </a:lnTo>
                <a:lnTo>
                  <a:pt x="283519" y="3232165"/>
                </a:lnTo>
                <a:lnTo>
                  <a:pt x="299369" y="3180677"/>
                </a:lnTo>
                <a:lnTo>
                  <a:pt x="315637" y="3129327"/>
                </a:lnTo>
                <a:lnTo>
                  <a:pt x="332324" y="3078114"/>
                </a:lnTo>
                <a:lnTo>
                  <a:pt x="349429" y="3027039"/>
                </a:lnTo>
                <a:lnTo>
                  <a:pt x="366952" y="2976103"/>
                </a:lnTo>
                <a:lnTo>
                  <a:pt x="384895" y="2925307"/>
                </a:lnTo>
                <a:lnTo>
                  <a:pt x="403251" y="2874649"/>
                </a:lnTo>
                <a:lnTo>
                  <a:pt x="422019" y="2824153"/>
                </a:lnTo>
                <a:lnTo>
                  <a:pt x="441198" y="2773817"/>
                </a:lnTo>
                <a:lnTo>
                  <a:pt x="460789" y="2723642"/>
                </a:lnTo>
                <a:lnTo>
                  <a:pt x="480791" y="2673627"/>
                </a:lnTo>
                <a:lnTo>
                  <a:pt x="501203" y="2623770"/>
                </a:lnTo>
                <a:lnTo>
                  <a:pt x="522023" y="2574082"/>
                </a:lnTo>
                <a:lnTo>
                  <a:pt x="543247" y="2524573"/>
                </a:lnTo>
                <a:lnTo>
                  <a:pt x="564873" y="2475243"/>
                </a:lnTo>
                <a:lnTo>
                  <a:pt x="586902" y="2426091"/>
                </a:lnTo>
                <a:lnTo>
                  <a:pt x="609334" y="2377115"/>
                </a:lnTo>
                <a:lnTo>
                  <a:pt x="632169" y="2328316"/>
                </a:lnTo>
                <a:lnTo>
                  <a:pt x="655402" y="2279715"/>
                </a:lnTo>
                <a:lnTo>
                  <a:pt x="679029" y="2231309"/>
                </a:lnTo>
                <a:lnTo>
                  <a:pt x="703049" y="2183098"/>
                </a:lnTo>
                <a:lnTo>
                  <a:pt x="727463" y="2135086"/>
                </a:lnTo>
                <a:lnTo>
                  <a:pt x="752271" y="2087272"/>
                </a:lnTo>
                <a:lnTo>
                  <a:pt x="777473" y="2039658"/>
                </a:lnTo>
                <a:lnTo>
                  <a:pt x="803063" y="1992244"/>
                </a:lnTo>
                <a:lnTo>
                  <a:pt x="829036" y="1945051"/>
                </a:lnTo>
                <a:lnTo>
                  <a:pt x="855393" y="1898078"/>
                </a:lnTo>
                <a:lnTo>
                  <a:pt x="882133" y="1851322"/>
                </a:lnTo>
                <a:lnTo>
                  <a:pt x="909257" y="1804781"/>
                </a:lnTo>
                <a:lnTo>
                  <a:pt x="936764" y="1758453"/>
                </a:lnTo>
                <a:lnTo>
                  <a:pt x="964650" y="1712361"/>
                </a:lnTo>
                <a:lnTo>
                  <a:pt x="992909" y="1666502"/>
                </a:lnTo>
                <a:lnTo>
                  <a:pt x="1021539" y="1620877"/>
                </a:lnTo>
                <a:lnTo>
                  <a:pt x="1050542" y="1575486"/>
                </a:lnTo>
                <a:lnTo>
                  <a:pt x="1079917" y="1530332"/>
                </a:lnTo>
                <a:lnTo>
                  <a:pt x="1109664" y="1485413"/>
                </a:lnTo>
                <a:lnTo>
                  <a:pt x="1139778" y="1440750"/>
                </a:lnTo>
                <a:lnTo>
                  <a:pt x="1170252" y="1396334"/>
                </a:lnTo>
                <a:lnTo>
                  <a:pt x="1201086" y="1352169"/>
                </a:lnTo>
                <a:lnTo>
                  <a:pt x="1232280" y="1308256"/>
                </a:lnTo>
                <a:lnTo>
                  <a:pt x="1263835" y="1264598"/>
                </a:lnTo>
                <a:lnTo>
                  <a:pt x="1295751" y="1221196"/>
                </a:lnTo>
                <a:lnTo>
                  <a:pt x="1328021" y="1178058"/>
                </a:lnTo>
                <a:lnTo>
                  <a:pt x="1360638" y="1135190"/>
                </a:lnTo>
                <a:lnTo>
                  <a:pt x="1393602" y="1092592"/>
                </a:lnTo>
                <a:lnTo>
                  <a:pt x="1426914" y="1050266"/>
                </a:lnTo>
                <a:lnTo>
                  <a:pt x="1460573" y="1008211"/>
                </a:lnTo>
                <a:lnTo>
                  <a:pt x="1494580" y="966426"/>
                </a:lnTo>
                <a:lnTo>
                  <a:pt x="1528928" y="924920"/>
                </a:lnTo>
                <a:lnTo>
                  <a:pt x="1563609" y="883703"/>
                </a:lnTo>
                <a:lnTo>
                  <a:pt x="1598624" y="842774"/>
                </a:lnTo>
                <a:lnTo>
                  <a:pt x="1633972" y="802133"/>
                </a:lnTo>
                <a:lnTo>
                  <a:pt x="1669654" y="761780"/>
                </a:lnTo>
                <a:lnTo>
                  <a:pt x="1705670" y="721715"/>
                </a:lnTo>
                <a:lnTo>
                  <a:pt x="1742012" y="681944"/>
                </a:lnTo>
                <a:lnTo>
                  <a:pt x="1778673" y="642478"/>
                </a:lnTo>
                <a:lnTo>
                  <a:pt x="1815654" y="603316"/>
                </a:lnTo>
                <a:lnTo>
                  <a:pt x="1852955" y="564458"/>
                </a:lnTo>
                <a:lnTo>
                  <a:pt x="1890574" y="525904"/>
                </a:lnTo>
                <a:lnTo>
                  <a:pt x="1928513" y="487654"/>
                </a:lnTo>
                <a:lnTo>
                  <a:pt x="1966764" y="449715"/>
                </a:lnTo>
                <a:lnTo>
                  <a:pt x="2005318" y="412095"/>
                </a:lnTo>
                <a:lnTo>
                  <a:pt x="2044176" y="374795"/>
                </a:lnTo>
                <a:lnTo>
                  <a:pt x="2083338" y="337814"/>
                </a:lnTo>
                <a:lnTo>
                  <a:pt x="2122804" y="301152"/>
                </a:lnTo>
                <a:lnTo>
                  <a:pt x="2162574" y="264810"/>
                </a:lnTo>
                <a:lnTo>
                  <a:pt x="2202639" y="228795"/>
                </a:lnTo>
                <a:lnTo>
                  <a:pt x="2242992" y="193113"/>
                </a:lnTo>
                <a:lnTo>
                  <a:pt x="2283633" y="157764"/>
                </a:lnTo>
                <a:lnTo>
                  <a:pt x="2324562" y="122750"/>
                </a:lnTo>
                <a:lnTo>
                  <a:pt x="2365780" y="88068"/>
                </a:lnTo>
                <a:lnTo>
                  <a:pt x="2407286" y="53721"/>
                </a:lnTo>
                <a:lnTo>
                  <a:pt x="2449070" y="19714"/>
                </a:lnTo>
                <a:lnTo>
                  <a:pt x="2473702" y="0"/>
                </a:lnTo>
                <a:lnTo>
                  <a:pt x="8901532" y="0"/>
                </a:lnTo>
                <a:lnTo>
                  <a:pt x="8901532" y="1028700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5" name="Google Shape;55;p6"/>
          <p:cNvSpPr txBox="1"/>
          <p:nvPr/>
        </p:nvSpPr>
        <p:spPr>
          <a:xfrm>
            <a:off x="11710202" y="4449000"/>
            <a:ext cx="5714700" cy="120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0800" rIns="0" bIns="0" anchor="t" anchorCtr="0">
            <a:spAutoFit/>
          </a:bodyPr>
          <a:lstStyle/>
          <a:p>
            <a:pPr marL="12700" marR="5080" lvl="0" indent="302895" algn="ctr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Arial" panose="020B0604020202020204"/>
              <a:buNone/>
            </a:pPr>
            <a:r>
              <a:rPr lang="en-US" sz="6300" b="1" i="0" u="none" strike="noStrike" cap="none">
                <a:solidFill>
                  <a:srgbClr val="FFFFF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Outline </a:t>
            </a:r>
            <a:r>
              <a:rPr lang="en-GB" altLang="en-US" sz="6300" b="1" i="0" u="none" strike="noStrike" cap="none">
                <a:solidFill>
                  <a:srgbClr val="FFFFF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Class</a:t>
            </a:r>
            <a:endParaRPr lang="en-GB" altLang="en-US" sz="6300" b="1" i="0" u="none" strike="noStrike" cap="none">
              <a:solidFill>
                <a:srgbClr val="FFFFF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0" y="9125620"/>
            <a:ext cx="1190624" cy="116137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" name="Google Shape;56;p6"/>
          <p:cNvSpPr txBox="1"/>
          <p:nvPr/>
        </p:nvSpPr>
        <p:spPr>
          <a:xfrm>
            <a:off x="2116455" y="5172075"/>
            <a:ext cx="5144135" cy="50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p>
            <a:pPr marL="12700" marR="8915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Lodash</a:t>
            </a:r>
            <a:endParaRPr lang="en-GB" sz="2800" b="0" i="0" u="none" strike="noStrike" cap="none">
              <a:solidFill>
                <a:srgbClr val="00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" name="Google Shape;57;p6"/>
          <p:cNvSpPr txBox="1"/>
          <p:nvPr/>
        </p:nvSpPr>
        <p:spPr>
          <a:xfrm>
            <a:off x="2160925" y="3197568"/>
            <a:ext cx="5055235" cy="50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p>
            <a:pPr marL="12700" marR="8915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Function</a:t>
            </a:r>
            <a:endParaRPr sz="2800" b="0" i="0" u="none" strike="noStrike" cap="none">
              <a:solidFill>
                <a:srgbClr val="00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" name="Google Shape;58;p6"/>
          <p:cNvSpPr/>
          <p:nvPr/>
        </p:nvSpPr>
        <p:spPr>
          <a:xfrm>
            <a:off x="1028700" y="3064425"/>
            <a:ext cx="817244" cy="817244"/>
          </a:xfrm>
          <a:custGeom>
            <a:avLst/>
            <a:gdLst/>
            <a:ahLst/>
            <a:cxnLst/>
            <a:rect l="l" t="t" r="r" b="b"/>
            <a:pathLst>
              <a:path w="817244" h="817244" extrusionOk="0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FBD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Google Shape;59;p6"/>
          <p:cNvSpPr txBox="1"/>
          <p:nvPr/>
        </p:nvSpPr>
        <p:spPr>
          <a:xfrm>
            <a:off x="1331095" y="3133516"/>
            <a:ext cx="21272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1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1</a:t>
            </a:r>
            <a:endParaRPr sz="4000" b="0" i="0" u="none" strike="noStrike" cap="none">
              <a:solidFill>
                <a:srgbClr val="000000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5" name="Google Shape;60;p6"/>
          <p:cNvSpPr/>
          <p:nvPr/>
        </p:nvSpPr>
        <p:spPr>
          <a:xfrm>
            <a:off x="1028700" y="5016799"/>
            <a:ext cx="817244" cy="817244"/>
          </a:xfrm>
          <a:custGeom>
            <a:avLst/>
            <a:gdLst/>
            <a:ahLst/>
            <a:cxnLst/>
            <a:rect l="l" t="t" r="r" b="b"/>
            <a:pathLst>
              <a:path w="817244" h="817245" extrusionOk="0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FBD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Google Shape;61;p6"/>
          <p:cNvSpPr txBox="1"/>
          <p:nvPr/>
        </p:nvSpPr>
        <p:spPr>
          <a:xfrm>
            <a:off x="1295054" y="5085893"/>
            <a:ext cx="28448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1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2</a:t>
            </a:r>
            <a:endParaRPr sz="4000" b="0" i="0" u="none" strike="noStrike" cap="none">
              <a:solidFill>
                <a:srgbClr val="000000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/>
          <p:nvPr/>
        </p:nvSpPr>
        <p:spPr>
          <a:xfrm>
            <a:off x="17068520" y="9105935"/>
            <a:ext cx="1189624" cy="116137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405" y="1055370"/>
            <a:ext cx="2551430" cy="615315"/>
          </a:xfrm>
        </p:spPr>
        <p:txBody>
          <a:bodyPr wrap="square">
            <a:scene3d>
              <a:camera prst="orthographicFront"/>
              <a:lightRig rig="threePt" dir="t"/>
            </a:scene3d>
          </a:bodyPr>
          <a:p>
            <a:r>
              <a:rPr 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Functions</a:t>
            </a:r>
            <a:endParaRPr 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Google Shape;96;p4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0" name="Ink 39"/>
              <p14:cNvContentPartPr/>
              <p14:nvPr/>
            </p14:nvContentPartPr>
            <p14:xfrm>
              <a:off x="9305925" y="3105150"/>
              <a:ext cx="19050" cy="36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3"/>
            </p:blipFill>
            <p:spPr>
              <a:xfrm>
                <a:off x="9305925" y="3105150"/>
                <a:ext cx="19050" cy="360"/>
              </a:xfrm>
              <a:prstGeom prst="rect"/>
            </p:spPr>
          </p:pic>
        </mc:Fallback>
      </mc:AlternateContent>
      <p:sp>
        <p:nvSpPr>
          <p:cNvPr id="6" name="Text Box 5"/>
          <p:cNvSpPr txBox="1"/>
          <p:nvPr/>
        </p:nvSpPr>
        <p:spPr>
          <a:xfrm>
            <a:off x="827405" y="2163445"/>
            <a:ext cx="1559750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en-US" sz="2800">
                <a:latin typeface="Trebuchet MS" panose="020B0603020202020204" charset="0"/>
                <a:cs typeface="Trebuchet MS" panose="020B0603020202020204" charset="0"/>
              </a:rPr>
              <a:t>A function is a block of code that performs a specific task.</a:t>
            </a:r>
            <a:endParaRPr lang="en-US" sz="2800">
              <a:latin typeface="Trebuchet MS" panose="020B0603020202020204" charset="0"/>
              <a:cs typeface="Trebuchet MS" panose="020B0603020202020204" charset="0"/>
            </a:endParaRPr>
          </a:p>
          <a:p>
            <a:pPr algn="just"/>
            <a:endParaRPr lang="en-US" sz="2800">
              <a:latin typeface="Trebuchet MS" panose="020B0603020202020204" charset="0"/>
              <a:cs typeface="Trebuchet MS" panose="020B0603020202020204" charset="0"/>
            </a:endParaRPr>
          </a:p>
          <a:p>
            <a:pPr algn="just"/>
            <a:r>
              <a:rPr lang="en-US" sz="2800">
                <a:latin typeface="Trebuchet MS" panose="020B0603020202020204" charset="0"/>
                <a:cs typeface="Trebuchet MS" panose="020B0603020202020204" charset="0"/>
              </a:rPr>
              <a:t>Suppose you need to create a program to create a circle and color it. You can create two functions to solve this problem:</a:t>
            </a:r>
            <a:endParaRPr lang="en-US" sz="2800">
              <a:latin typeface="Trebuchet MS" panose="020B0603020202020204" charset="0"/>
              <a:cs typeface="Trebuchet MS" panose="020B0603020202020204" charset="0"/>
            </a:endParaRPr>
          </a:p>
          <a:p>
            <a:pPr algn="just"/>
            <a:endParaRPr lang="en-US" sz="2800">
              <a:latin typeface="Trebuchet MS" panose="020B0603020202020204" charset="0"/>
              <a:cs typeface="Trebuchet MS" panose="020B06030202020202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>
                <a:latin typeface="Trebuchet MS" panose="020B0603020202020204" charset="0"/>
                <a:cs typeface="Trebuchet MS" panose="020B0603020202020204" charset="0"/>
              </a:rPr>
              <a:t>a function to draw the circle</a:t>
            </a:r>
            <a:endParaRPr lang="en-US" sz="2800">
              <a:latin typeface="Trebuchet MS" panose="020B0603020202020204" charset="0"/>
              <a:cs typeface="Trebuchet MS" panose="020B06030202020202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>
                <a:latin typeface="Trebuchet MS" panose="020B0603020202020204" charset="0"/>
                <a:cs typeface="Trebuchet MS" panose="020B0603020202020204" charset="0"/>
              </a:rPr>
              <a:t>a function to color the circle</a:t>
            </a:r>
            <a:endParaRPr lang="en-US" sz="2800">
              <a:latin typeface="Trebuchet MS" panose="020B0603020202020204" charset="0"/>
              <a:cs typeface="Trebuchet MS" panose="020B060302020202020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2800">
              <a:latin typeface="Trebuchet MS" panose="020B0603020202020204" charset="0"/>
              <a:cs typeface="Trebuchet MS" panose="020B0603020202020204" charset="0"/>
            </a:endParaRPr>
          </a:p>
          <a:p>
            <a:pPr marL="457200" indent="-457200" algn="just"/>
            <a:r>
              <a:rPr lang="en-US" sz="2800">
                <a:latin typeface="Trebuchet MS" panose="020B0603020202020204" charset="0"/>
                <a:cs typeface="Trebuchet MS" panose="020B0603020202020204" charset="0"/>
              </a:rPr>
              <a:t>Dividing a complex problem into smaller chunks makes your program easy to</a:t>
            </a:r>
            <a:r>
              <a:rPr lang="en-GB" altLang="en-US" sz="2800"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sz="2800">
                <a:latin typeface="Trebuchet MS" panose="020B0603020202020204" charset="0"/>
                <a:cs typeface="Trebuchet MS" panose="020B0603020202020204" charset="0"/>
              </a:rPr>
              <a:t>understand and</a:t>
            </a:r>
            <a:endParaRPr lang="en-US" sz="2800">
              <a:latin typeface="Trebuchet MS" panose="020B0603020202020204" charset="0"/>
              <a:cs typeface="Trebuchet MS" panose="020B0603020202020204" charset="0"/>
            </a:endParaRPr>
          </a:p>
          <a:p>
            <a:pPr marL="457200" indent="-457200" algn="just"/>
            <a:r>
              <a:rPr lang="en-US" sz="2800">
                <a:latin typeface="Trebuchet MS" panose="020B0603020202020204" charset="0"/>
                <a:cs typeface="Trebuchet MS" panose="020B0603020202020204" charset="0"/>
              </a:rPr>
              <a:t>reusable.</a:t>
            </a:r>
            <a:endParaRPr lang="en-US" sz="2800">
              <a:latin typeface="Trebuchet MS" panose="020B0603020202020204" charset="0"/>
              <a:cs typeface="Trebuchet MS" panose="020B0603020202020204" charset="0"/>
            </a:endParaRPr>
          </a:p>
        </p:txBody>
      </p:sp>
      <p:pic>
        <p:nvPicPr>
          <p:cNvPr id="4" name="Picture 3" descr="carbon (7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405" y="7056120"/>
            <a:ext cx="8134350" cy="2476500"/>
          </a:xfrm>
          <a:prstGeom prst="rect">
            <a:avLst/>
          </a:prstGeom>
        </p:spPr>
      </p:pic>
      <p:pic>
        <p:nvPicPr>
          <p:cNvPr id="5" name="Picture 4" descr="carbon (8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4975" y="7056120"/>
            <a:ext cx="6769735" cy="23463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/>
          <p:nvPr/>
        </p:nvSpPr>
        <p:spPr>
          <a:xfrm>
            <a:off x="17068520" y="9105935"/>
            <a:ext cx="1189624" cy="116137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405" y="1055370"/>
            <a:ext cx="4302125" cy="615315"/>
          </a:xfrm>
        </p:spPr>
        <p:txBody>
          <a:bodyPr wrap="square">
            <a:scene3d>
              <a:camera prst="orthographicFront"/>
              <a:lightRig rig="threePt" dir="t"/>
            </a:scene3d>
          </a:bodyPr>
          <a:p>
            <a:r>
              <a:rPr lang="en-US" sz="4000">
                <a:solidFill>
                  <a:schemeClr val="tx1"/>
                </a:solidFill>
                <a:latin typeface="Trebuchet MS" panose="020B0603020202020204" charset="0"/>
                <a:cs typeface="Trebuchet MS" panose="020B0603020202020204" charset="0"/>
                <a:sym typeface="+mn-ea"/>
              </a:rPr>
              <a:t>Calling a Function</a:t>
            </a:r>
            <a:endParaRPr 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rebuchet MS" panose="020B0603020202020204" charset="0"/>
              <a:cs typeface="Trebuchet MS" panose="020B0603020202020204" charset="0"/>
              <a:sym typeface="+mn-ea"/>
            </a:endParaRPr>
          </a:p>
        </p:txBody>
      </p:sp>
      <p:sp>
        <p:nvSpPr>
          <p:cNvPr id="3" name="Google Shape;96;p4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0" name="Ink 39"/>
              <p14:cNvContentPartPr/>
              <p14:nvPr/>
            </p14:nvContentPartPr>
            <p14:xfrm>
              <a:off x="9305925" y="3105150"/>
              <a:ext cx="19050" cy="36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3"/>
            </p:blipFill>
            <p:spPr>
              <a:xfrm>
                <a:off x="9305925" y="3105150"/>
                <a:ext cx="19050" cy="360"/>
              </a:xfrm>
              <a:prstGeom prst="rect"/>
            </p:spPr>
          </p:pic>
        </mc:Fallback>
      </mc:AlternateContent>
      <p:sp>
        <p:nvSpPr>
          <p:cNvPr id="4" name="Text Box 3"/>
          <p:cNvSpPr txBox="1"/>
          <p:nvPr/>
        </p:nvSpPr>
        <p:spPr>
          <a:xfrm>
            <a:off x="827405" y="2163445"/>
            <a:ext cx="1559750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en-US" sz="2800">
                <a:latin typeface="Trebuchet MS" panose="020B0603020202020204" charset="0"/>
                <a:cs typeface="Trebuchet MS" panose="020B0603020202020204" charset="0"/>
              </a:rPr>
              <a:t>In the above program, we have declared a function named greet(). To use that function, we need to call it.</a:t>
            </a:r>
            <a:endParaRPr lang="en-US" sz="2800">
              <a:latin typeface="Trebuchet MS" panose="020B0603020202020204" charset="0"/>
              <a:cs typeface="Trebuchet MS" panose="020B0603020202020204" charset="0"/>
            </a:endParaRPr>
          </a:p>
          <a:p>
            <a:pPr algn="just"/>
            <a:endParaRPr lang="en-US" sz="2800">
              <a:latin typeface="Trebuchet MS" panose="020B0603020202020204" charset="0"/>
              <a:cs typeface="Trebuchet MS" panose="020B0603020202020204" charset="0"/>
            </a:endParaRPr>
          </a:p>
          <a:p>
            <a:pPr algn="just"/>
            <a:r>
              <a:rPr lang="en-US" sz="2800">
                <a:latin typeface="Trebuchet MS" panose="020B0603020202020204" charset="0"/>
                <a:cs typeface="Trebuchet MS" panose="020B0603020202020204" charset="0"/>
              </a:rPr>
              <a:t>Here's how you can call the above greet() function.</a:t>
            </a:r>
            <a:endParaRPr lang="en-US" sz="2800">
              <a:latin typeface="Trebuchet MS" panose="020B0603020202020204" charset="0"/>
              <a:cs typeface="Trebuchet MS" panose="020B0603020202020204" charset="0"/>
            </a:endParaRPr>
          </a:p>
        </p:txBody>
      </p:sp>
      <p:pic>
        <p:nvPicPr>
          <p:cNvPr id="7" name="Picture 6" descr="carbon (10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000" y="7487920"/>
            <a:ext cx="6096000" cy="2114550"/>
          </a:xfrm>
          <a:prstGeom prst="rect">
            <a:avLst/>
          </a:prstGeom>
        </p:spPr>
      </p:pic>
      <p:pic>
        <p:nvPicPr>
          <p:cNvPr id="8" name="Picture 7" descr="fc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405" y="4471035"/>
            <a:ext cx="8570595" cy="23888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/>
          <p:nvPr/>
        </p:nvSpPr>
        <p:spPr>
          <a:xfrm>
            <a:off x="17068520" y="9105935"/>
            <a:ext cx="1189624" cy="116137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876300"/>
            <a:ext cx="5175885" cy="615315"/>
          </a:xfrm>
        </p:spPr>
        <p:txBody>
          <a:bodyPr wrap="square">
            <a:scene3d>
              <a:camera prst="orthographicFront"/>
              <a:lightRig rig="threePt" dir="t"/>
            </a:scene3d>
          </a:bodyPr>
          <a:p>
            <a:r>
              <a:rPr lang="en-GB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 Parameters</a:t>
            </a:r>
            <a:endParaRPr lang="en-GB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Google Shape;387;g62f43ebc5d_0_140"/>
          <p:cNvSpPr txBox="1"/>
          <p:nvPr/>
        </p:nvSpPr>
        <p:spPr>
          <a:xfrm>
            <a:off x="914400" y="2016760"/>
            <a:ext cx="15822295" cy="1141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Trebuchet MS" panose="020B0603020202020204" charset="0"/>
                <a:ea typeface="Roboto" panose="02000000000000000000"/>
                <a:cs typeface="Trebuchet MS" panose="020B0603020202020204" charset="0"/>
                <a:sym typeface="Roboto" panose="02000000000000000000"/>
              </a:rPr>
              <a:t>A function can also be declared with parameters. A parameter is a value that is passed when declaring a function.</a:t>
            </a:r>
            <a:endParaRPr lang="en-US" sz="2800">
              <a:solidFill>
                <a:srgbClr val="333333"/>
              </a:solidFill>
              <a:highlight>
                <a:srgbClr val="FFFFFF"/>
              </a:highlight>
              <a:latin typeface="Trebuchet MS" panose="020B0603020202020204" charset="0"/>
              <a:ea typeface="Roboto" panose="02000000000000000000"/>
              <a:cs typeface="Trebuchet MS" panose="020B0603020202020204" charset="0"/>
              <a:sym typeface="Roboto" panose="02000000000000000000"/>
            </a:endParaRPr>
          </a:p>
        </p:txBody>
      </p:sp>
      <p:sp>
        <p:nvSpPr>
          <p:cNvPr id="4" name="Google Shape;96;p4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79" name="Ink 78"/>
              <p14:cNvContentPartPr/>
              <p14:nvPr/>
            </p14:nvContentPartPr>
            <p14:xfrm>
              <a:off x="6800850" y="2114550"/>
              <a:ext cx="19050" cy="360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3"/>
            </p:blipFill>
            <p:spPr>
              <a:xfrm>
                <a:off x="6800850" y="2114550"/>
                <a:ext cx="19050" cy="360"/>
              </a:xfrm>
              <a:prstGeom prst="rect"/>
            </p:spPr>
          </p:pic>
        </mc:Fallback>
      </mc:AlternateContent>
      <p:pic>
        <p:nvPicPr>
          <p:cNvPr id="5" name="Picture 4" descr="fc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371850"/>
            <a:ext cx="8301355" cy="2159000"/>
          </a:xfrm>
          <a:prstGeom prst="rect">
            <a:avLst/>
          </a:prstGeom>
        </p:spPr>
      </p:pic>
      <p:pic>
        <p:nvPicPr>
          <p:cNvPr id="8" name="Picture 7" descr="carbon (12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9005" y="6158865"/>
            <a:ext cx="7162800" cy="31813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/>
          <p:nvPr/>
        </p:nvSpPr>
        <p:spPr>
          <a:xfrm>
            <a:off x="17068520" y="9105935"/>
            <a:ext cx="1189624" cy="116137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876300"/>
            <a:ext cx="5175885" cy="615315"/>
          </a:xfrm>
        </p:spPr>
        <p:txBody>
          <a:bodyPr wrap="square">
            <a:scene3d>
              <a:camera prst="orthographicFront"/>
              <a:lightRig rig="threePt" dir="t"/>
            </a:scene3d>
          </a:bodyPr>
          <a:p>
            <a:r>
              <a:rPr lang="en-GB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 Return</a:t>
            </a:r>
            <a:endParaRPr lang="en-GB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Google Shape;387;g62f43ebc5d_0_140"/>
          <p:cNvSpPr txBox="1"/>
          <p:nvPr/>
        </p:nvSpPr>
        <p:spPr>
          <a:xfrm>
            <a:off x="914400" y="2016760"/>
            <a:ext cx="13589000" cy="2588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Trebuchet MS" panose="020B0603020202020204" charset="0"/>
                <a:ea typeface="Roboto" panose="02000000000000000000"/>
                <a:cs typeface="Trebuchet MS" panose="020B0603020202020204" charset="0"/>
                <a:sym typeface="Roboto" panose="02000000000000000000"/>
              </a:rPr>
              <a:t>The return statement can be used to return the value to a function call.</a:t>
            </a:r>
            <a:endParaRPr lang="en-US" sz="2800">
              <a:solidFill>
                <a:srgbClr val="333333"/>
              </a:solidFill>
              <a:highlight>
                <a:srgbClr val="FFFFFF"/>
              </a:highlight>
              <a:latin typeface="Trebuchet MS" panose="020B0603020202020204" charset="0"/>
              <a:ea typeface="Roboto" panose="02000000000000000000"/>
              <a:cs typeface="Trebuchet MS" panose="020B0603020202020204" charset="0"/>
              <a:sym typeface="Roboto" panose="02000000000000000000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Trebuchet MS" panose="020B0603020202020204" charset="0"/>
                <a:ea typeface="Roboto" panose="02000000000000000000"/>
                <a:cs typeface="Trebuchet MS" panose="020B0603020202020204" charset="0"/>
                <a:sym typeface="Roboto" panose="02000000000000000000"/>
              </a:rPr>
              <a:t>The return statement denotes that the function has ended. Any code after return is not executed.</a:t>
            </a:r>
            <a:endParaRPr lang="en-US" sz="2800">
              <a:solidFill>
                <a:srgbClr val="333333"/>
              </a:solidFill>
              <a:highlight>
                <a:srgbClr val="FFFFFF"/>
              </a:highlight>
              <a:latin typeface="Trebuchet MS" panose="020B0603020202020204" charset="0"/>
              <a:ea typeface="Roboto" panose="02000000000000000000"/>
              <a:cs typeface="Trebuchet MS" panose="020B0603020202020204" charset="0"/>
              <a:sym typeface="Roboto" panose="02000000000000000000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Trebuchet MS" panose="020B0603020202020204" charset="0"/>
                <a:ea typeface="Roboto" panose="02000000000000000000"/>
                <a:cs typeface="Trebuchet MS" panose="020B0603020202020204" charset="0"/>
                <a:sym typeface="Roboto" panose="02000000000000000000"/>
              </a:rPr>
              <a:t>If nothing is returned, the function returns an undefined value.</a:t>
            </a:r>
            <a:endParaRPr lang="en-US" sz="2800">
              <a:solidFill>
                <a:srgbClr val="333333"/>
              </a:solidFill>
              <a:highlight>
                <a:srgbClr val="FFFFFF"/>
              </a:highlight>
              <a:latin typeface="Trebuchet MS" panose="020B0603020202020204" charset="0"/>
              <a:ea typeface="Roboto" panose="02000000000000000000"/>
              <a:cs typeface="Trebuchet MS" panose="020B0603020202020204" charset="0"/>
              <a:sym typeface="Roboto" panose="02000000000000000000"/>
            </a:endParaRPr>
          </a:p>
        </p:txBody>
      </p:sp>
      <p:sp>
        <p:nvSpPr>
          <p:cNvPr id="4" name="Google Shape;96;p4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79" name="Ink 78"/>
              <p14:cNvContentPartPr/>
              <p14:nvPr/>
            </p14:nvContentPartPr>
            <p14:xfrm>
              <a:off x="6800850" y="2114550"/>
              <a:ext cx="19050" cy="360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3"/>
            </p:blipFill>
            <p:spPr>
              <a:xfrm>
                <a:off x="6800850" y="2114550"/>
                <a:ext cx="19050" cy="360"/>
              </a:xfrm>
              <a:prstGeom prst="rect"/>
            </p:spPr>
          </p:pic>
        </mc:Fallback>
      </mc:AlternateContent>
      <p:pic>
        <p:nvPicPr>
          <p:cNvPr id="6" name="Picture 5" descr="fc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4925695"/>
            <a:ext cx="8086090" cy="2227580"/>
          </a:xfrm>
          <a:prstGeom prst="rect">
            <a:avLst/>
          </a:prstGeom>
        </p:spPr>
      </p:pic>
      <p:pic>
        <p:nvPicPr>
          <p:cNvPr id="8" name="Picture 7" descr="carbon (13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7515" y="6696710"/>
            <a:ext cx="6749415" cy="29978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/>
          <p:nvPr/>
        </p:nvSpPr>
        <p:spPr>
          <a:xfrm>
            <a:off x="17068520" y="9105935"/>
            <a:ext cx="1189624" cy="116137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876300"/>
            <a:ext cx="5175885" cy="615315"/>
          </a:xfrm>
        </p:spPr>
        <p:txBody>
          <a:bodyPr wrap="square">
            <a:scene3d>
              <a:camera prst="orthographicFront"/>
              <a:lightRig rig="threePt" dir="t"/>
            </a:scene3d>
          </a:bodyPr>
          <a:p>
            <a:r>
              <a:rPr lang="en-GB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 Expressions</a:t>
            </a:r>
            <a:endParaRPr lang="en-GB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Google Shape;387;g62f43ebc5d_0_140"/>
          <p:cNvSpPr txBox="1"/>
          <p:nvPr/>
        </p:nvSpPr>
        <p:spPr>
          <a:xfrm>
            <a:off x="914400" y="2016760"/>
            <a:ext cx="11976100" cy="838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Trebuchet MS" panose="020B0603020202020204" charset="0"/>
                <a:ea typeface="Roboto" panose="02000000000000000000"/>
                <a:cs typeface="Trebuchet MS" panose="020B0603020202020204" charset="0"/>
                <a:sym typeface="Roboto" panose="02000000000000000000"/>
              </a:rPr>
              <a:t>In Javascript, functions can also be defined as expressions. For example,</a:t>
            </a:r>
            <a:endParaRPr lang="en-US" sz="2800">
              <a:solidFill>
                <a:srgbClr val="333333"/>
              </a:solidFill>
              <a:highlight>
                <a:srgbClr val="FFFFFF"/>
              </a:highlight>
              <a:latin typeface="Trebuchet MS" panose="020B0603020202020204" charset="0"/>
              <a:ea typeface="Roboto" panose="02000000000000000000"/>
              <a:cs typeface="Trebuchet MS" panose="020B0603020202020204" charset="0"/>
              <a:sym typeface="Roboto" panose="02000000000000000000"/>
            </a:endParaRPr>
          </a:p>
        </p:txBody>
      </p:sp>
      <p:sp>
        <p:nvSpPr>
          <p:cNvPr id="4" name="Google Shape;96;p4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79" name="Ink 78"/>
              <p14:cNvContentPartPr/>
              <p14:nvPr/>
            </p14:nvContentPartPr>
            <p14:xfrm>
              <a:off x="6800850" y="2114550"/>
              <a:ext cx="19050" cy="360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3"/>
            </p:blipFill>
            <p:spPr>
              <a:xfrm>
                <a:off x="6800850" y="2114550"/>
                <a:ext cx="19050" cy="360"/>
              </a:xfrm>
              <a:prstGeom prst="rect"/>
            </p:spPr>
          </p:pic>
        </mc:Fallback>
      </mc:AlternateContent>
      <p:pic>
        <p:nvPicPr>
          <p:cNvPr id="5" name="Picture 4" descr="carbon (14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380740"/>
            <a:ext cx="784860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/>
          <p:nvPr/>
        </p:nvSpPr>
        <p:spPr>
          <a:xfrm>
            <a:off x="17068520" y="9105935"/>
            <a:ext cx="1189624" cy="116137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876300"/>
            <a:ext cx="5175885" cy="615315"/>
          </a:xfrm>
        </p:spPr>
        <p:txBody>
          <a:bodyPr wrap="square">
            <a:scene3d>
              <a:camera prst="orthographicFront"/>
              <a:lightRig rig="threePt" dir="t"/>
            </a:scene3d>
          </a:bodyPr>
          <a:p>
            <a:r>
              <a:rPr lang="en-GB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Arrow Function</a:t>
            </a:r>
            <a:endParaRPr lang="en-GB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Google Shape;387;g62f43ebc5d_0_140"/>
          <p:cNvSpPr txBox="1"/>
          <p:nvPr/>
        </p:nvSpPr>
        <p:spPr>
          <a:xfrm>
            <a:off x="914400" y="2016760"/>
            <a:ext cx="14747875" cy="1830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Trebuchet MS" panose="020B0603020202020204" charset="0"/>
                <a:ea typeface="Roboto" panose="02000000000000000000"/>
                <a:cs typeface="Trebuchet MS" panose="020B0603020202020204" charset="0"/>
                <a:sym typeface="Roboto" panose="02000000000000000000"/>
              </a:rPr>
              <a:t>Arrow function is one of the features introduced in the ES6 version of JavaScript. </a:t>
            </a:r>
            <a:endParaRPr lang="en-US" sz="2800">
              <a:solidFill>
                <a:srgbClr val="333333"/>
              </a:solidFill>
              <a:highlight>
                <a:srgbClr val="FFFFFF"/>
              </a:highlight>
              <a:latin typeface="Trebuchet MS" panose="020B0603020202020204" charset="0"/>
              <a:ea typeface="Roboto" panose="02000000000000000000"/>
              <a:cs typeface="Trebuchet MS" panose="020B0603020202020204" charset="0"/>
              <a:sym typeface="Roboto" panose="02000000000000000000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Trebuchet MS" panose="020B0603020202020204" charset="0"/>
                <a:ea typeface="Roboto" panose="02000000000000000000"/>
                <a:cs typeface="Trebuchet MS" panose="020B0603020202020204" charset="0"/>
                <a:sym typeface="Roboto" panose="02000000000000000000"/>
              </a:rPr>
              <a:t>It allows you to create functions in a cleaner way compared to regular functions. </a:t>
            </a:r>
            <a:endParaRPr lang="en-US" sz="2800">
              <a:solidFill>
                <a:srgbClr val="333333"/>
              </a:solidFill>
              <a:highlight>
                <a:srgbClr val="FFFFFF"/>
              </a:highlight>
              <a:latin typeface="Trebuchet MS" panose="020B0603020202020204" charset="0"/>
              <a:ea typeface="Roboto" panose="02000000000000000000"/>
              <a:cs typeface="Trebuchet MS" panose="020B0603020202020204" charset="0"/>
              <a:sym typeface="Roboto" panose="02000000000000000000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Trebuchet MS" panose="020B0603020202020204" charset="0"/>
                <a:ea typeface="Roboto" panose="02000000000000000000"/>
                <a:cs typeface="Trebuchet MS" panose="020B0603020202020204" charset="0"/>
                <a:sym typeface="Roboto" panose="02000000000000000000"/>
              </a:rPr>
              <a:t>For example,</a:t>
            </a:r>
            <a:endParaRPr lang="en-US" sz="2800">
              <a:solidFill>
                <a:srgbClr val="333333"/>
              </a:solidFill>
              <a:highlight>
                <a:srgbClr val="FFFFFF"/>
              </a:highlight>
              <a:latin typeface="Trebuchet MS" panose="020B0603020202020204" charset="0"/>
              <a:ea typeface="Roboto" panose="02000000000000000000"/>
              <a:cs typeface="Trebuchet MS" panose="020B0603020202020204" charset="0"/>
              <a:sym typeface="Roboto" panose="02000000000000000000"/>
            </a:endParaRPr>
          </a:p>
        </p:txBody>
      </p:sp>
      <p:sp>
        <p:nvSpPr>
          <p:cNvPr id="4" name="Google Shape;96;p4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79" name="Ink 78"/>
              <p14:cNvContentPartPr/>
              <p14:nvPr/>
            </p14:nvContentPartPr>
            <p14:xfrm>
              <a:off x="6800850" y="2114550"/>
              <a:ext cx="19050" cy="360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3"/>
            </p:blipFill>
            <p:spPr>
              <a:xfrm>
                <a:off x="6800850" y="2114550"/>
                <a:ext cx="19050" cy="360"/>
              </a:xfrm>
              <a:prstGeom prst="rect"/>
            </p:spPr>
          </p:pic>
        </mc:Fallback>
      </mc:AlternateContent>
      <p:sp>
        <p:nvSpPr>
          <p:cNvPr id="5" name="Google Shape;387;g62f43ebc5d_0_140"/>
          <p:cNvSpPr txBox="1"/>
          <p:nvPr/>
        </p:nvSpPr>
        <p:spPr>
          <a:xfrm>
            <a:off x="1055370" y="4372610"/>
            <a:ext cx="2075815" cy="69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2400" i="1">
                <a:solidFill>
                  <a:srgbClr val="333333"/>
                </a:solidFill>
                <a:highlight>
                  <a:srgbClr val="FFFFFF"/>
                </a:highlight>
                <a:latin typeface="Trebuchet MS" panose="020B0603020202020204" charset="0"/>
                <a:ea typeface="Roboto" panose="02000000000000000000"/>
                <a:cs typeface="Trebuchet MS" panose="020B0603020202020204" charset="0"/>
                <a:sym typeface="Roboto" panose="02000000000000000000"/>
              </a:rPr>
              <a:t>This Function</a:t>
            </a:r>
            <a:endParaRPr lang="en-GB" altLang="en-US" sz="2400" i="1">
              <a:solidFill>
                <a:srgbClr val="333333"/>
              </a:solidFill>
              <a:highlight>
                <a:srgbClr val="FFFFFF"/>
              </a:highlight>
              <a:latin typeface="Trebuchet MS" panose="020B0603020202020204" charset="0"/>
              <a:ea typeface="Roboto" panose="02000000000000000000"/>
              <a:cs typeface="Trebuchet MS" panose="020B0603020202020204" charset="0"/>
              <a:sym typeface="Roboto" panose="02000000000000000000"/>
            </a:endParaRPr>
          </a:p>
        </p:txBody>
      </p:sp>
      <p:pic>
        <p:nvPicPr>
          <p:cNvPr id="6" name="Picture 5" descr="carbon (15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345" y="5072380"/>
            <a:ext cx="4786630" cy="2213610"/>
          </a:xfrm>
          <a:prstGeom prst="rect">
            <a:avLst/>
          </a:prstGeom>
        </p:spPr>
      </p:pic>
      <p:sp>
        <p:nvSpPr>
          <p:cNvPr id="7" name="Google Shape;387;g62f43ebc5d_0_140"/>
          <p:cNvSpPr txBox="1"/>
          <p:nvPr/>
        </p:nvSpPr>
        <p:spPr>
          <a:xfrm>
            <a:off x="8315960" y="5645785"/>
            <a:ext cx="2723515" cy="69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2400" i="1">
                <a:solidFill>
                  <a:srgbClr val="333333"/>
                </a:solidFill>
                <a:highlight>
                  <a:srgbClr val="FFFFFF"/>
                </a:highlight>
                <a:latin typeface="Trebuchet MS" panose="020B0603020202020204" charset="0"/>
                <a:ea typeface="Roboto" panose="02000000000000000000"/>
                <a:cs typeface="Trebuchet MS" panose="020B0603020202020204" charset="0"/>
                <a:sym typeface="Roboto" panose="02000000000000000000"/>
              </a:rPr>
              <a:t>can be written as</a:t>
            </a:r>
            <a:endParaRPr lang="en-GB" altLang="en-US" sz="2400" i="1">
              <a:solidFill>
                <a:srgbClr val="333333"/>
              </a:solidFill>
              <a:highlight>
                <a:srgbClr val="FFFFFF"/>
              </a:highlight>
              <a:latin typeface="Trebuchet MS" panose="020B0603020202020204" charset="0"/>
              <a:ea typeface="Roboto" panose="02000000000000000000"/>
              <a:cs typeface="Trebuchet MS" panose="020B0603020202020204" charset="0"/>
              <a:sym typeface="Roboto" panose="02000000000000000000"/>
            </a:endParaRPr>
          </a:p>
        </p:txBody>
      </p:sp>
      <p:pic>
        <p:nvPicPr>
          <p:cNvPr id="8" name="Picture 7" descr="carbon (16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5960" y="6471920"/>
            <a:ext cx="6096000" cy="2114550"/>
          </a:xfrm>
          <a:prstGeom prst="rect">
            <a:avLst/>
          </a:prstGeom>
        </p:spPr>
      </p:pic>
      <p:sp>
        <p:nvSpPr>
          <p:cNvPr id="9" name="Google Shape;387;g62f43ebc5d_0_140"/>
          <p:cNvSpPr txBox="1"/>
          <p:nvPr/>
        </p:nvSpPr>
        <p:spPr>
          <a:xfrm>
            <a:off x="8315960" y="8712835"/>
            <a:ext cx="3481070" cy="69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2400" i="1">
                <a:solidFill>
                  <a:srgbClr val="333333"/>
                </a:solidFill>
                <a:highlight>
                  <a:srgbClr val="FFFFFF"/>
                </a:highlight>
                <a:latin typeface="Trebuchet MS" panose="020B0603020202020204" charset="0"/>
                <a:ea typeface="Roboto" panose="02000000000000000000"/>
                <a:cs typeface="Trebuchet MS" panose="020B0603020202020204" charset="0"/>
                <a:sym typeface="Roboto" panose="02000000000000000000"/>
              </a:rPr>
              <a:t>using an arrow function.</a:t>
            </a:r>
            <a:endParaRPr lang="en-GB" altLang="en-US" sz="2400" i="1">
              <a:solidFill>
                <a:srgbClr val="333333"/>
              </a:solidFill>
              <a:highlight>
                <a:srgbClr val="FFFFFF"/>
              </a:highlight>
              <a:latin typeface="Trebuchet MS" panose="020B0603020202020204" charset="0"/>
              <a:ea typeface="Roboto" panose="02000000000000000000"/>
              <a:cs typeface="Trebuchet MS" panose="020B0603020202020204" charset="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/>
          <p:nvPr/>
        </p:nvSpPr>
        <p:spPr>
          <a:xfrm>
            <a:off x="17068520" y="9105935"/>
            <a:ext cx="1189624" cy="116137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876300"/>
            <a:ext cx="4403725" cy="615315"/>
          </a:xfrm>
        </p:spPr>
        <p:txBody>
          <a:bodyPr wrap="square">
            <a:scene3d>
              <a:camera prst="orthographicFront"/>
              <a:lightRig rig="threePt" dir="t"/>
            </a:scene3d>
          </a:bodyPr>
          <a:p>
            <a:r>
              <a:rPr lang="en-GB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CallBack Function</a:t>
            </a:r>
            <a:endParaRPr lang="en-GB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Google Shape;387;g62f43ebc5d_0_140"/>
          <p:cNvSpPr txBox="1"/>
          <p:nvPr/>
        </p:nvSpPr>
        <p:spPr>
          <a:xfrm>
            <a:off x="914400" y="2016760"/>
            <a:ext cx="14747875" cy="1830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Trebuchet MS" panose="020B0603020202020204" charset="0"/>
                <a:ea typeface="Roboto" panose="02000000000000000000"/>
                <a:cs typeface="Trebuchet MS" panose="020B0603020202020204" charset="0"/>
                <a:sym typeface="Roboto" panose="02000000000000000000"/>
              </a:rPr>
              <a:t>In JavaScript, you can also pass a function as an argument to a function. This function that is passed as an argument inside of another function is called a callback function. For example,</a:t>
            </a:r>
            <a:endParaRPr lang="en-US" sz="2800">
              <a:solidFill>
                <a:srgbClr val="333333"/>
              </a:solidFill>
              <a:highlight>
                <a:srgbClr val="FFFFFF"/>
              </a:highlight>
              <a:latin typeface="Trebuchet MS" panose="020B0603020202020204" charset="0"/>
              <a:ea typeface="Roboto" panose="02000000000000000000"/>
              <a:cs typeface="Trebuchet MS" panose="020B0603020202020204" charset="0"/>
              <a:sym typeface="Roboto" panose="02000000000000000000"/>
            </a:endParaRPr>
          </a:p>
        </p:txBody>
      </p:sp>
      <p:sp>
        <p:nvSpPr>
          <p:cNvPr id="4" name="Google Shape;96;p4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79" name="Ink 78"/>
              <p14:cNvContentPartPr/>
              <p14:nvPr/>
            </p14:nvContentPartPr>
            <p14:xfrm>
              <a:off x="6800850" y="2114550"/>
              <a:ext cx="19050" cy="360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3"/>
            </p:blipFill>
            <p:spPr>
              <a:xfrm>
                <a:off x="6800850" y="2114550"/>
                <a:ext cx="19050" cy="360"/>
              </a:xfrm>
              <a:prstGeom prst="rect"/>
            </p:spPr>
          </p:pic>
        </mc:Fallback>
      </mc:AlternateContent>
      <p:pic>
        <p:nvPicPr>
          <p:cNvPr id="5" name="Picture 4" descr="carbon (17)"/>
          <p:cNvPicPr>
            <a:picLocks noChangeAspect="1"/>
          </p:cNvPicPr>
          <p:nvPr/>
        </p:nvPicPr>
        <p:blipFill>
          <a:blip r:embed="rId4"/>
          <a:srcRect l="-2315" t="-399" r="6954" b="14680"/>
          <a:stretch>
            <a:fillRect/>
          </a:stretch>
        </p:blipFill>
        <p:spPr>
          <a:xfrm>
            <a:off x="754380" y="4027170"/>
            <a:ext cx="7375525" cy="58731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2223</Words>
  <Application>WPS Presentation</Application>
  <PresentationFormat/>
  <Paragraphs>94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SimSun</vt:lpstr>
      <vt:lpstr>Wingdings</vt:lpstr>
      <vt:lpstr>Arial</vt:lpstr>
      <vt:lpstr>Trebuchet MS</vt:lpstr>
      <vt:lpstr>Georgia</vt:lpstr>
      <vt:lpstr>Calibri</vt:lpstr>
      <vt:lpstr>Cambria</vt:lpstr>
      <vt:lpstr>Trebuchet MS</vt:lpstr>
      <vt:lpstr>Roboto</vt:lpstr>
      <vt:lpstr>Verdana</vt:lpstr>
      <vt:lpstr>Microsoft YaHei</vt:lpstr>
      <vt:lpstr>Arial Unicode MS</vt:lpstr>
      <vt:lpstr>Office Theme</vt:lpstr>
      <vt:lpstr>PowerPoint 演示文稿</vt:lpstr>
      <vt:lpstr>PowerPoint 演示文稿</vt:lpstr>
      <vt:lpstr>Functions</vt:lpstr>
      <vt:lpstr>Calling a Function</vt:lpstr>
      <vt:lpstr>Function Parameters</vt:lpstr>
      <vt:lpstr>Function Return</vt:lpstr>
      <vt:lpstr>Function Expressions</vt:lpstr>
      <vt:lpstr>Arrow Function</vt:lpstr>
      <vt:lpstr>CallBack Function</vt:lpstr>
      <vt:lpstr>Lodash</vt:lpstr>
      <vt:lpstr>Installation Lodash</vt:lpstr>
      <vt:lpstr>Lodash Iteration</vt:lpstr>
      <vt:lpstr>Lodash Map</vt:lpstr>
      <vt:lpstr>Lodash Filter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dibimbing.id</dc:creator>
  <cp:lastModifiedBy>ST220035</cp:lastModifiedBy>
  <cp:revision>45</cp:revision>
  <dcterms:created xsi:type="dcterms:W3CDTF">2021-06-12T05:42:00Z</dcterms:created>
  <dcterms:modified xsi:type="dcterms:W3CDTF">2022-08-05T15:07:06Z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2021-04-21T20:00:00Z</vt:filetime>
  </property>
  <property fmtid="{D5CDD505-2E9C-101B-9397-08002B2CF9AE}" pid="3" name="Creator">
    <vt:lpwstr>Canva</vt:lpwstr>
  </property>
  <property fmtid="{D5CDD505-2E9C-101B-9397-08002B2CF9AE}" pid="4" name="LastSaved">
    <vt:filetime>2021-04-21T20:00:00Z</vt:filetime>
  </property>
  <property fmtid="{D5CDD505-2E9C-101B-9397-08002B2CF9AE}" pid="5" name="KSOProductBuildVer">
    <vt:lpwstr>1033-11.2.0.11191</vt:lpwstr>
  </property>
  <property fmtid="{D5CDD505-2E9C-101B-9397-08002B2CF9AE}" pid="6" name="ICV">
    <vt:lpwstr>8E0410C2713642CFAC1B317B9E52AC80</vt:lpwstr>
  </property>
</Properties>
</file>