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36"/>
  </p:notesMasterIdLst>
  <p:sldIdLst>
    <p:sldId id="256" r:id="rId5"/>
    <p:sldId id="257" r:id="rId6"/>
    <p:sldId id="312" r:id="rId7"/>
    <p:sldId id="311" r:id="rId8"/>
    <p:sldId id="313" r:id="rId9"/>
    <p:sldId id="314" r:id="rId10"/>
    <p:sldId id="315" r:id="rId11"/>
    <p:sldId id="319" r:id="rId12"/>
    <p:sldId id="320" r:id="rId13"/>
    <p:sldId id="321" r:id="rId14"/>
    <p:sldId id="322" r:id="rId15"/>
    <p:sldId id="323" r:id="rId16"/>
    <p:sldId id="325" r:id="rId17"/>
    <p:sldId id="261" r:id="rId18"/>
    <p:sldId id="317" r:id="rId19"/>
    <p:sldId id="262" r:id="rId20"/>
    <p:sldId id="326" r:id="rId21"/>
    <p:sldId id="327" r:id="rId22"/>
    <p:sldId id="329" r:id="rId23"/>
    <p:sldId id="328" r:id="rId24"/>
    <p:sldId id="270" r:id="rId25"/>
    <p:sldId id="331" r:id="rId26"/>
    <p:sldId id="333" r:id="rId27"/>
    <p:sldId id="332" r:id="rId28"/>
    <p:sldId id="272" r:id="rId29"/>
    <p:sldId id="334" r:id="rId30"/>
    <p:sldId id="335" r:id="rId31"/>
    <p:sldId id="336" r:id="rId32"/>
    <p:sldId id="284" r:id="rId33"/>
    <p:sldId id="337" r:id="rId34"/>
    <p:sldId id="338" r:id="rId35"/>
  </p:sldIdLst>
  <p:sldSz cx="9144000" cy="5143500" type="screen16x9"/>
  <p:notesSz cx="6858000" cy="9144000"/>
  <p:embeddedFontLst>
    <p:embeddedFont>
      <p:font typeface="Carter One" panose="020B0604020202020204" charset="0"/>
      <p:regular r:id="rId37"/>
    </p:embeddedFont>
    <p:embeddedFont>
      <p:font typeface="Livvic" panose="020B0604020202020204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A161E7-2EBB-4CBE-8D35-167CAAC12EEB}">
  <a:tblStyle styleId="{82A161E7-2EBB-4CBE-8D35-167CAAC12E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71b5f3f19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71b5f3f19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907d9a1b06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907d9a1b06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07d9a1b06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07d9a1b06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903916e606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903916e606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907d9a1b06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907d9a1b06_1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903916e606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903916e606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55083" y="1629192"/>
            <a:ext cx="3992100" cy="17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 b="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5575" y="4034776"/>
            <a:ext cx="2242500" cy="59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4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 flipH="1">
            <a:off x="719949" y="1504375"/>
            <a:ext cx="3586800" cy="2377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31255" y="615775"/>
            <a:ext cx="13272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49500" y="3846050"/>
            <a:ext cx="6045000" cy="101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9144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444716" y="2669259"/>
            <a:ext cx="1095000" cy="9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290400"/>
            <a:ext cx="7717500" cy="3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>
            <a:off x="7230637" y="781196"/>
            <a:ext cx="1198043" cy="210331"/>
            <a:chOff x="1026623" y="2953314"/>
            <a:chExt cx="5688711" cy="1008300"/>
          </a:xfrm>
        </p:grpSpPr>
        <p:sp>
          <p:nvSpPr>
            <p:cNvPr id="18" name="Google Shape;18;p4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164588" y="1726850"/>
            <a:ext cx="2962800" cy="1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164588" y="1334538"/>
            <a:ext cx="2962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2"/>
          </p:nvPr>
        </p:nvSpPr>
        <p:spPr>
          <a:xfrm>
            <a:off x="1163988" y="3114988"/>
            <a:ext cx="296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1163988" y="3507300"/>
            <a:ext cx="2964000" cy="1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0" name="Google Shape;30;p6"/>
          <p:cNvGrpSpPr/>
          <p:nvPr/>
        </p:nvGrpSpPr>
        <p:grpSpPr>
          <a:xfrm>
            <a:off x="7230637" y="781196"/>
            <a:ext cx="1198043" cy="210331"/>
            <a:chOff x="1026623" y="2953314"/>
            <a:chExt cx="5688711" cy="1008300"/>
          </a:xfrm>
        </p:grpSpPr>
        <p:sp>
          <p:nvSpPr>
            <p:cNvPr id="31" name="Google Shape;31;p6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720000" y="2038625"/>
            <a:ext cx="2857200" cy="161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9" name="Google Shape;39;p7"/>
          <p:cNvGrpSpPr/>
          <p:nvPr/>
        </p:nvGrpSpPr>
        <p:grpSpPr>
          <a:xfrm>
            <a:off x="805575" y="4394071"/>
            <a:ext cx="1198043" cy="210331"/>
            <a:chOff x="1026623" y="2953314"/>
            <a:chExt cx="5688711" cy="1008300"/>
          </a:xfrm>
        </p:grpSpPr>
        <p:sp>
          <p:nvSpPr>
            <p:cNvPr id="40" name="Google Shape;40;p7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7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/>
          <p:nvPr/>
        </p:nvSpPr>
        <p:spPr>
          <a:xfrm>
            <a:off x="-131650" y="995375"/>
            <a:ext cx="9403125" cy="3612150"/>
          </a:xfrm>
          <a:custGeom>
            <a:avLst/>
            <a:gdLst/>
            <a:ahLst/>
            <a:cxnLst/>
            <a:rect l="l" t="t" r="r" b="b"/>
            <a:pathLst>
              <a:path w="376125" h="144486" extrusionOk="0">
                <a:moveTo>
                  <a:pt x="207" y="21909"/>
                </a:moveTo>
                <a:lnTo>
                  <a:pt x="0" y="144486"/>
                </a:lnTo>
                <a:lnTo>
                  <a:pt x="376125" y="121918"/>
                </a:lnTo>
                <a:lnTo>
                  <a:pt x="376085" y="9585"/>
                </a:lnTo>
                <a:lnTo>
                  <a:pt x="1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70" name="Google Shape;70;p11"/>
          <p:cNvSpPr/>
          <p:nvPr/>
        </p:nvSpPr>
        <p:spPr>
          <a:xfrm>
            <a:off x="-128375" y="1252091"/>
            <a:ext cx="1787600" cy="207500"/>
          </a:xfrm>
          <a:custGeom>
            <a:avLst/>
            <a:gdLst/>
            <a:ahLst/>
            <a:cxnLst/>
            <a:rect l="l" t="t" r="r" b="b"/>
            <a:pathLst>
              <a:path w="71504" h="8300" extrusionOk="0">
                <a:moveTo>
                  <a:pt x="0" y="0"/>
                </a:moveTo>
                <a:lnTo>
                  <a:pt x="76" y="8300"/>
                </a:lnTo>
                <a:lnTo>
                  <a:pt x="71504" y="85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71" name="Google Shape;71;p11"/>
          <p:cNvSpPr/>
          <p:nvPr/>
        </p:nvSpPr>
        <p:spPr>
          <a:xfrm>
            <a:off x="7454325" y="4111650"/>
            <a:ext cx="1817150" cy="207500"/>
          </a:xfrm>
          <a:custGeom>
            <a:avLst/>
            <a:gdLst/>
            <a:ahLst/>
            <a:cxnLst/>
            <a:rect l="l" t="t" r="r" b="b"/>
            <a:pathLst>
              <a:path w="72686" h="8300" extrusionOk="0">
                <a:moveTo>
                  <a:pt x="72686" y="8300"/>
                </a:moveTo>
                <a:lnTo>
                  <a:pt x="72610" y="0"/>
                </a:lnTo>
                <a:lnTo>
                  <a:pt x="0" y="44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2019163" y="1793782"/>
            <a:ext cx="5101500" cy="10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2993550" y="2997150"/>
            <a:ext cx="31569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4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4724400" y="1783184"/>
            <a:ext cx="3699600" cy="176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9144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title" idx="2" hasCustomPrompt="1"/>
          </p:nvPr>
        </p:nvSpPr>
        <p:spPr>
          <a:xfrm>
            <a:off x="4077104" y="376588"/>
            <a:ext cx="1095000" cy="9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480575"/>
            <a:ext cx="77175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7" r:id="rId7"/>
    <p:sldLayoutId id="2147483658" r:id="rId8"/>
    <p:sldLayoutId id="2147483665" r:id="rId9"/>
    <p:sldLayoutId id="214748366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3"/>
          <p:cNvPicPr preferRelativeResize="0"/>
          <p:nvPr/>
        </p:nvPicPr>
        <p:blipFill rotWithShape="1">
          <a:blip r:embed="rId3">
            <a:alphaModFix/>
          </a:blip>
          <a:srcRect l="11394" t="-210" r="4579" b="209"/>
          <a:stretch/>
        </p:blipFill>
        <p:spPr>
          <a:xfrm rot="138568">
            <a:off x="3813497" y="336886"/>
            <a:ext cx="5628880" cy="44697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p33"/>
          <p:cNvGrpSpPr/>
          <p:nvPr/>
        </p:nvGrpSpPr>
        <p:grpSpPr>
          <a:xfrm>
            <a:off x="295607" y="865280"/>
            <a:ext cx="4711051" cy="3412937"/>
            <a:chOff x="3958700" y="1446124"/>
            <a:chExt cx="4125625" cy="2988823"/>
          </a:xfrm>
        </p:grpSpPr>
        <p:sp>
          <p:nvSpPr>
            <p:cNvPr id="301" name="Google Shape;301;p33"/>
            <p:cNvSpPr/>
            <p:nvPr/>
          </p:nvSpPr>
          <p:spPr>
            <a:xfrm>
              <a:off x="3996300" y="1504500"/>
              <a:ext cx="4080950" cy="2849150"/>
            </a:xfrm>
            <a:custGeom>
              <a:avLst/>
              <a:gdLst/>
              <a:ahLst/>
              <a:cxnLst/>
              <a:rect l="l" t="t" r="r" b="b"/>
              <a:pathLst>
                <a:path w="163238" h="113966" extrusionOk="0">
                  <a:moveTo>
                    <a:pt x="16550" y="3761"/>
                  </a:moveTo>
                  <a:lnTo>
                    <a:pt x="152330" y="0"/>
                  </a:lnTo>
                  <a:lnTo>
                    <a:pt x="163238" y="113966"/>
                  </a:lnTo>
                  <a:lnTo>
                    <a:pt x="0" y="84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02" name="Google Shape;302;p33"/>
            <p:cNvSpPr/>
            <p:nvPr/>
          </p:nvSpPr>
          <p:spPr>
            <a:xfrm>
              <a:off x="3958700" y="1904125"/>
              <a:ext cx="332425" cy="1694925"/>
            </a:xfrm>
            <a:custGeom>
              <a:avLst/>
              <a:gdLst/>
              <a:ahLst/>
              <a:cxnLst/>
              <a:rect l="l" t="t" r="r" b="b"/>
              <a:pathLst>
                <a:path w="13297" h="67797" extrusionOk="0">
                  <a:moveTo>
                    <a:pt x="0" y="67797"/>
                  </a:moveTo>
                  <a:lnTo>
                    <a:pt x="6151" y="0"/>
                  </a:lnTo>
                  <a:lnTo>
                    <a:pt x="13297" y="11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3" name="Google Shape;303;p33"/>
            <p:cNvSpPr/>
            <p:nvPr/>
          </p:nvSpPr>
          <p:spPr>
            <a:xfrm>
              <a:off x="4420426" y="1446124"/>
              <a:ext cx="1256700" cy="108150"/>
            </a:xfrm>
            <a:custGeom>
              <a:avLst/>
              <a:gdLst/>
              <a:ahLst/>
              <a:cxnLst/>
              <a:rect l="l" t="t" r="r" b="b"/>
              <a:pathLst>
                <a:path w="50268" h="4326" extrusionOk="0">
                  <a:moveTo>
                    <a:pt x="50268" y="3369"/>
                  </a:moveTo>
                  <a:lnTo>
                    <a:pt x="0" y="4326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04" name="Google Shape;304;p33"/>
            <p:cNvSpPr/>
            <p:nvPr/>
          </p:nvSpPr>
          <p:spPr>
            <a:xfrm>
              <a:off x="7846500" y="1499800"/>
              <a:ext cx="134400" cy="1403400"/>
            </a:xfrm>
            <a:custGeom>
              <a:avLst/>
              <a:gdLst/>
              <a:ahLst/>
              <a:cxnLst/>
              <a:rect l="l" t="t" r="r" b="b"/>
              <a:pathLst>
                <a:path w="5376" h="56136" extrusionOk="0">
                  <a:moveTo>
                    <a:pt x="5376" y="56136"/>
                  </a:moveTo>
                  <a:lnTo>
                    <a:pt x="0" y="94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05" name="Google Shape;305;p33"/>
            <p:cNvSpPr/>
            <p:nvPr/>
          </p:nvSpPr>
          <p:spPr>
            <a:xfrm>
              <a:off x="7212175" y="4256272"/>
              <a:ext cx="872150" cy="178675"/>
            </a:xfrm>
            <a:custGeom>
              <a:avLst/>
              <a:gdLst/>
              <a:ahLst/>
              <a:cxnLst/>
              <a:rect l="l" t="t" r="r" b="b"/>
              <a:pathLst>
                <a:path w="34886" h="7147" extrusionOk="0">
                  <a:moveTo>
                    <a:pt x="34886" y="5681"/>
                  </a:moveTo>
                  <a:lnTo>
                    <a:pt x="0" y="714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306" name="Google Shape;306;p33"/>
          <p:cNvSpPr txBox="1">
            <a:spLocks noGrp="1"/>
          </p:cNvSpPr>
          <p:nvPr>
            <p:ph type="ctrTitle"/>
          </p:nvPr>
        </p:nvSpPr>
        <p:spPr>
          <a:xfrm>
            <a:off x="655083" y="1629192"/>
            <a:ext cx="3992100" cy="17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0" dirty="0">
                <a:latin typeface="Carter One"/>
                <a:ea typeface="Carter One"/>
                <a:cs typeface="Carter One"/>
                <a:sym typeface="Carter One"/>
              </a:rPr>
              <a:t>Hotel</a:t>
            </a:r>
            <a:r>
              <a:rPr lang="en" dirty="0"/>
              <a:t> </a:t>
            </a:r>
            <a:r>
              <a:rPr lang="en" sz="3500" dirty="0"/>
              <a:t>dataset</a:t>
            </a:r>
            <a:endParaRPr sz="3500" b="0" dirty="0"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307" name="Google Shape;307;p33"/>
          <p:cNvSpPr txBox="1">
            <a:spLocks noGrp="1"/>
          </p:cNvSpPr>
          <p:nvPr>
            <p:ph type="subTitle" idx="1"/>
          </p:nvPr>
        </p:nvSpPr>
        <p:spPr>
          <a:xfrm>
            <a:off x="615575" y="4034776"/>
            <a:ext cx="2242500" cy="59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Livvic"/>
                <a:ea typeface="Livvic"/>
                <a:cs typeface="Livvic"/>
                <a:sym typeface="Livvic"/>
              </a:rPr>
              <a:t>Here is where your presentation begins</a:t>
            </a:r>
            <a:endParaRPr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7602425" y="270825"/>
            <a:ext cx="1647300" cy="117700"/>
          </a:xfrm>
          <a:custGeom>
            <a:avLst/>
            <a:gdLst/>
            <a:ahLst/>
            <a:cxnLst/>
            <a:rect l="l" t="t" r="r" b="b"/>
            <a:pathLst>
              <a:path w="65892" h="4708" extrusionOk="0">
                <a:moveTo>
                  <a:pt x="0" y="2143"/>
                </a:moveTo>
                <a:lnTo>
                  <a:pt x="65892" y="0"/>
                </a:lnTo>
                <a:lnTo>
                  <a:pt x="65501" y="470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309" name="Google Shape;309;p33"/>
          <p:cNvGrpSpPr/>
          <p:nvPr/>
        </p:nvGrpSpPr>
        <p:grpSpPr>
          <a:xfrm>
            <a:off x="2052125" y="1354896"/>
            <a:ext cx="1198043" cy="210331"/>
            <a:chOff x="1026623" y="2953314"/>
            <a:chExt cx="5688711" cy="1008300"/>
          </a:xfrm>
        </p:grpSpPr>
        <p:sp>
          <p:nvSpPr>
            <p:cNvPr id="310" name="Google Shape;310;p33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B9945C4-4C70-48D0-96A7-3F95D0E3A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938" y="1112200"/>
            <a:ext cx="8253879" cy="4189228"/>
          </a:xfrm>
        </p:spPr>
        <p:txBody>
          <a:bodyPr/>
          <a:lstStyle/>
          <a:p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BB12AC-EFD0-421A-9956-594D2568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00"/>
            <a:ext cx="5559984" cy="572700"/>
          </a:xfrm>
        </p:spPr>
        <p:txBody>
          <a:bodyPr/>
          <a:lstStyle/>
          <a:p>
            <a:r>
              <a:rPr lang="en-US" dirty="0"/>
              <a:t>Number, Mean, Median, Std</a:t>
            </a:r>
            <a:endParaRPr lang="en-ID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1F652D4-1648-4F4E-B64B-E309B429B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449344"/>
              </p:ext>
            </p:extLst>
          </p:nvPr>
        </p:nvGraphicFramePr>
        <p:xfrm>
          <a:off x="713224" y="1371600"/>
          <a:ext cx="7795839" cy="3811440"/>
        </p:xfrm>
        <a:graphic>
          <a:graphicData uri="http://schemas.openxmlformats.org/drawingml/2006/table">
            <a:tbl>
              <a:tblPr firstRow="1" bandRow="1">
                <a:tableStyleId>{82A161E7-2EBB-4CBE-8D35-167CAAC12EEB}</a:tableStyleId>
              </a:tblPr>
              <a:tblGrid>
                <a:gridCol w="381929">
                  <a:extLst>
                    <a:ext uri="{9D8B030D-6E8A-4147-A177-3AD203B41FA5}">
                      <a16:colId xmlns:a16="http://schemas.microsoft.com/office/drawing/2014/main" val="192236897"/>
                    </a:ext>
                  </a:extLst>
                </a:gridCol>
                <a:gridCol w="1573619">
                  <a:extLst>
                    <a:ext uri="{9D8B030D-6E8A-4147-A177-3AD203B41FA5}">
                      <a16:colId xmlns:a16="http://schemas.microsoft.com/office/drawing/2014/main" val="136070314"/>
                    </a:ext>
                  </a:extLst>
                </a:gridCol>
                <a:gridCol w="700797">
                  <a:extLst>
                    <a:ext uri="{9D8B030D-6E8A-4147-A177-3AD203B41FA5}">
                      <a16:colId xmlns:a16="http://schemas.microsoft.com/office/drawing/2014/main" val="2928208291"/>
                    </a:ext>
                  </a:extLst>
                </a:gridCol>
                <a:gridCol w="648030">
                  <a:extLst>
                    <a:ext uri="{9D8B030D-6E8A-4147-A177-3AD203B41FA5}">
                      <a16:colId xmlns:a16="http://schemas.microsoft.com/office/drawing/2014/main" val="3237158435"/>
                    </a:ext>
                  </a:extLst>
                </a:gridCol>
                <a:gridCol w="1122866">
                  <a:extLst>
                    <a:ext uri="{9D8B030D-6E8A-4147-A177-3AD203B41FA5}">
                      <a16:colId xmlns:a16="http://schemas.microsoft.com/office/drawing/2014/main" val="4234199571"/>
                    </a:ext>
                  </a:extLst>
                </a:gridCol>
                <a:gridCol w="1122866">
                  <a:extLst>
                    <a:ext uri="{9D8B030D-6E8A-4147-A177-3AD203B41FA5}">
                      <a16:colId xmlns:a16="http://schemas.microsoft.com/office/drawing/2014/main" val="2257444180"/>
                    </a:ext>
                  </a:extLst>
                </a:gridCol>
                <a:gridCol w="1122866">
                  <a:extLst>
                    <a:ext uri="{9D8B030D-6E8A-4147-A177-3AD203B41FA5}">
                      <a16:colId xmlns:a16="http://schemas.microsoft.com/office/drawing/2014/main" val="1869170180"/>
                    </a:ext>
                  </a:extLst>
                </a:gridCol>
                <a:gridCol w="1122866">
                  <a:extLst>
                    <a:ext uri="{9D8B030D-6E8A-4147-A177-3AD203B41FA5}">
                      <a16:colId xmlns:a16="http://schemas.microsoft.com/office/drawing/2014/main" val="1579280066"/>
                    </a:ext>
                  </a:extLst>
                </a:gridCol>
              </a:tblGrid>
              <a:tr h="411369"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Nama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Banyak entry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Tipe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Jenis</a:t>
                      </a:r>
                      <a:r>
                        <a:rPr lang="en-US" sz="1000" dirty="0"/>
                        <a:t> data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Mean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Median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Std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883976"/>
                  </a:ext>
                </a:extLst>
              </a:tr>
              <a:tr h="411369">
                <a:tc>
                  <a:txBody>
                    <a:bodyPr/>
                    <a:lstStyle/>
                    <a:p>
                      <a:r>
                        <a:rPr lang="en-US" sz="1000" dirty="0"/>
                        <a:t>17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is_repeated_guest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categorical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-</a:t>
                      </a:r>
                      <a:endParaRPr lang="en-ID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-</a:t>
                      </a:r>
                      <a:endParaRPr lang="en-ID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-</a:t>
                      </a:r>
                      <a:endParaRPr lang="en-ID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12119"/>
                  </a:ext>
                </a:extLst>
              </a:tr>
              <a:tr h="411369">
                <a:tc>
                  <a:txBody>
                    <a:bodyPr/>
                    <a:lstStyle/>
                    <a:p>
                      <a:r>
                        <a:rPr lang="en-US" sz="1000" dirty="0"/>
                        <a:t>18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previous_cancellations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0.087118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0.000000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0.844336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92997"/>
                  </a:ext>
                </a:extLst>
              </a:tr>
              <a:tr h="411369">
                <a:tc>
                  <a:txBody>
                    <a:bodyPr/>
                    <a:lstStyle/>
                    <a:p>
                      <a:r>
                        <a:rPr lang="en-US" sz="1000" dirty="0"/>
                        <a:t>19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previous_bookings_not_canceled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0.137097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0.000000</a:t>
                      </a:r>
                      <a:endParaRPr lang="en-ID" sz="1200" dirty="0"/>
                    </a:p>
                    <a:p>
                      <a:pPr algn="ctr"/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1.497437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17538"/>
                  </a:ext>
                </a:extLst>
              </a:tr>
              <a:tr h="411369"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reserved_room_type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object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/>
                        <a:t>Categorical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-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-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-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743100"/>
                  </a:ext>
                </a:extLst>
              </a:tr>
              <a:tr h="411369"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assigned_room_type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object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-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-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-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17211"/>
                  </a:ext>
                </a:extLst>
              </a:tr>
              <a:tr h="443013"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booking_changes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  <a:endParaRPr lang="en-ID" sz="1100" dirty="0"/>
                    </a:p>
                    <a:p>
                      <a:pPr algn="ctr"/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0.221124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0.000000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0.652306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33168"/>
                  </a:ext>
                </a:extLst>
              </a:tr>
              <a:tr h="411369">
                <a:tc>
                  <a:txBody>
                    <a:bodyPr/>
                    <a:lstStyle/>
                    <a:p>
                      <a:r>
                        <a:rPr lang="en-US" sz="1000" dirty="0"/>
                        <a:t>23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deposit_type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object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-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-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-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403956"/>
                  </a:ext>
                </a:extLst>
              </a:tr>
              <a:tr h="443013">
                <a:tc>
                  <a:txBody>
                    <a:bodyPr/>
                    <a:lstStyle/>
                    <a:p>
                      <a:r>
                        <a:rPr lang="en-US" sz="1000" dirty="0"/>
                        <a:t>24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agent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103050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-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-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-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61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43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B9945C4-4C70-48D0-96A7-3F95D0E3A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938" y="1112200"/>
            <a:ext cx="8253879" cy="4189228"/>
          </a:xfrm>
        </p:spPr>
        <p:txBody>
          <a:bodyPr/>
          <a:lstStyle/>
          <a:p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BB12AC-EFD0-421A-9956-594D2568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00"/>
            <a:ext cx="5432394" cy="572700"/>
          </a:xfrm>
        </p:spPr>
        <p:txBody>
          <a:bodyPr/>
          <a:lstStyle/>
          <a:p>
            <a:r>
              <a:rPr lang="en-US" dirty="0"/>
              <a:t>Number, Mean, Median, Std</a:t>
            </a:r>
            <a:endParaRPr lang="en-ID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1F652D4-1648-4F4E-B64B-E309B429B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04379"/>
              </p:ext>
            </p:extLst>
          </p:nvPr>
        </p:nvGraphicFramePr>
        <p:xfrm>
          <a:off x="724703" y="1194144"/>
          <a:ext cx="7796681" cy="4025340"/>
        </p:xfrm>
        <a:graphic>
          <a:graphicData uri="http://schemas.openxmlformats.org/drawingml/2006/table">
            <a:tbl>
              <a:tblPr firstRow="1" bandRow="1">
                <a:tableStyleId>{82A161E7-2EBB-4CBE-8D35-167CAAC12EEB}</a:tableStyleId>
              </a:tblPr>
              <a:tblGrid>
                <a:gridCol w="362150">
                  <a:extLst>
                    <a:ext uri="{9D8B030D-6E8A-4147-A177-3AD203B41FA5}">
                      <a16:colId xmlns:a16="http://schemas.microsoft.com/office/drawing/2014/main" val="192236897"/>
                    </a:ext>
                  </a:extLst>
                </a:gridCol>
                <a:gridCol w="1865471">
                  <a:extLst>
                    <a:ext uri="{9D8B030D-6E8A-4147-A177-3AD203B41FA5}">
                      <a16:colId xmlns:a16="http://schemas.microsoft.com/office/drawing/2014/main" val="136070314"/>
                    </a:ext>
                  </a:extLst>
                </a:gridCol>
                <a:gridCol w="1113812">
                  <a:extLst>
                    <a:ext uri="{9D8B030D-6E8A-4147-A177-3AD203B41FA5}">
                      <a16:colId xmlns:a16="http://schemas.microsoft.com/office/drawing/2014/main" val="2928208291"/>
                    </a:ext>
                  </a:extLst>
                </a:gridCol>
                <a:gridCol w="1113812">
                  <a:extLst>
                    <a:ext uri="{9D8B030D-6E8A-4147-A177-3AD203B41FA5}">
                      <a16:colId xmlns:a16="http://schemas.microsoft.com/office/drawing/2014/main" val="1469050609"/>
                    </a:ext>
                  </a:extLst>
                </a:gridCol>
                <a:gridCol w="1113812">
                  <a:extLst>
                    <a:ext uri="{9D8B030D-6E8A-4147-A177-3AD203B41FA5}">
                      <a16:colId xmlns:a16="http://schemas.microsoft.com/office/drawing/2014/main" val="3314819307"/>
                    </a:ext>
                  </a:extLst>
                </a:gridCol>
                <a:gridCol w="1113812">
                  <a:extLst>
                    <a:ext uri="{9D8B030D-6E8A-4147-A177-3AD203B41FA5}">
                      <a16:colId xmlns:a16="http://schemas.microsoft.com/office/drawing/2014/main" val="1792401469"/>
                    </a:ext>
                  </a:extLst>
                </a:gridCol>
                <a:gridCol w="1113812">
                  <a:extLst>
                    <a:ext uri="{9D8B030D-6E8A-4147-A177-3AD203B41FA5}">
                      <a16:colId xmlns:a16="http://schemas.microsoft.com/office/drawing/2014/main" val="982235741"/>
                    </a:ext>
                  </a:extLst>
                </a:gridCol>
              </a:tblGrid>
              <a:tr h="422011"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Nama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Banyak entry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Jenis</a:t>
                      </a:r>
                      <a:r>
                        <a:rPr lang="en-US" sz="1000" dirty="0"/>
                        <a:t> data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Mean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Median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Std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883976"/>
                  </a:ext>
                </a:extLst>
              </a:tr>
              <a:tr h="454474">
                <a:tc>
                  <a:txBody>
                    <a:bodyPr/>
                    <a:lstStyle/>
                    <a:p>
                      <a:r>
                        <a:rPr lang="en-US" sz="1000" dirty="0"/>
                        <a:t>25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company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6797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Categorical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12119"/>
                  </a:ext>
                </a:extLst>
              </a:tr>
              <a:tr h="454474">
                <a:tc>
                  <a:txBody>
                    <a:bodyPr/>
                    <a:lstStyle/>
                    <a:p>
                      <a:r>
                        <a:rPr lang="en-US" sz="1000" dirty="0"/>
                        <a:t>26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days_in_waiting_list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2.321149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0.000000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17.594721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92997"/>
                  </a:ext>
                </a:extLst>
              </a:tr>
              <a:tr h="454474">
                <a:tc>
                  <a:txBody>
                    <a:bodyPr/>
                    <a:lstStyle/>
                    <a:p>
                      <a:r>
                        <a:rPr lang="en-US" sz="1000" dirty="0"/>
                        <a:t>27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customer_type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Categorical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17538"/>
                  </a:ext>
                </a:extLst>
              </a:tr>
              <a:tr h="422011">
                <a:tc>
                  <a:txBody>
                    <a:bodyPr/>
                    <a:lstStyle/>
                    <a:p>
                      <a:r>
                        <a:rPr lang="en-US" sz="1000" dirty="0"/>
                        <a:t>28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adr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Numerical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101.831122</a:t>
                      </a:r>
                      <a:r>
                        <a:rPr lang="en-US" sz="1200" dirty="0"/>
                        <a:t>-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94.575000</a:t>
                      </a:r>
                      <a:r>
                        <a:rPr lang="en-US" sz="1200" dirty="0"/>
                        <a:t>-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50.535790</a:t>
                      </a:r>
                      <a:r>
                        <a:rPr lang="en-US" sz="1200" dirty="0"/>
                        <a:t>-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743100"/>
                  </a:ext>
                </a:extLst>
              </a:tr>
              <a:tr h="454474">
                <a:tc>
                  <a:txBody>
                    <a:bodyPr/>
                    <a:lstStyle/>
                    <a:p>
                      <a:r>
                        <a:rPr lang="en-US" sz="1000" dirty="0"/>
                        <a:t>29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required_car_parking_spaces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0.062518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0.000000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0.245291</a:t>
                      </a:r>
                      <a:r>
                        <a:rPr lang="en-US" sz="1200" dirty="0"/>
                        <a:t>-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17211"/>
                  </a:ext>
                </a:extLst>
              </a:tr>
              <a:tr h="454474">
                <a:tc>
                  <a:txBody>
                    <a:bodyPr/>
                    <a:lstStyle/>
                    <a:p>
                      <a:r>
                        <a:rPr lang="en-US" sz="1000" dirty="0"/>
                        <a:t>30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total_of_special_requests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0.571363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0.000000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0.792798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33168"/>
                  </a:ext>
                </a:extLst>
              </a:tr>
              <a:tr h="454474">
                <a:tc>
                  <a:txBody>
                    <a:bodyPr/>
                    <a:lstStyle/>
                    <a:p>
                      <a:r>
                        <a:rPr lang="en-US" sz="1000" dirty="0"/>
                        <a:t>31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reservation_status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Categorical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403956"/>
                  </a:ext>
                </a:extLst>
              </a:tr>
              <a:tr h="454474">
                <a:tc>
                  <a:txBody>
                    <a:bodyPr/>
                    <a:lstStyle/>
                    <a:p>
                      <a:r>
                        <a:rPr lang="en-US" sz="1000" dirty="0"/>
                        <a:t>32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reservation_status_date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Categorical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61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0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B9945C4-4C70-48D0-96A7-3F95D0E3A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938" y="1112200"/>
            <a:ext cx="8253879" cy="4189228"/>
          </a:xfrm>
        </p:spPr>
        <p:txBody>
          <a:bodyPr/>
          <a:lstStyle/>
          <a:p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BB12AC-EFD0-421A-9956-594D2568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539500"/>
            <a:ext cx="5623781" cy="572700"/>
          </a:xfrm>
        </p:spPr>
        <p:txBody>
          <a:bodyPr/>
          <a:lstStyle/>
          <a:p>
            <a:r>
              <a:rPr lang="en-US" dirty="0"/>
              <a:t>Min dan Max</a:t>
            </a:r>
            <a:endParaRPr lang="en-ID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1F652D4-1648-4F4E-B64B-E309B429B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23824"/>
              </p:ext>
            </p:extLst>
          </p:nvPr>
        </p:nvGraphicFramePr>
        <p:xfrm>
          <a:off x="801251" y="1236544"/>
          <a:ext cx="5386784" cy="3906956"/>
        </p:xfrm>
        <a:graphic>
          <a:graphicData uri="http://schemas.openxmlformats.org/drawingml/2006/table">
            <a:tbl>
              <a:tblPr firstRow="1" bandRow="1">
                <a:tableStyleId>{82A161E7-2EBB-4CBE-8D35-167CAAC12EEB}</a:tableStyleId>
              </a:tblPr>
              <a:tblGrid>
                <a:gridCol w="432126">
                  <a:extLst>
                    <a:ext uri="{9D8B030D-6E8A-4147-A177-3AD203B41FA5}">
                      <a16:colId xmlns:a16="http://schemas.microsoft.com/office/drawing/2014/main" val="192236897"/>
                    </a:ext>
                  </a:extLst>
                </a:gridCol>
                <a:gridCol w="1722587">
                  <a:extLst>
                    <a:ext uri="{9D8B030D-6E8A-4147-A177-3AD203B41FA5}">
                      <a16:colId xmlns:a16="http://schemas.microsoft.com/office/drawing/2014/main" val="136070314"/>
                    </a:ext>
                  </a:extLst>
                </a:gridCol>
                <a:gridCol w="1077357">
                  <a:extLst>
                    <a:ext uri="{9D8B030D-6E8A-4147-A177-3AD203B41FA5}">
                      <a16:colId xmlns:a16="http://schemas.microsoft.com/office/drawing/2014/main" val="201197129"/>
                    </a:ext>
                  </a:extLst>
                </a:gridCol>
                <a:gridCol w="1034941">
                  <a:extLst>
                    <a:ext uri="{9D8B030D-6E8A-4147-A177-3AD203B41FA5}">
                      <a16:colId xmlns:a16="http://schemas.microsoft.com/office/drawing/2014/main" val="1208763993"/>
                    </a:ext>
                  </a:extLst>
                </a:gridCol>
                <a:gridCol w="1119773">
                  <a:extLst>
                    <a:ext uri="{9D8B030D-6E8A-4147-A177-3AD203B41FA5}">
                      <a16:colId xmlns:a16="http://schemas.microsoft.com/office/drawing/2014/main" val="1946763102"/>
                    </a:ext>
                  </a:extLst>
                </a:gridCol>
              </a:tblGrid>
              <a:tr h="4063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Nama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Jenis</a:t>
                      </a:r>
                      <a:r>
                        <a:rPr lang="en-US" sz="1000" dirty="0"/>
                        <a:t> data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Max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Min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883976"/>
                  </a:ext>
                </a:extLst>
              </a:tr>
              <a:tr h="4375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lead_time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737.</a:t>
                      </a:r>
                      <a:endParaRPr lang="en-ID" sz="120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17538"/>
                  </a:ext>
                </a:extLst>
              </a:tr>
              <a:tr h="4375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stays_in_weekend_nights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61249"/>
                  </a:ext>
                </a:extLst>
              </a:tr>
              <a:tr h="4375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stays_in_week_nights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741169"/>
                  </a:ext>
                </a:extLst>
              </a:tr>
              <a:tr h="4375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adults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17878"/>
                  </a:ext>
                </a:extLst>
              </a:tr>
              <a:tr h="4375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children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10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911914"/>
                  </a:ext>
                </a:extLst>
              </a:tr>
              <a:tr h="4375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babies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10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83393"/>
                  </a:ext>
                </a:extLst>
              </a:tr>
              <a:tr h="4375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18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previous_cancellations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426454"/>
                  </a:ext>
                </a:extLst>
              </a:tr>
              <a:tr h="4375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19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previous_bookings_not_canceled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72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727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87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B9945C4-4C70-48D0-96A7-3F95D0E3A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938" y="1112200"/>
            <a:ext cx="8253879" cy="4189228"/>
          </a:xfrm>
        </p:spPr>
        <p:txBody>
          <a:bodyPr/>
          <a:lstStyle/>
          <a:p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BB12AC-EFD0-421A-9956-594D2568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00"/>
            <a:ext cx="5559984" cy="572700"/>
          </a:xfrm>
        </p:spPr>
        <p:txBody>
          <a:bodyPr/>
          <a:lstStyle/>
          <a:p>
            <a:r>
              <a:rPr lang="en-US" dirty="0"/>
              <a:t>Min dan Max</a:t>
            </a:r>
            <a:endParaRPr lang="en-ID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1F652D4-1648-4F4E-B64B-E309B429B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543654"/>
              </p:ext>
            </p:extLst>
          </p:nvPr>
        </p:nvGraphicFramePr>
        <p:xfrm>
          <a:off x="713224" y="1371600"/>
          <a:ext cx="6527547" cy="3232399"/>
        </p:xfrm>
        <a:graphic>
          <a:graphicData uri="http://schemas.openxmlformats.org/drawingml/2006/table">
            <a:tbl>
              <a:tblPr firstRow="1" bandRow="1">
                <a:tableStyleId>{82A161E7-2EBB-4CBE-8D35-167CAAC12EEB}</a:tableStyleId>
              </a:tblPr>
              <a:tblGrid>
                <a:gridCol w="468255">
                  <a:extLst>
                    <a:ext uri="{9D8B030D-6E8A-4147-A177-3AD203B41FA5}">
                      <a16:colId xmlns:a16="http://schemas.microsoft.com/office/drawing/2014/main" val="192236897"/>
                    </a:ext>
                  </a:extLst>
                </a:gridCol>
                <a:gridCol w="1929300">
                  <a:extLst>
                    <a:ext uri="{9D8B030D-6E8A-4147-A177-3AD203B41FA5}">
                      <a16:colId xmlns:a16="http://schemas.microsoft.com/office/drawing/2014/main" val="136070314"/>
                    </a:ext>
                  </a:extLst>
                </a:gridCol>
                <a:gridCol w="1376664">
                  <a:extLst>
                    <a:ext uri="{9D8B030D-6E8A-4147-A177-3AD203B41FA5}">
                      <a16:colId xmlns:a16="http://schemas.microsoft.com/office/drawing/2014/main" val="4234199571"/>
                    </a:ext>
                  </a:extLst>
                </a:gridCol>
                <a:gridCol w="1376664">
                  <a:extLst>
                    <a:ext uri="{9D8B030D-6E8A-4147-A177-3AD203B41FA5}">
                      <a16:colId xmlns:a16="http://schemas.microsoft.com/office/drawing/2014/main" val="2257444180"/>
                    </a:ext>
                  </a:extLst>
                </a:gridCol>
                <a:gridCol w="1376664">
                  <a:extLst>
                    <a:ext uri="{9D8B030D-6E8A-4147-A177-3AD203B41FA5}">
                      <a16:colId xmlns:a16="http://schemas.microsoft.com/office/drawing/2014/main" val="1869170180"/>
                    </a:ext>
                  </a:extLst>
                </a:gridCol>
              </a:tblGrid>
              <a:tr h="506279"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Nama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Jenis</a:t>
                      </a:r>
                      <a:r>
                        <a:rPr lang="en-US" sz="1000" dirty="0"/>
                        <a:t> data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Max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Min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883976"/>
                  </a:ext>
                </a:extLst>
              </a:tr>
              <a:tr h="545224"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booking_changes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33168"/>
                  </a:ext>
                </a:extLst>
              </a:tr>
              <a:tr h="545224">
                <a:tc>
                  <a:txBody>
                    <a:bodyPr/>
                    <a:lstStyle/>
                    <a:p>
                      <a:r>
                        <a:rPr lang="en-US" sz="1000" dirty="0"/>
                        <a:t>26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days_in_waiting_list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391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233464"/>
                  </a:ext>
                </a:extLst>
              </a:tr>
              <a:tr h="545224">
                <a:tc>
                  <a:txBody>
                    <a:bodyPr/>
                    <a:lstStyle/>
                    <a:p>
                      <a:r>
                        <a:rPr lang="en-US" sz="1000" dirty="0"/>
                        <a:t>28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adr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Numerical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5400.000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-6.380000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038395"/>
                  </a:ext>
                </a:extLst>
              </a:tr>
              <a:tr h="545224">
                <a:tc>
                  <a:txBody>
                    <a:bodyPr/>
                    <a:lstStyle/>
                    <a:p>
                      <a:r>
                        <a:rPr lang="en-US" sz="1000" dirty="0"/>
                        <a:t>29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required_car_parking_spaces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27624"/>
                  </a:ext>
                </a:extLst>
              </a:tr>
              <a:tr h="545224">
                <a:tc>
                  <a:txBody>
                    <a:bodyPr/>
                    <a:lstStyle/>
                    <a:p>
                      <a:r>
                        <a:rPr lang="en-US" sz="1000" dirty="0"/>
                        <a:t>30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total_of_special_requests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956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631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8"/>
          <p:cNvPicPr preferRelativeResize="0"/>
          <p:nvPr/>
        </p:nvPicPr>
        <p:blipFill rotWithShape="1">
          <a:blip r:embed="rId3">
            <a:alphaModFix/>
          </a:blip>
          <a:srcRect l="-359" t="-385" r="360" b="27563"/>
          <a:stretch/>
        </p:blipFill>
        <p:spPr>
          <a:xfrm rot="120004">
            <a:off x="845048" y="7817"/>
            <a:ext cx="7459454" cy="36215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38"/>
          <p:cNvGrpSpPr/>
          <p:nvPr/>
        </p:nvGrpSpPr>
        <p:grpSpPr>
          <a:xfrm rot="548462">
            <a:off x="1262510" y="2184710"/>
            <a:ext cx="6715892" cy="3611865"/>
            <a:chOff x="3513333" y="-241700"/>
            <a:chExt cx="6224749" cy="3347724"/>
          </a:xfrm>
        </p:grpSpPr>
        <p:sp>
          <p:nvSpPr>
            <p:cNvPr id="412" name="Google Shape;412;p38"/>
            <p:cNvSpPr/>
            <p:nvPr/>
          </p:nvSpPr>
          <p:spPr>
            <a:xfrm>
              <a:off x="3705107" y="-114301"/>
              <a:ext cx="6032975" cy="3206400"/>
            </a:xfrm>
            <a:custGeom>
              <a:avLst/>
              <a:gdLst/>
              <a:ahLst/>
              <a:cxnLst/>
              <a:rect l="l" t="t" r="r" b="b"/>
              <a:pathLst>
                <a:path w="241319" h="128256" extrusionOk="0">
                  <a:moveTo>
                    <a:pt x="11791" y="128256"/>
                  </a:moveTo>
                  <a:lnTo>
                    <a:pt x="241319" y="94038"/>
                  </a:lnTo>
                  <a:lnTo>
                    <a:pt x="222127" y="0"/>
                  </a:lnTo>
                  <a:lnTo>
                    <a:pt x="0" y="707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13" name="Google Shape;413;p38"/>
            <p:cNvSpPr/>
            <p:nvPr/>
          </p:nvSpPr>
          <p:spPr>
            <a:xfrm>
              <a:off x="3672453" y="2068574"/>
              <a:ext cx="248800" cy="1037450"/>
            </a:xfrm>
            <a:custGeom>
              <a:avLst/>
              <a:gdLst/>
              <a:ahLst/>
              <a:cxnLst/>
              <a:rect l="l" t="t" r="r" b="b"/>
              <a:pathLst>
                <a:path w="9952" h="41498" extrusionOk="0">
                  <a:moveTo>
                    <a:pt x="1952" y="0"/>
                  </a:moveTo>
                  <a:lnTo>
                    <a:pt x="0" y="41498"/>
                  </a:lnTo>
                  <a:lnTo>
                    <a:pt x="9952" y="406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14" name="Google Shape;414;p38"/>
            <p:cNvSpPr/>
            <p:nvPr/>
          </p:nvSpPr>
          <p:spPr>
            <a:xfrm>
              <a:off x="9330600" y="-241700"/>
              <a:ext cx="381100" cy="1323175"/>
            </a:xfrm>
            <a:custGeom>
              <a:avLst/>
              <a:gdLst/>
              <a:ahLst/>
              <a:cxnLst/>
              <a:rect l="l" t="t" r="r" b="b"/>
              <a:pathLst>
                <a:path w="15244" h="52927" extrusionOk="0">
                  <a:moveTo>
                    <a:pt x="10005" y="52927"/>
                  </a:moveTo>
                  <a:lnTo>
                    <a:pt x="15244" y="0"/>
                  </a:lnTo>
                  <a:lnTo>
                    <a:pt x="0" y="42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15" name="Google Shape;415;p38"/>
            <p:cNvSpPr/>
            <p:nvPr/>
          </p:nvSpPr>
          <p:spPr>
            <a:xfrm>
              <a:off x="3513333" y="646596"/>
              <a:ext cx="2526051" cy="917111"/>
            </a:xfrm>
            <a:custGeom>
              <a:avLst/>
              <a:gdLst/>
              <a:ahLst/>
              <a:cxnLst/>
              <a:rect l="l" t="t" r="r" b="b"/>
              <a:pathLst>
                <a:path w="113149" h="41080" extrusionOk="0">
                  <a:moveTo>
                    <a:pt x="0" y="0"/>
                  </a:moveTo>
                  <a:lnTo>
                    <a:pt x="7531" y="41080"/>
                  </a:lnTo>
                  <a:lnTo>
                    <a:pt x="113149" y="78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16" name="Google Shape;416;p38"/>
          <p:cNvSpPr txBox="1">
            <a:spLocks noGrp="1"/>
          </p:cNvSpPr>
          <p:nvPr>
            <p:ph type="title"/>
          </p:nvPr>
        </p:nvSpPr>
        <p:spPr>
          <a:xfrm>
            <a:off x="1549500" y="3846050"/>
            <a:ext cx="6045000" cy="10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</a:t>
            </a:r>
            <a:endParaRPr dirty="0"/>
          </a:p>
        </p:txBody>
      </p:sp>
      <p:sp>
        <p:nvSpPr>
          <p:cNvPr id="417" name="Google Shape;417;p38"/>
          <p:cNvSpPr txBox="1">
            <a:spLocks noGrp="1"/>
          </p:cNvSpPr>
          <p:nvPr>
            <p:ph type="title" idx="2"/>
          </p:nvPr>
        </p:nvSpPr>
        <p:spPr>
          <a:xfrm>
            <a:off x="1444716" y="2669259"/>
            <a:ext cx="1095000" cy="9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6E6C9C1-82A6-4599-A8DC-209C83937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976" y="1592058"/>
            <a:ext cx="7786047" cy="1614000"/>
          </a:xfrm>
        </p:spPr>
        <p:txBody>
          <a:bodyPr/>
          <a:lstStyle/>
          <a:p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Sebelum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preprocessing,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pertama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salin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dataset agar dataset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asli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tidak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berubah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dirty="0">
              <a:solidFill>
                <a:srgbClr val="292929"/>
              </a:solidFill>
              <a:latin typeface="charter"/>
            </a:endParaRPr>
          </a:p>
          <a:p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Dengan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perintah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 = 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df.copy</a:t>
            </a:r>
            <a:r>
              <a:rPr lang="en-ID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1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dirty="0">
              <a:solidFill>
                <a:srgbClr val="292929"/>
              </a:solidFill>
              <a:latin typeface="charter"/>
            </a:endParaRPr>
          </a:p>
          <a:p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6EB27E-BA1E-4EEE-9886-44F4A67D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94542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9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Persentasi Missing value</a:t>
            </a:r>
            <a:endParaRPr dirty="0"/>
          </a:p>
        </p:txBody>
      </p:sp>
      <p:sp>
        <p:nvSpPr>
          <p:cNvPr id="424" name="Google Shape;424;p39"/>
          <p:cNvSpPr txBox="1">
            <a:spLocks noGrp="1"/>
          </p:cNvSpPr>
          <p:nvPr>
            <p:ph type="title" idx="4294967295"/>
          </p:nvPr>
        </p:nvSpPr>
        <p:spPr>
          <a:xfrm>
            <a:off x="5853999" y="1620241"/>
            <a:ext cx="2308800" cy="32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Livvic"/>
                <a:ea typeface="Livvic"/>
                <a:cs typeface="Livvic"/>
                <a:sym typeface="Livvic"/>
              </a:rPr>
              <a:t>Kolom dengan missing value &gt; 50% adalah ‘company’</a:t>
            </a:r>
            <a:endParaRPr sz="1600" b="1" dirty="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25" name="Google Shape;425;p39"/>
          <p:cNvSpPr txBox="1">
            <a:spLocks noGrp="1"/>
          </p:cNvSpPr>
          <p:nvPr>
            <p:ph type="subTitle" idx="4294967295"/>
          </p:nvPr>
        </p:nvSpPr>
        <p:spPr>
          <a:xfrm>
            <a:off x="5481860" y="2341159"/>
            <a:ext cx="2811536" cy="129866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drop kolom ‘company dengan ’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  <a:p>
            <a:pPr marL="0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dataset.drop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(columns=[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'company'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30" name="Google Shape;430;p39"/>
          <p:cNvSpPr/>
          <p:nvPr/>
        </p:nvSpPr>
        <p:spPr>
          <a:xfrm rot="-6934097" flipH="1">
            <a:off x="5453730" y="1002519"/>
            <a:ext cx="513516" cy="581993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31" name="Google Shape;431;p39"/>
          <p:cNvSpPr txBox="1">
            <a:spLocks noGrp="1"/>
          </p:cNvSpPr>
          <p:nvPr>
            <p:ph type="title" idx="4294967295"/>
          </p:nvPr>
        </p:nvSpPr>
        <p:spPr>
          <a:xfrm>
            <a:off x="5854000" y="1980700"/>
            <a:ext cx="459600" cy="32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1</a:t>
            </a:r>
            <a:endParaRPr sz="1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5CF3B13-8CBC-4DC8-8276-FD9AA717E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259166"/>
              </p:ext>
            </p:extLst>
          </p:nvPr>
        </p:nvGraphicFramePr>
        <p:xfrm>
          <a:off x="273870" y="1427500"/>
          <a:ext cx="4981066" cy="1765200"/>
        </p:xfrm>
        <a:graphic>
          <a:graphicData uri="http://schemas.openxmlformats.org/drawingml/2006/table">
            <a:tbl>
              <a:tblPr firstRow="1" bandRow="1">
                <a:tableStyleId>{82A161E7-2EBB-4CBE-8D35-167CAAC12EEB}</a:tableStyleId>
              </a:tblPr>
              <a:tblGrid>
                <a:gridCol w="2490533">
                  <a:extLst>
                    <a:ext uri="{9D8B030D-6E8A-4147-A177-3AD203B41FA5}">
                      <a16:colId xmlns:a16="http://schemas.microsoft.com/office/drawing/2014/main" val="937589288"/>
                    </a:ext>
                  </a:extLst>
                </a:gridCol>
                <a:gridCol w="2490533">
                  <a:extLst>
                    <a:ext uri="{9D8B030D-6E8A-4147-A177-3AD203B41FA5}">
                      <a16:colId xmlns:a16="http://schemas.microsoft.com/office/drawing/2014/main" val="4025082352"/>
                    </a:ext>
                  </a:extLst>
                </a:gridCol>
              </a:tblGrid>
              <a:tr h="353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Kolom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Persentase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hilang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216398"/>
                  </a:ext>
                </a:extLst>
              </a:tr>
              <a:tr h="353040">
                <a:tc>
                  <a:txBody>
                    <a:bodyPr/>
                    <a:lstStyle/>
                    <a:p>
                      <a:pPr algn="ctr"/>
                      <a:r>
                        <a:rPr lang="en-ID" sz="1400" b="0" i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company</a:t>
                      </a:r>
                      <a:endParaRPr lang="en-ID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i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0.943069</a:t>
                      </a:r>
                      <a:endParaRPr lang="en-ID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12622"/>
                  </a:ext>
                </a:extLst>
              </a:tr>
              <a:tr h="353040">
                <a:tc>
                  <a:txBody>
                    <a:bodyPr/>
                    <a:lstStyle/>
                    <a:p>
                      <a:pPr algn="ctr"/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agent</a:t>
                      </a:r>
                      <a:endParaRPr lang="en-ID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0.136862</a:t>
                      </a:r>
                      <a:endParaRPr lang="en-ID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08233"/>
                  </a:ext>
                </a:extLst>
              </a:tr>
              <a:tr h="3530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country</a:t>
                      </a:r>
                      <a:endParaRPr lang="en-ID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0.004087</a:t>
                      </a:r>
                      <a:endParaRPr lang="en-ID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895059"/>
                  </a:ext>
                </a:extLst>
              </a:tr>
              <a:tr h="3530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children</a:t>
                      </a:r>
                      <a:endParaRPr lang="en-ID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0.000034</a:t>
                      </a:r>
                      <a:endParaRPr lang="en-ID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702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6E6C9C1-82A6-4599-A8DC-209C83937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976" y="1592058"/>
            <a:ext cx="8316168" cy="1874156"/>
          </a:xfrm>
        </p:spPr>
        <p:txBody>
          <a:bodyPr/>
          <a:lstStyle/>
          <a:p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Dilakukan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dengan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perintah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sz="2000" dirty="0">
              <a:solidFill>
                <a:srgbClr val="292929"/>
              </a:solidFill>
              <a:latin typeface="charter"/>
            </a:endParaRPr>
          </a:p>
          <a:p>
            <a:r>
              <a:rPr lang="en-ID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dataset['agent'] = dataset['agent'].</a:t>
            </a:r>
            <a:r>
              <a:rPr lang="en-ID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ID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((dataset['agent'].mean()))</a:t>
            </a:r>
          </a:p>
          <a:p>
            <a:endParaRPr lang="en-US" b="1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dirty="0">
              <a:solidFill>
                <a:srgbClr val="292929"/>
              </a:solidFill>
              <a:latin typeface="charter"/>
            </a:endParaRPr>
          </a:p>
          <a:p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6EB27E-BA1E-4EEE-9886-44F4A67D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9500"/>
            <a:ext cx="9143999" cy="1052558"/>
          </a:xfrm>
        </p:spPr>
        <p:txBody>
          <a:bodyPr/>
          <a:lstStyle/>
          <a:p>
            <a:pPr marL="590550" lvl="1" algn="l" rtl="0"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en-US" sz="3200" dirty="0" err="1">
                <a:latin typeface="Roboto"/>
                <a:ea typeface="Roboto"/>
                <a:cs typeface="Roboto"/>
                <a:sym typeface="Roboto"/>
              </a:rPr>
              <a:t>Mengisi</a:t>
            </a:r>
            <a:r>
              <a:rPr lang="en-US" sz="3200" dirty="0">
                <a:latin typeface="Roboto"/>
                <a:ea typeface="Roboto"/>
                <a:cs typeface="Roboto"/>
                <a:sym typeface="Roboto"/>
              </a:rPr>
              <a:t> missing value di ‘agent’ </a:t>
            </a:r>
            <a:r>
              <a:rPr lang="en-US" sz="3200" dirty="0" err="1"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3200" dirty="0">
                <a:latin typeface="Roboto"/>
                <a:ea typeface="Roboto"/>
                <a:cs typeface="Roboto"/>
                <a:sym typeface="Roboto"/>
              </a:rPr>
              <a:t> mean</a:t>
            </a:r>
          </a:p>
        </p:txBody>
      </p:sp>
    </p:spTree>
    <p:extLst>
      <p:ext uri="{BB962C8B-B14F-4D97-AF65-F5344CB8AC3E}">
        <p14:creationId xmlns:p14="http://schemas.microsoft.com/office/powerpoint/2010/main" val="4135649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A898-9CBA-439D-B5A6-D70267BA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</a:t>
            </a:r>
            <a:endParaRPr lang="en-ID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D80AFCF-A005-4C8B-9A2B-C14C95314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325906"/>
              </p:ext>
            </p:extLst>
          </p:nvPr>
        </p:nvGraphicFramePr>
        <p:xfrm>
          <a:off x="800987" y="1507313"/>
          <a:ext cx="6096000" cy="1331580"/>
        </p:xfrm>
        <a:graphic>
          <a:graphicData uri="http://schemas.openxmlformats.org/drawingml/2006/table">
            <a:tbl>
              <a:tblPr firstRow="1" bandRow="1">
                <a:tableStyleId>{82A161E7-2EBB-4CBE-8D35-167CAAC12EEB}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5913931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5612295"/>
                    </a:ext>
                  </a:extLst>
                </a:gridCol>
              </a:tblGrid>
              <a:tr h="53699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Sebelum</a:t>
                      </a:r>
                      <a:r>
                        <a:rPr lang="en-US" dirty="0"/>
                        <a:t>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Sesudah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325108"/>
                  </a:ext>
                </a:extLst>
              </a:tr>
              <a:tr h="794585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82807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7F12BCF-96AB-4583-A1A1-0FA8EB5DD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966" y="2067260"/>
            <a:ext cx="2781688" cy="771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EE6A7E-3789-449E-A68D-7E0F93083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42" y="2067260"/>
            <a:ext cx="2781688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06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6E6C9C1-82A6-4599-A8DC-209C83937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976" y="1592058"/>
            <a:ext cx="8316168" cy="3362714"/>
          </a:xfrm>
        </p:spPr>
        <p:txBody>
          <a:bodyPr/>
          <a:lstStyle/>
          <a:p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Dengan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perintah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sz="2000" dirty="0">
              <a:solidFill>
                <a:srgbClr val="292929"/>
              </a:solidFill>
              <a:latin typeface="charter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dataset[</a:t>
            </a:r>
            <a:r>
              <a:rPr lang="en-US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'children'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dataset[</a:t>
            </a:r>
            <a:r>
              <a:rPr lang="en-US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'children'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(dataset[</a:t>
            </a:r>
            <a:r>
              <a:rPr lang="en-US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'children'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].mode()[</a:t>
            </a:r>
            <a:r>
              <a:rPr lang="en-US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i="0" dirty="0">
                <a:solidFill>
                  <a:srgbClr val="292929"/>
                </a:solidFill>
                <a:effectLst/>
                <a:latin typeface="charter"/>
              </a:rPr>
              <a:t>Dan</a:t>
            </a:r>
          </a:p>
          <a:p>
            <a:endParaRPr lang="en-US" b="1" dirty="0">
              <a:solidFill>
                <a:srgbClr val="292929"/>
              </a:solidFill>
              <a:latin typeface="charter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dataset[</a:t>
            </a:r>
            <a:r>
              <a:rPr lang="en-US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'country'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dataset[</a:t>
            </a:r>
            <a:r>
              <a:rPr lang="en-US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'country'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(dataset[</a:t>
            </a:r>
            <a:r>
              <a:rPr lang="en-US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'country'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].mode()[</a:t>
            </a:r>
            <a:r>
              <a:rPr lang="en-US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endParaRPr lang="en-US" b="1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dirty="0">
              <a:solidFill>
                <a:srgbClr val="292929"/>
              </a:solidFill>
              <a:latin typeface="charter"/>
            </a:endParaRPr>
          </a:p>
          <a:p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6EB27E-BA1E-4EEE-9886-44F4A67D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9500"/>
            <a:ext cx="9143999" cy="1052558"/>
          </a:xfrm>
        </p:spPr>
        <p:txBody>
          <a:bodyPr/>
          <a:lstStyle/>
          <a:p>
            <a:pPr marL="590550" lvl="1" algn="l" rtl="0"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en-US" sz="3200" dirty="0" err="1">
                <a:latin typeface="Roboto"/>
                <a:ea typeface="Roboto"/>
                <a:cs typeface="Roboto"/>
                <a:sym typeface="Roboto"/>
              </a:rPr>
              <a:t>Mengisi</a:t>
            </a:r>
            <a:r>
              <a:rPr lang="en-US" sz="3200" dirty="0">
                <a:latin typeface="Roboto"/>
                <a:ea typeface="Roboto"/>
                <a:cs typeface="Roboto"/>
                <a:sym typeface="Roboto"/>
              </a:rPr>
              <a:t> missing value di ‘children’ dan ‘country’ </a:t>
            </a:r>
            <a:r>
              <a:rPr lang="en-US" sz="3200" dirty="0" err="1"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3200" dirty="0">
                <a:latin typeface="Roboto"/>
                <a:ea typeface="Roboto"/>
                <a:cs typeface="Roboto"/>
                <a:sym typeface="Roboto"/>
              </a:rPr>
              <a:t> modus</a:t>
            </a:r>
          </a:p>
        </p:txBody>
      </p:sp>
    </p:spTree>
    <p:extLst>
      <p:ext uri="{BB962C8B-B14F-4D97-AF65-F5344CB8AC3E}">
        <p14:creationId xmlns:p14="http://schemas.microsoft.com/office/powerpoint/2010/main" val="296299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>
            <a:spLocks noGrp="1"/>
          </p:cNvSpPr>
          <p:nvPr>
            <p:ph type="body" idx="1"/>
          </p:nvPr>
        </p:nvSpPr>
        <p:spPr>
          <a:xfrm>
            <a:off x="720000" y="1290400"/>
            <a:ext cx="7717500" cy="3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ivvic"/>
                <a:ea typeface="Livvic"/>
                <a:cs typeface="Livvic"/>
                <a:sym typeface="Livvic"/>
              </a:rPr>
              <a:t>Dataset </a:t>
            </a:r>
            <a:r>
              <a:rPr lang="en-US" sz="2400" dirty="0" err="1">
                <a:latin typeface="Livvic"/>
                <a:ea typeface="Livvic"/>
                <a:cs typeface="Livvic"/>
                <a:sym typeface="Livvic"/>
              </a:rPr>
              <a:t>ini</a:t>
            </a:r>
            <a:r>
              <a:rPr lang="en-US" sz="2400" dirty="0"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US" sz="2400" dirty="0" err="1">
                <a:latin typeface="Livvic"/>
                <a:ea typeface="Livvic"/>
                <a:cs typeface="Livvic"/>
                <a:sym typeface="Livvic"/>
              </a:rPr>
              <a:t>berisi</a:t>
            </a:r>
            <a:r>
              <a:rPr lang="en-US" sz="2400" dirty="0"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US" sz="2400" dirty="0" err="1">
                <a:latin typeface="Livvic"/>
                <a:ea typeface="Livvic"/>
                <a:cs typeface="Livvic"/>
                <a:sym typeface="Livvic"/>
              </a:rPr>
              <a:t>informasi</a:t>
            </a:r>
            <a:r>
              <a:rPr lang="en-US" sz="2400" dirty="0"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US" sz="2400" dirty="0" err="1">
                <a:latin typeface="Livvic"/>
                <a:ea typeface="Livvic"/>
                <a:cs typeface="Livvic"/>
                <a:sym typeface="Livvic"/>
              </a:rPr>
              <a:t>pemesanan</a:t>
            </a:r>
            <a:r>
              <a:rPr lang="en-US" sz="2400" dirty="0">
                <a:latin typeface="Livvic"/>
                <a:ea typeface="Livvic"/>
                <a:cs typeface="Livvic"/>
                <a:sym typeface="Livvic"/>
              </a:rPr>
              <a:t> hotel </a:t>
            </a:r>
            <a:r>
              <a:rPr lang="en-US" sz="2400" dirty="0" err="1">
                <a:latin typeface="Livvic"/>
                <a:ea typeface="Livvic"/>
                <a:cs typeface="Livvic"/>
                <a:sym typeface="Livvic"/>
              </a:rPr>
              <a:t>kota</a:t>
            </a:r>
            <a:r>
              <a:rPr lang="en-US" sz="2400" dirty="0">
                <a:latin typeface="Livvic"/>
                <a:ea typeface="Livvic"/>
                <a:cs typeface="Livvic"/>
                <a:sym typeface="Livvic"/>
              </a:rPr>
              <a:t>(City Hotel) dan hotel </a:t>
            </a:r>
            <a:r>
              <a:rPr lang="en-US" sz="2400" dirty="0" err="1">
                <a:latin typeface="Livvic"/>
                <a:ea typeface="Livvic"/>
                <a:cs typeface="Livvic"/>
                <a:sym typeface="Livvic"/>
              </a:rPr>
              <a:t>resor</a:t>
            </a:r>
            <a:r>
              <a:rPr lang="en-US" sz="2400" dirty="0">
                <a:latin typeface="Livvic"/>
                <a:ea typeface="Livvic"/>
                <a:cs typeface="Livvic"/>
                <a:sym typeface="Livvic"/>
              </a:rPr>
              <a:t> (Resort Hotel) dan </a:t>
            </a:r>
            <a:r>
              <a:rPr lang="en-US" sz="2400" dirty="0" err="1">
                <a:latin typeface="Livvic"/>
                <a:ea typeface="Livvic"/>
                <a:cs typeface="Livvic"/>
                <a:sym typeface="Livvic"/>
              </a:rPr>
              <a:t>mencakup</a:t>
            </a:r>
            <a:r>
              <a:rPr lang="en-US" sz="2400" dirty="0"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US" sz="2400" dirty="0" err="1">
                <a:latin typeface="Livvic"/>
                <a:ea typeface="Livvic"/>
                <a:cs typeface="Livvic"/>
                <a:sym typeface="Livvic"/>
              </a:rPr>
              <a:t>informasi</a:t>
            </a:r>
            <a:r>
              <a:rPr lang="en-US" sz="2400" dirty="0"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US" sz="2400" dirty="0" err="1">
                <a:latin typeface="Livvic"/>
                <a:ea typeface="Livvic"/>
                <a:cs typeface="Livvic"/>
                <a:sym typeface="Livvic"/>
              </a:rPr>
              <a:t>seperti</a:t>
            </a:r>
            <a:r>
              <a:rPr lang="en-US" sz="2400" dirty="0"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US" sz="2400" dirty="0" err="1">
                <a:latin typeface="Livvic"/>
                <a:ea typeface="Livvic"/>
                <a:cs typeface="Livvic"/>
                <a:sym typeface="Livvic"/>
              </a:rPr>
              <a:t>kapan</a:t>
            </a:r>
            <a:r>
              <a:rPr lang="en-US" sz="2400" dirty="0"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US" sz="2400" dirty="0" err="1">
                <a:latin typeface="Livvic"/>
                <a:ea typeface="Livvic"/>
                <a:cs typeface="Livvic"/>
                <a:sym typeface="Livvic"/>
              </a:rPr>
              <a:t>pemesanan</a:t>
            </a:r>
            <a:r>
              <a:rPr lang="en-US" sz="2400" dirty="0"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US" sz="2400" dirty="0" err="1">
                <a:latin typeface="Livvic"/>
                <a:ea typeface="Livvic"/>
                <a:cs typeface="Livvic"/>
                <a:sym typeface="Livvic"/>
              </a:rPr>
              <a:t>dilakukan</a:t>
            </a:r>
            <a:r>
              <a:rPr lang="en-US" sz="2400" dirty="0">
                <a:latin typeface="Livvic"/>
                <a:ea typeface="Livvic"/>
                <a:cs typeface="Livvic"/>
                <a:sym typeface="Livvic"/>
              </a:rPr>
              <a:t>, lama </a:t>
            </a:r>
            <a:r>
              <a:rPr lang="en-US" sz="2400" dirty="0" err="1">
                <a:latin typeface="Livvic"/>
                <a:ea typeface="Livvic"/>
                <a:cs typeface="Livvic"/>
                <a:sym typeface="Livvic"/>
              </a:rPr>
              <a:t>menginap,banyakorang</a:t>
            </a:r>
            <a:r>
              <a:rPr lang="en-US" sz="2400" dirty="0"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US" sz="2400" dirty="0" err="1">
                <a:latin typeface="Livvic"/>
                <a:ea typeface="Livvic"/>
                <a:cs typeface="Livvic"/>
                <a:sym typeface="Livvic"/>
              </a:rPr>
              <a:t>dewasa</a:t>
            </a:r>
            <a:r>
              <a:rPr lang="en-US" sz="2400" dirty="0">
                <a:latin typeface="Livvic"/>
                <a:ea typeface="Livvic"/>
                <a:cs typeface="Livvic"/>
                <a:sym typeface="Livvic"/>
              </a:rPr>
              <a:t>, </a:t>
            </a:r>
            <a:r>
              <a:rPr lang="en-US" sz="2400" dirty="0" err="1">
                <a:latin typeface="Livvic"/>
                <a:ea typeface="Livvic"/>
                <a:cs typeface="Livvic"/>
                <a:sym typeface="Livvic"/>
              </a:rPr>
              <a:t>anak-anak</a:t>
            </a:r>
            <a:r>
              <a:rPr lang="en-US" sz="2400" dirty="0">
                <a:latin typeface="Livvic"/>
                <a:ea typeface="Livvic"/>
                <a:cs typeface="Livvic"/>
                <a:sym typeface="Livvic"/>
              </a:rPr>
              <a:t>, dan / </a:t>
            </a:r>
            <a:r>
              <a:rPr lang="en-US" sz="2400" dirty="0" err="1">
                <a:latin typeface="Livvic"/>
                <a:ea typeface="Livvic"/>
                <a:cs typeface="Livvic"/>
                <a:sym typeface="Livvic"/>
              </a:rPr>
              <a:t>atau</a:t>
            </a:r>
            <a:r>
              <a:rPr lang="en-US" sz="2400" dirty="0"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US" sz="2400" dirty="0" err="1">
                <a:latin typeface="Livvic"/>
                <a:ea typeface="Livvic"/>
                <a:cs typeface="Livvic"/>
                <a:sym typeface="Livvic"/>
              </a:rPr>
              <a:t>bayi</a:t>
            </a:r>
            <a:r>
              <a:rPr lang="en-US" sz="2400" dirty="0">
                <a:latin typeface="Livvic"/>
                <a:ea typeface="Livvic"/>
                <a:cs typeface="Livvic"/>
                <a:sym typeface="Livvic"/>
              </a:rPr>
              <a:t>, dan </a:t>
            </a:r>
            <a:r>
              <a:rPr lang="en-US" sz="2400" dirty="0" err="1">
                <a:latin typeface="Livvic"/>
                <a:ea typeface="Livvic"/>
                <a:cs typeface="Livvic"/>
                <a:sym typeface="Livvic"/>
              </a:rPr>
              <a:t>jumlah</a:t>
            </a:r>
            <a:r>
              <a:rPr lang="en-US" sz="2400" dirty="0"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US" sz="2400" dirty="0" err="1">
                <a:latin typeface="Livvic"/>
                <a:ea typeface="Livvic"/>
                <a:cs typeface="Livvic"/>
                <a:sym typeface="Livvic"/>
              </a:rPr>
              <a:t>tempat</a:t>
            </a:r>
            <a:r>
              <a:rPr lang="en-US" sz="2400" dirty="0"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US" sz="2400" dirty="0" err="1">
                <a:latin typeface="Livvic"/>
                <a:ea typeface="Livvic"/>
                <a:cs typeface="Livvic"/>
                <a:sym typeface="Livvic"/>
              </a:rPr>
              <a:t>parkir</a:t>
            </a:r>
            <a:r>
              <a:rPr lang="en-US" sz="2400" dirty="0">
                <a:latin typeface="Livvic"/>
                <a:ea typeface="Livvic"/>
                <a:cs typeface="Livvic"/>
                <a:sym typeface="Livvic"/>
              </a:rPr>
              <a:t> yang </a:t>
            </a:r>
            <a:r>
              <a:rPr lang="en-US" sz="2400" dirty="0" err="1">
                <a:latin typeface="Livvic"/>
                <a:ea typeface="Livvic"/>
                <a:cs typeface="Livvic"/>
                <a:sym typeface="Livvic"/>
              </a:rPr>
              <a:t>tersedia</a:t>
            </a:r>
            <a:r>
              <a:rPr lang="en-US" sz="2400" dirty="0">
                <a:latin typeface="Livvic"/>
                <a:ea typeface="Livvic"/>
                <a:cs typeface="Livvic"/>
                <a:sym typeface="Livvic"/>
              </a:rPr>
              <a:t>, dan lain-lain.</a:t>
            </a:r>
          </a:p>
        </p:txBody>
      </p:sp>
      <p:sp>
        <p:nvSpPr>
          <p:cNvPr id="320" name="Google Shape;320;p34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>
                <a:solidFill>
                  <a:schemeClr val="dk1"/>
                </a:solidFill>
              </a:rPr>
              <a:t>Overview</a:t>
            </a:r>
            <a:endParaRPr sz="3000" b="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A898-9CBA-439D-B5A6-D70267BA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</a:t>
            </a:r>
            <a:endParaRPr lang="en-ID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D80AFCF-A005-4C8B-9A2B-C14C95314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72676"/>
              </p:ext>
            </p:extLst>
          </p:nvPr>
        </p:nvGraphicFramePr>
        <p:xfrm>
          <a:off x="800987" y="1507313"/>
          <a:ext cx="6096000" cy="1971420"/>
        </p:xfrm>
        <a:graphic>
          <a:graphicData uri="http://schemas.openxmlformats.org/drawingml/2006/table">
            <a:tbl>
              <a:tblPr firstRow="1" bandRow="1">
                <a:tableStyleId>{82A161E7-2EBB-4CBE-8D35-167CAAC12EEB}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5913931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5612295"/>
                    </a:ext>
                  </a:extLst>
                </a:gridCol>
              </a:tblGrid>
              <a:tr h="49160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Sebelum</a:t>
                      </a:r>
                      <a:r>
                        <a:rPr lang="en-US" dirty="0"/>
                        <a:t>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Sesudah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325108"/>
                  </a:ext>
                </a:extLst>
              </a:tr>
              <a:tr h="1479812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82807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A1E69C7-06B2-412B-B837-875849C8E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41" y="2101486"/>
            <a:ext cx="3019846" cy="1514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96CC2A-97B1-4DFB-BFA9-CE22BC94F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664" y="2097415"/>
            <a:ext cx="2972215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08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1675625" y="1878200"/>
            <a:ext cx="5792700" cy="130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Membuat Kategori Berdasar ‘lead_time’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EF185-4B40-4104-94EC-37EB3989B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8F565D7-7AB1-4DAE-8B6F-B31B8CE05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894" y="1080302"/>
            <a:ext cx="7814212" cy="3725716"/>
          </a:xfrm>
        </p:spPr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b="1" dirty="0"/>
              <a:t>dataset[‘</a:t>
            </a:r>
            <a:r>
              <a:rPr lang="en-US" b="1" dirty="0" err="1"/>
              <a:t>lead_time</a:t>
            </a:r>
            <a:r>
              <a:rPr lang="en-US" b="1" dirty="0"/>
              <a:t>’].describe(</a:t>
            </a:r>
            <a:r>
              <a:rPr lang="en-US" dirty="0"/>
              <a:t>), </a:t>
            </a:r>
            <a:r>
              <a:rPr lang="en-US" dirty="0" err="1"/>
              <a:t>didapat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     Short	: &lt;25%</a:t>
            </a:r>
          </a:p>
          <a:p>
            <a:r>
              <a:rPr lang="en-US" dirty="0"/>
              <a:t>				    Medium: 25%-75%</a:t>
            </a:r>
          </a:p>
          <a:p>
            <a:r>
              <a:rPr lang="en-US" dirty="0"/>
              <a:t>				    Long	: &gt;75%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81F89B-4C00-49C0-A64F-E8A5D37D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00" y="422542"/>
            <a:ext cx="3858900" cy="572700"/>
          </a:xfrm>
        </p:spPr>
        <p:txBody>
          <a:bodyPr/>
          <a:lstStyle/>
          <a:p>
            <a:r>
              <a:rPr lang="en-US" dirty="0"/>
              <a:t>Parameter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D3D061-7AB8-4678-B6E4-27AD42352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60" y="1830832"/>
            <a:ext cx="2875838" cy="199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74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09A405F-719B-49C1-B898-46F8A43ED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098" y="1435394"/>
            <a:ext cx="8463516" cy="3168605"/>
          </a:xfrm>
        </p:spPr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: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conditions = [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dataset[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lead_time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&lt;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18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(dataset[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lead_time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]&gt;=18)&amp;(data[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lead_time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]&lt;=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160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dataset[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lead_time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]&gt;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160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labels=[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'Short'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'Medium'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'Long'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dataset[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‘Category'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np.select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(conditions, labels)</a:t>
            </a:r>
          </a:p>
          <a:p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F4538E-997F-4225-B39C-72B4B8D4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Mengkategorikan</a:t>
            </a:r>
            <a:r>
              <a:rPr lang="en-US" dirty="0"/>
              <a:t> ‘</a:t>
            </a:r>
            <a:r>
              <a:rPr lang="en-US" dirty="0" err="1"/>
              <a:t>lead_time</a:t>
            </a:r>
            <a:r>
              <a:rPr lang="en-US" dirty="0"/>
              <a:t>’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32661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6C7DCCE-A603-45AC-BBA2-E0A52A07E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020623-06D5-460A-A98B-959EE625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57F0B-F60B-4655-AAD8-85D609FD5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69" y="1069987"/>
            <a:ext cx="2804862" cy="355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17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5" name="Google Shape;705;p49"/>
          <p:cNvGrpSpPr/>
          <p:nvPr/>
        </p:nvGrpSpPr>
        <p:grpSpPr>
          <a:xfrm rot="493058">
            <a:off x="1562694" y="124469"/>
            <a:ext cx="5542581" cy="4705200"/>
            <a:chOff x="4013125" y="150214"/>
            <a:chExt cx="5161042" cy="4381304"/>
          </a:xfrm>
        </p:grpSpPr>
        <p:sp>
          <p:nvSpPr>
            <p:cNvPr id="706" name="Google Shape;706;p49"/>
            <p:cNvSpPr/>
            <p:nvPr/>
          </p:nvSpPr>
          <p:spPr>
            <a:xfrm>
              <a:off x="4731967" y="3933643"/>
              <a:ext cx="2102300" cy="597875"/>
            </a:xfrm>
            <a:custGeom>
              <a:avLst/>
              <a:gdLst/>
              <a:ahLst/>
              <a:cxnLst/>
              <a:rect l="l" t="t" r="r" b="b"/>
              <a:pathLst>
                <a:path w="84092" h="23915" extrusionOk="0">
                  <a:moveTo>
                    <a:pt x="84092" y="0"/>
                  </a:moveTo>
                  <a:lnTo>
                    <a:pt x="0" y="13593"/>
                  </a:lnTo>
                  <a:lnTo>
                    <a:pt x="2167" y="239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707" name="Google Shape;707;p49"/>
            <p:cNvSpPr/>
            <p:nvPr/>
          </p:nvSpPr>
          <p:spPr>
            <a:xfrm>
              <a:off x="7727341" y="154484"/>
              <a:ext cx="1149058" cy="334966"/>
            </a:xfrm>
            <a:custGeom>
              <a:avLst/>
              <a:gdLst/>
              <a:ahLst/>
              <a:cxnLst/>
              <a:rect l="l" t="t" r="r" b="b"/>
              <a:pathLst>
                <a:path w="51435" h="14994" extrusionOk="0">
                  <a:moveTo>
                    <a:pt x="51435" y="1143"/>
                  </a:moveTo>
                  <a:lnTo>
                    <a:pt x="0" y="0"/>
                  </a:lnTo>
                  <a:lnTo>
                    <a:pt x="5065" y="149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708" name="Google Shape;708;p49"/>
            <p:cNvSpPr/>
            <p:nvPr/>
          </p:nvSpPr>
          <p:spPr>
            <a:xfrm>
              <a:off x="4211792" y="150214"/>
              <a:ext cx="4962375" cy="4041600"/>
            </a:xfrm>
            <a:custGeom>
              <a:avLst/>
              <a:gdLst/>
              <a:ahLst/>
              <a:cxnLst/>
              <a:rect l="l" t="t" r="r" b="b"/>
              <a:pathLst>
                <a:path w="198495" h="161664" extrusionOk="0">
                  <a:moveTo>
                    <a:pt x="20242" y="161664"/>
                  </a:moveTo>
                  <a:lnTo>
                    <a:pt x="198399" y="134678"/>
                  </a:lnTo>
                  <a:lnTo>
                    <a:pt x="198495" y="0"/>
                  </a:lnTo>
                  <a:lnTo>
                    <a:pt x="0" y="632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09" name="Google Shape;709;p49"/>
            <p:cNvSpPr/>
            <p:nvPr/>
          </p:nvSpPr>
          <p:spPr>
            <a:xfrm>
              <a:off x="4013125" y="619646"/>
              <a:ext cx="2828725" cy="1027000"/>
            </a:xfrm>
            <a:custGeom>
              <a:avLst/>
              <a:gdLst/>
              <a:ahLst/>
              <a:cxnLst/>
              <a:rect l="l" t="t" r="r" b="b"/>
              <a:pathLst>
                <a:path w="113149" h="41080" extrusionOk="0">
                  <a:moveTo>
                    <a:pt x="0" y="0"/>
                  </a:moveTo>
                  <a:lnTo>
                    <a:pt x="7531" y="41080"/>
                  </a:lnTo>
                  <a:lnTo>
                    <a:pt x="113149" y="780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710" name="Google Shape;710;p49"/>
          <p:cNvSpPr txBox="1">
            <a:spLocks noGrp="1"/>
          </p:cNvSpPr>
          <p:nvPr>
            <p:ph type="title"/>
          </p:nvPr>
        </p:nvSpPr>
        <p:spPr>
          <a:xfrm>
            <a:off x="520995" y="1509823"/>
            <a:ext cx="8516679" cy="2296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b="0" dirty="0">
                <a:solidFill>
                  <a:srgbClr val="000000"/>
                </a:solidFill>
                <a:effectLst/>
                <a:latin typeface="Carter One" panose="020B0604020202020204" charset="0"/>
              </a:rPr>
              <a:t>Filter data </a:t>
            </a:r>
            <a:br>
              <a:rPr lang="en-ID" b="0" dirty="0">
                <a:solidFill>
                  <a:srgbClr val="000000"/>
                </a:solidFill>
                <a:effectLst/>
                <a:latin typeface="Carter One" panose="020B0604020202020204" charset="0"/>
              </a:rPr>
            </a:br>
            <a:r>
              <a:rPr lang="en-ID" b="0" dirty="0">
                <a:solidFill>
                  <a:srgbClr val="000000"/>
                </a:solidFill>
                <a:effectLst/>
                <a:latin typeface="Carter One" panose="020B0604020202020204" charset="0"/>
              </a:rPr>
              <a:t>'</a:t>
            </a:r>
            <a:r>
              <a:rPr lang="en-ID" b="0" dirty="0" err="1">
                <a:solidFill>
                  <a:srgbClr val="000000"/>
                </a:solidFill>
                <a:effectLst/>
                <a:latin typeface="Carter One" panose="020B0604020202020204" charset="0"/>
              </a:rPr>
              <a:t>reservation_status_date</a:t>
            </a:r>
            <a:r>
              <a:rPr lang="en-ID" b="0" dirty="0">
                <a:solidFill>
                  <a:srgbClr val="000000"/>
                </a:solidFill>
                <a:effectLst/>
                <a:latin typeface="Carter One" panose="020B0604020202020204" charset="0"/>
              </a:rPr>
              <a:t>' &gt; 2017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F394E73-C026-4A47-A3EB-4562C62AB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46" y="1900401"/>
            <a:ext cx="8913098" cy="1820994"/>
          </a:xfrm>
        </p:spPr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endParaRPr lang="en-US" dirty="0"/>
          </a:p>
          <a:p>
            <a:endParaRPr lang="en-US" dirty="0"/>
          </a:p>
          <a:p>
            <a:r>
              <a:rPr lang="en-ID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dataset[</a:t>
            </a:r>
            <a:r>
              <a:rPr lang="en-ID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D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reservation_status_date</a:t>
            </a:r>
            <a:r>
              <a:rPr lang="en-ID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D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</a:p>
          <a:p>
            <a:r>
              <a:rPr lang="en-ID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pd.to_datetime</a:t>
            </a:r>
            <a:r>
              <a:rPr lang="en-ID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(dataset[</a:t>
            </a:r>
            <a:r>
              <a:rPr lang="en-ID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D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reservation_status_date</a:t>
            </a:r>
            <a:r>
              <a:rPr lang="en-ID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D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format=</a:t>
            </a:r>
            <a:r>
              <a:rPr lang="en-ID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'%Y-%m-%d'</a:t>
            </a:r>
            <a:r>
              <a:rPr lang="en-ID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EB84FD-E230-4644-847F-587E2C78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Mengkonversi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datetime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34553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81EEBF2-5D2D-48F2-9748-754267DFC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2038625"/>
            <a:ext cx="7498967" cy="1614000"/>
          </a:xfrm>
        </p:spPr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above_2017 = 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df.loc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[(dataset[</a:t>
            </a:r>
            <a:r>
              <a:rPr lang="en-US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reservation_status_date</a:t>
            </a:r>
            <a:r>
              <a:rPr lang="en-US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&gt;= </a:t>
            </a:r>
            <a:r>
              <a:rPr lang="en-US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'2017-01-01'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</a:t>
            </a:r>
          </a:p>
          <a:p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5728F5-3689-49A5-9B1C-EADD924E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9653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20B7F52-B58D-499E-9C18-80F36C9FE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9CDDA9-891C-43DF-8B7D-43B2CF77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B3B1A-B939-491C-83E1-09027E7CD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90" y="1392860"/>
            <a:ext cx="3734321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2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Google Shape;1028;p61"/>
          <p:cNvPicPr preferRelativeResize="0"/>
          <p:nvPr/>
        </p:nvPicPr>
        <p:blipFill rotWithShape="1">
          <a:blip r:embed="rId3">
            <a:alphaModFix/>
          </a:blip>
          <a:srcRect l="8417" r="8408"/>
          <a:stretch/>
        </p:blipFill>
        <p:spPr>
          <a:xfrm rot="-245169">
            <a:off x="3743623" y="585792"/>
            <a:ext cx="4951177" cy="39719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9" name="Google Shape;1029;p61"/>
          <p:cNvGrpSpPr/>
          <p:nvPr/>
        </p:nvGrpSpPr>
        <p:grpSpPr>
          <a:xfrm>
            <a:off x="-68475" y="471525"/>
            <a:ext cx="5066484" cy="4191900"/>
            <a:chOff x="-68475" y="471525"/>
            <a:chExt cx="5066484" cy="4191900"/>
          </a:xfrm>
        </p:grpSpPr>
        <p:sp>
          <p:nvSpPr>
            <p:cNvPr id="1030" name="Google Shape;1030;p61"/>
            <p:cNvSpPr/>
            <p:nvPr/>
          </p:nvSpPr>
          <p:spPr>
            <a:xfrm>
              <a:off x="-51350" y="695250"/>
              <a:ext cx="4963775" cy="3968175"/>
            </a:xfrm>
            <a:custGeom>
              <a:avLst/>
              <a:gdLst/>
              <a:ahLst/>
              <a:cxnLst/>
              <a:rect l="l" t="t" r="r" b="b"/>
              <a:pathLst>
                <a:path w="198551" h="158727" extrusionOk="0">
                  <a:moveTo>
                    <a:pt x="173430" y="0"/>
                  </a:moveTo>
                  <a:lnTo>
                    <a:pt x="0" y="45824"/>
                  </a:lnTo>
                  <a:lnTo>
                    <a:pt x="685" y="158727"/>
                  </a:lnTo>
                  <a:lnTo>
                    <a:pt x="198551" y="10943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031" name="Google Shape;1031;p61"/>
            <p:cNvSpPr/>
            <p:nvPr/>
          </p:nvSpPr>
          <p:spPr>
            <a:xfrm>
              <a:off x="4345950" y="635342"/>
              <a:ext cx="480900" cy="2163200"/>
            </a:xfrm>
            <a:custGeom>
              <a:avLst/>
              <a:gdLst/>
              <a:ahLst/>
              <a:cxnLst/>
              <a:rect l="l" t="t" r="r" b="b"/>
              <a:pathLst>
                <a:path w="19236" h="86528" extrusionOk="0">
                  <a:moveTo>
                    <a:pt x="19236" y="86528"/>
                  </a:moveTo>
                  <a:lnTo>
                    <a:pt x="11213" y="0"/>
                  </a:lnTo>
                  <a:lnTo>
                    <a:pt x="0" y="14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32" name="Google Shape;1032;p61"/>
            <p:cNvSpPr/>
            <p:nvPr/>
          </p:nvSpPr>
          <p:spPr>
            <a:xfrm>
              <a:off x="-68475" y="471525"/>
              <a:ext cx="2995400" cy="1300850"/>
            </a:xfrm>
            <a:custGeom>
              <a:avLst/>
              <a:gdLst/>
              <a:ahLst/>
              <a:cxnLst/>
              <a:rect l="l" t="t" r="r" b="b"/>
              <a:pathLst>
                <a:path w="119816" h="52034" extrusionOk="0">
                  <a:moveTo>
                    <a:pt x="0" y="0"/>
                  </a:moveTo>
                  <a:lnTo>
                    <a:pt x="0" y="52034"/>
                  </a:lnTo>
                  <a:lnTo>
                    <a:pt x="119816" y="204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033" name="Google Shape;1033;p61"/>
            <p:cNvSpPr/>
            <p:nvPr/>
          </p:nvSpPr>
          <p:spPr>
            <a:xfrm>
              <a:off x="1902584" y="3496300"/>
              <a:ext cx="3095425" cy="769900"/>
            </a:xfrm>
            <a:custGeom>
              <a:avLst/>
              <a:gdLst/>
              <a:ahLst/>
              <a:cxnLst/>
              <a:rect l="l" t="t" r="r" b="b"/>
              <a:pathLst>
                <a:path w="123817" h="30796" extrusionOk="0">
                  <a:moveTo>
                    <a:pt x="123817" y="11425"/>
                  </a:moveTo>
                  <a:lnTo>
                    <a:pt x="121080" y="0"/>
                  </a:lnTo>
                  <a:lnTo>
                    <a:pt x="0" y="307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034" name="Google Shape;1034;p61"/>
          <p:cNvSpPr txBox="1">
            <a:spLocks noGrp="1"/>
          </p:cNvSpPr>
          <p:nvPr>
            <p:ph type="title"/>
          </p:nvPr>
        </p:nvSpPr>
        <p:spPr>
          <a:xfrm flipH="1">
            <a:off x="719949" y="1504375"/>
            <a:ext cx="3586800" cy="237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Visualizing Arrival Month</a:t>
            </a:r>
            <a:endParaRPr sz="5000" dirty="0"/>
          </a:p>
        </p:txBody>
      </p:sp>
      <p:sp>
        <p:nvSpPr>
          <p:cNvPr id="1035" name="Google Shape;1035;p61"/>
          <p:cNvSpPr txBox="1">
            <a:spLocks noGrp="1"/>
          </p:cNvSpPr>
          <p:nvPr>
            <p:ph type="title" idx="2"/>
          </p:nvPr>
        </p:nvSpPr>
        <p:spPr>
          <a:xfrm flipH="1">
            <a:off x="431255" y="615775"/>
            <a:ext cx="13272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05</a:t>
            </a:r>
            <a:endParaRPr sz="5000"/>
          </a:p>
        </p:txBody>
      </p:sp>
      <p:sp>
        <p:nvSpPr>
          <p:cNvPr id="1036" name="Google Shape;1036;p61"/>
          <p:cNvSpPr/>
          <p:nvPr/>
        </p:nvSpPr>
        <p:spPr>
          <a:xfrm>
            <a:off x="8610625" y="396000"/>
            <a:ext cx="166875" cy="1994050"/>
          </a:xfrm>
          <a:custGeom>
            <a:avLst/>
            <a:gdLst/>
            <a:ahLst/>
            <a:cxnLst/>
            <a:rect l="l" t="t" r="r" b="b"/>
            <a:pathLst>
              <a:path w="6675" h="79762" extrusionOk="0">
                <a:moveTo>
                  <a:pt x="5184" y="79762"/>
                </a:moveTo>
                <a:lnTo>
                  <a:pt x="0" y="552"/>
                </a:lnTo>
                <a:lnTo>
                  <a:pt x="667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B9945C4-4C70-48D0-96A7-3F95D0E3A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938" y="1112200"/>
            <a:ext cx="8253879" cy="418922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Dataset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</a:rPr>
              <a:t>memiliki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32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</a:rPr>
              <a:t>kolom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: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BB12AC-EFD0-421A-9956-594D2568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Properties</a:t>
            </a:r>
            <a:endParaRPr lang="en-ID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1F652D4-1648-4F4E-B64B-E309B429B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190159"/>
              </p:ext>
            </p:extLst>
          </p:nvPr>
        </p:nvGraphicFramePr>
        <p:xfrm>
          <a:off x="805061" y="1606785"/>
          <a:ext cx="6096000" cy="3474720"/>
        </p:xfrm>
        <a:graphic>
          <a:graphicData uri="http://schemas.openxmlformats.org/drawingml/2006/table">
            <a:tbl>
              <a:tblPr firstRow="1" bandRow="1">
                <a:tableStyleId>{82A161E7-2EBB-4CBE-8D35-167CAAC12EEB}</a:tableStyleId>
              </a:tblPr>
              <a:tblGrid>
                <a:gridCol w="291616">
                  <a:extLst>
                    <a:ext uri="{9D8B030D-6E8A-4147-A177-3AD203B41FA5}">
                      <a16:colId xmlns:a16="http://schemas.microsoft.com/office/drawing/2014/main" val="192236897"/>
                    </a:ext>
                  </a:extLst>
                </a:gridCol>
                <a:gridCol w="2146784">
                  <a:extLst>
                    <a:ext uri="{9D8B030D-6E8A-4147-A177-3AD203B41FA5}">
                      <a16:colId xmlns:a16="http://schemas.microsoft.com/office/drawing/2014/main" val="13607031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282082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371584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1197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Nama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Banyak entry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Tipe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Jenis</a:t>
                      </a:r>
                      <a:r>
                        <a:rPr lang="en-US" sz="1000" dirty="0"/>
                        <a:t> data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88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hotel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object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Categorical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1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is_canceled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Categorical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9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lead_time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1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arrival_date_year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74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arrival_date_month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object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1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arrival_date_week_number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  <a:endParaRPr lang="en-ID" sz="1100" dirty="0"/>
                    </a:p>
                    <a:p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3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arrival_date_day_of_month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  <a:endParaRPr lang="en-ID" sz="1100" dirty="0"/>
                    </a:p>
                    <a:p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40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stays_in_weekend_nights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61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509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A7CDF2E-69FA-4C5B-B0A7-B4565E6EA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716" y="1390038"/>
            <a:ext cx="8349572" cy="3213961"/>
          </a:xfrm>
        </p:spPr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endParaRPr lang="en-US" dirty="0"/>
          </a:p>
          <a:p>
            <a:r>
              <a:rPr lang="en-ID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seaborn </a:t>
            </a:r>
            <a:r>
              <a:rPr lang="en-ID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</a:t>
            </a:r>
            <a:endParaRPr lang="en-ID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month_order</a:t>
            </a:r>
            <a:r>
              <a:rPr lang="en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'January'</a:t>
            </a:r>
            <a:r>
              <a:rPr lang="en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'February'</a:t>
            </a:r>
            <a:r>
              <a:rPr lang="en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'March'</a:t>
            </a:r>
            <a:r>
              <a:rPr lang="en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'April'</a:t>
            </a:r>
            <a:r>
              <a:rPr lang="en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'May'</a:t>
            </a:r>
            <a:r>
              <a:rPr lang="en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'June'</a:t>
            </a:r>
            <a:r>
              <a:rPr lang="en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'July'</a:t>
            </a:r>
            <a:r>
              <a:rPr lang="en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'August’		</a:t>
            </a:r>
            <a:r>
              <a:rPr lang="en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'September’</a:t>
            </a:r>
            <a:r>
              <a:rPr lang="en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'October'</a:t>
            </a:r>
            <a:r>
              <a:rPr lang="en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'November'</a:t>
            </a:r>
            <a:r>
              <a:rPr lang="en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'December'</a:t>
            </a:r>
            <a:r>
              <a:rPr lang="en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sorted_months</a:t>
            </a:r>
            <a:r>
              <a:rPr lang="en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dataset[</a:t>
            </a:r>
            <a:r>
              <a:rPr lang="en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D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arrival_date_month</a:t>
            </a:r>
            <a:r>
              <a:rPr lang="en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value_counts</a:t>
            </a:r>
            <a:r>
              <a:rPr lang="en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().reindex(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month_order</a:t>
            </a:r>
            <a:r>
              <a:rPr lang="en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D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sorted_months.index</a:t>
            </a:r>
            <a:endParaRPr lang="en-ID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 = 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sorted_months.values</a:t>
            </a:r>
            <a:endParaRPr lang="en-ID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D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sns.set</a:t>
            </a:r>
            <a:r>
              <a:rPr lang="en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rc</a:t>
            </a:r>
            <a:r>
              <a:rPr lang="en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={</a:t>
            </a:r>
            <a:r>
              <a:rPr lang="en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D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figure.figsize</a:t>
            </a:r>
            <a:r>
              <a:rPr lang="en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:(</a:t>
            </a:r>
            <a:r>
              <a:rPr lang="en-ID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18</a:t>
            </a:r>
            <a:r>
              <a:rPr lang="en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D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)})</a:t>
            </a:r>
          </a:p>
          <a:p>
            <a:r>
              <a:rPr lang="en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sns.lineplot</a:t>
            </a:r>
            <a:r>
              <a:rPr lang="en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 y)</a:t>
            </a:r>
          </a:p>
          <a:p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476A51-21A7-43BF-9169-606CE324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99569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20B7F52-B58D-499E-9C18-80F36C9FE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92" y="3797000"/>
            <a:ext cx="7594661" cy="1614000"/>
          </a:xfrm>
        </p:spPr>
        <p:txBody>
          <a:bodyPr/>
          <a:lstStyle/>
          <a:p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tersibuk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Agustus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9CDDA9-891C-43DF-8B7D-43B2CF77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</a:t>
            </a:r>
            <a:endParaRPr lang="en-ID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D6C2B96-E655-4325-AFBD-5CE99E254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0" y="977916"/>
            <a:ext cx="8420987" cy="280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2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B9945C4-4C70-48D0-96A7-3F95D0E3A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938" y="1112200"/>
            <a:ext cx="8253879" cy="418922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Dataset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</a:rPr>
              <a:t>memiliki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32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</a:rPr>
              <a:t>kolom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: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BB12AC-EFD0-421A-9956-594D2568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Properties</a:t>
            </a:r>
            <a:endParaRPr lang="en-ID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1F652D4-1648-4F4E-B64B-E309B429B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474688"/>
              </p:ext>
            </p:extLst>
          </p:nvPr>
        </p:nvGraphicFramePr>
        <p:xfrm>
          <a:off x="805061" y="1606785"/>
          <a:ext cx="6467609" cy="3337560"/>
        </p:xfrm>
        <a:graphic>
          <a:graphicData uri="http://schemas.openxmlformats.org/drawingml/2006/table">
            <a:tbl>
              <a:tblPr firstRow="1" bandRow="1">
                <a:tableStyleId>{82A161E7-2EBB-4CBE-8D35-167CAAC12EEB}</a:tableStyleId>
              </a:tblPr>
              <a:tblGrid>
                <a:gridCol w="502744">
                  <a:extLst>
                    <a:ext uri="{9D8B030D-6E8A-4147-A177-3AD203B41FA5}">
                      <a16:colId xmlns:a16="http://schemas.microsoft.com/office/drawing/2014/main" val="192236897"/>
                    </a:ext>
                  </a:extLst>
                </a:gridCol>
                <a:gridCol w="1935656">
                  <a:extLst>
                    <a:ext uri="{9D8B030D-6E8A-4147-A177-3AD203B41FA5}">
                      <a16:colId xmlns:a16="http://schemas.microsoft.com/office/drawing/2014/main" val="13607031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282082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37158435"/>
                    </a:ext>
                  </a:extLst>
                </a:gridCol>
                <a:gridCol w="1590809">
                  <a:extLst>
                    <a:ext uri="{9D8B030D-6E8A-4147-A177-3AD203B41FA5}">
                      <a16:colId xmlns:a16="http://schemas.microsoft.com/office/drawing/2014/main" val="2345233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Nama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Banyak entry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Tipe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Jenis</a:t>
                      </a:r>
                      <a:r>
                        <a:rPr lang="en-US" sz="1000" dirty="0"/>
                        <a:t> data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88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stays_in_week_nights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1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adults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9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11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children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119386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1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babies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74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meal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object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1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country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118902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object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3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15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market_segment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object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40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distribution_channel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object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61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92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B9945C4-4C70-48D0-96A7-3F95D0E3A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938" y="1112200"/>
            <a:ext cx="8253879" cy="418922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Dataset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</a:rPr>
              <a:t>memiliki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32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</a:rPr>
              <a:t>kolom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: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BB12AC-EFD0-421A-9956-594D2568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Properties</a:t>
            </a:r>
            <a:endParaRPr lang="en-ID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1F652D4-1648-4F4E-B64B-E309B429B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836348"/>
              </p:ext>
            </p:extLst>
          </p:nvPr>
        </p:nvGraphicFramePr>
        <p:xfrm>
          <a:off x="713225" y="1510094"/>
          <a:ext cx="6096000" cy="3393440"/>
        </p:xfrm>
        <a:graphic>
          <a:graphicData uri="http://schemas.openxmlformats.org/drawingml/2006/table">
            <a:tbl>
              <a:tblPr firstRow="1" bandRow="1">
                <a:tableStyleId>{82A161E7-2EBB-4CBE-8D35-167CAAC12EEB}</a:tableStyleId>
              </a:tblPr>
              <a:tblGrid>
                <a:gridCol w="435091">
                  <a:extLst>
                    <a:ext uri="{9D8B030D-6E8A-4147-A177-3AD203B41FA5}">
                      <a16:colId xmlns:a16="http://schemas.microsoft.com/office/drawing/2014/main" val="192236897"/>
                    </a:ext>
                  </a:extLst>
                </a:gridCol>
                <a:gridCol w="2083982">
                  <a:extLst>
                    <a:ext uri="{9D8B030D-6E8A-4147-A177-3AD203B41FA5}">
                      <a16:colId xmlns:a16="http://schemas.microsoft.com/office/drawing/2014/main" val="136070314"/>
                    </a:ext>
                  </a:extLst>
                </a:gridCol>
                <a:gridCol w="1138527">
                  <a:extLst>
                    <a:ext uri="{9D8B030D-6E8A-4147-A177-3AD203B41FA5}">
                      <a16:colId xmlns:a16="http://schemas.microsoft.com/office/drawing/2014/main" val="2928208291"/>
                    </a:ext>
                  </a:extLst>
                </a:gridCol>
                <a:gridCol w="892291">
                  <a:extLst>
                    <a:ext uri="{9D8B030D-6E8A-4147-A177-3AD203B41FA5}">
                      <a16:colId xmlns:a16="http://schemas.microsoft.com/office/drawing/2014/main" val="3237158435"/>
                    </a:ext>
                  </a:extLst>
                </a:gridCol>
                <a:gridCol w="1546109">
                  <a:extLst>
                    <a:ext uri="{9D8B030D-6E8A-4147-A177-3AD203B41FA5}">
                      <a16:colId xmlns:a16="http://schemas.microsoft.com/office/drawing/2014/main" val="4234199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Nama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Banyak entry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Tipe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Jenis</a:t>
                      </a:r>
                      <a:r>
                        <a:rPr lang="en-US" sz="1000" dirty="0"/>
                        <a:t> data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88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17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is_repeated_guest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categorical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1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18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previous_cancellations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9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19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previous_bookings_not_canceled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1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reserved_room_type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object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Categorical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74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assigned_room_type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object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1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booking_changes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  <a:endParaRPr lang="en-ID" sz="1100" dirty="0"/>
                    </a:p>
                    <a:p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3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23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deposit_type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object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40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24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agent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103050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61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53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B9945C4-4C70-48D0-96A7-3F95D0E3A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938" y="1112200"/>
            <a:ext cx="8253879" cy="418922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Dataset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</a:rPr>
              <a:t>memiliki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32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</a:rPr>
              <a:t>kolom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: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BB12AC-EFD0-421A-9956-594D2568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Properties</a:t>
            </a:r>
            <a:endParaRPr lang="en-ID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1F652D4-1648-4F4E-B64B-E309B429B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21725"/>
              </p:ext>
            </p:extLst>
          </p:nvPr>
        </p:nvGraphicFramePr>
        <p:xfrm>
          <a:off x="805061" y="1606785"/>
          <a:ext cx="6096000" cy="3393440"/>
        </p:xfrm>
        <a:graphic>
          <a:graphicData uri="http://schemas.openxmlformats.org/drawingml/2006/table">
            <a:tbl>
              <a:tblPr firstRow="1" bandRow="1">
                <a:tableStyleId>{82A161E7-2EBB-4CBE-8D35-167CAAC12EEB}</a:tableStyleId>
              </a:tblPr>
              <a:tblGrid>
                <a:gridCol w="396418">
                  <a:extLst>
                    <a:ext uri="{9D8B030D-6E8A-4147-A177-3AD203B41FA5}">
                      <a16:colId xmlns:a16="http://schemas.microsoft.com/office/drawing/2014/main" val="192236897"/>
                    </a:ext>
                  </a:extLst>
                </a:gridCol>
                <a:gridCol w="2041982">
                  <a:extLst>
                    <a:ext uri="{9D8B030D-6E8A-4147-A177-3AD203B41FA5}">
                      <a16:colId xmlns:a16="http://schemas.microsoft.com/office/drawing/2014/main" val="13607031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282082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371584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69050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Nama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Banyak entry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Tipe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Jenis</a:t>
                      </a:r>
                      <a:r>
                        <a:rPr lang="en-US" sz="1000" dirty="0"/>
                        <a:t> data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88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25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company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6797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Categorical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1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26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days_in_waiting_list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9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27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customer_type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object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Categorical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1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28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adr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Numerical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74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29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required_car_parking_spaces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1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30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total_of_special_requests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  <a:endParaRPr lang="en-ID" sz="1100" dirty="0"/>
                    </a:p>
                    <a:p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3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31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reservation_status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object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Categorical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40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32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reservation_status_date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object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Categorical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61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03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CA1BF6F-02B7-4DE3-9303-F95BAF41A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112200"/>
            <a:ext cx="7626558" cy="40313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45949B-9FFC-47D1-BFC8-8C059D60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  <a:endParaRPr lang="en-ID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E717ADC-6A4C-447B-B716-93BC0E96A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403" y="1112200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73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B9945C4-4C70-48D0-96A7-3F95D0E3A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938" y="1112200"/>
            <a:ext cx="8253879" cy="4189228"/>
          </a:xfrm>
        </p:spPr>
        <p:txBody>
          <a:bodyPr/>
          <a:lstStyle/>
          <a:p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BB12AC-EFD0-421A-9956-594D2568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539500"/>
            <a:ext cx="5623781" cy="572700"/>
          </a:xfrm>
        </p:spPr>
        <p:txBody>
          <a:bodyPr/>
          <a:lstStyle/>
          <a:p>
            <a:r>
              <a:rPr lang="en-US" dirty="0"/>
              <a:t>Number, Mean, Median, Std</a:t>
            </a:r>
            <a:endParaRPr lang="en-ID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1F652D4-1648-4F4E-B64B-E309B429B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55715"/>
              </p:ext>
            </p:extLst>
          </p:nvPr>
        </p:nvGraphicFramePr>
        <p:xfrm>
          <a:off x="801251" y="1236544"/>
          <a:ext cx="7541498" cy="3906956"/>
        </p:xfrm>
        <a:graphic>
          <a:graphicData uri="http://schemas.openxmlformats.org/drawingml/2006/table">
            <a:tbl>
              <a:tblPr firstRow="1" bandRow="1">
                <a:tableStyleId>{82A161E7-2EBB-4CBE-8D35-167CAAC12EEB}</a:tableStyleId>
              </a:tblPr>
              <a:tblGrid>
                <a:gridCol w="322111">
                  <a:extLst>
                    <a:ext uri="{9D8B030D-6E8A-4147-A177-3AD203B41FA5}">
                      <a16:colId xmlns:a16="http://schemas.microsoft.com/office/drawing/2014/main" val="192236897"/>
                    </a:ext>
                  </a:extLst>
                </a:gridCol>
                <a:gridCol w="1832602">
                  <a:extLst>
                    <a:ext uri="{9D8B030D-6E8A-4147-A177-3AD203B41FA5}">
                      <a16:colId xmlns:a16="http://schemas.microsoft.com/office/drawing/2014/main" val="136070314"/>
                    </a:ext>
                  </a:extLst>
                </a:gridCol>
                <a:gridCol w="1077357">
                  <a:extLst>
                    <a:ext uri="{9D8B030D-6E8A-4147-A177-3AD203B41FA5}">
                      <a16:colId xmlns:a16="http://schemas.microsoft.com/office/drawing/2014/main" val="2928208291"/>
                    </a:ext>
                  </a:extLst>
                </a:gridCol>
                <a:gridCol w="1077357">
                  <a:extLst>
                    <a:ext uri="{9D8B030D-6E8A-4147-A177-3AD203B41FA5}">
                      <a16:colId xmlns:a16="http://schemas.microsoft.com/office/drawing/2014/main" val="201197129"/>
                    </a:ext>
                  </a:extLst>
                </a:gridCol>
                <a:gridCol w="1034941">
                  <a:extLst>
                    <a:ext uri="{9D8B030D-6E8A-4147-A177-3AD203B41FA5}">
                      <a16:colId xmlns:a16="http://schemas.microsoft.com/office/drawing/2014/main" val="1208763993"/>
                    </a:ext>
                  </a:extLst>
                </a:gridCol>
                <a:gridCol w="1119773">
                  <a:extLst>
                    <a:ext uri="{9D8B030D-6E8A-4147-A177-3AD203B41FA5}">
                      <a16:colId xmlns:a16="http://schemas.microsoft.com/office/drawing/2014/main" val="1946763102"/>
                    </a:ext>
                  </a:extLst>
                </a:gridCol>
                <a:gridCol w="1077357">
                  <a:extLst>
                    <a:ext uri="{9D8B030D-6E8A-4147-A177-3AD203B41FA5}">
                      <a16:colId xmlns:a16="http://schemas.microsoft.com/office/drawing/2014/main" val="1819742194"/>
                    </a:ext>
                  </a:extLst>
                </a:gridCol>
              </a:tblGrid>
              <a:tr h="406324"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Nama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Banyak entry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Jenis</a:t>
                      </a:r>
                      <a:r>
                        <a:rPr lang="en-US" sz="1000" dirty="0"/>
                        <a:t> data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Mean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median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Std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883976"/>
                  </a:ext>
                </a:extLst>
              </a:tr>
              <a:tr h="43757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hotel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Categorical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12119"/>
                  </a:ext>
                </a:extLst>
              </a:tr>
              <a:tr h="43757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is_canceled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Categorical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92997"/>
                  </a:ext>
                </a:extLst>
              </a:tr>
              <a:tr h="437579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lead_time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104.011416</a:t>
                      </a:r>
                      <a:endParaRPr lang="en-ID" sz="120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69.000000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106.863097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17538"/>
                  </a:ext>
                </a:extLst>
              </a:tr>
              <a:tr h="437579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arrival_date_year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Categorical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743100"/>
                  </a:ext>
                </a:extLst>
              </a:tr>
              <a:tr h="437579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arrival_date_month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17211"/>
                  </a:ext>
                </a:extLst>
              </a:tr>
              <a:tr h="437579"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arrival_date_week_number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Categorical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33168"/>
                  </a:ext>
                </a:extLst>
              </a:tr>
              <a:tr h="437579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arrival_date_day_of_month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Categorical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403956"/>
                  </a:ext>
                </a:extLst>
              </a:tr>
              <a:tr h="437579"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stays_in_weekend_nights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0.927599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1.000000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0.998613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61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74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B9945C4-4C70-48D0-96A7-3F95D0E3A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938" y="1112200"/>
            <a:ext cx="8253879" cy="4189228"/>
          </a:xfrm>
        </p:spPr>
        <p:txBody>
          <a:bodyPr/>
          <a:lstStyle/>
          <a:p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BB12AC-EFD0-421A-9956-594D2568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00"/>
            <a:ext cx="6346794" cy="572700"/>
          </a:xfrm>
        </p:spPr>
        <p:txBody>
          <a:bodyPr/>
          <a:lstStyle/>
          <a:p>
            <a:r>
              <a:rPr lang="en-US" dirty="0"/>
              <a:t>Number, Mean, Median, Std</a:t>
            </a:r>
            <a:endParaRPr lang="en-ID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1F652D4-1648-4F4E-B64B-E309B429B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173686"/>
              </p:ext>
            </p:extLst>
          </p:nvPr>
        </p:nvGraphicFramePr>
        <p:xfrm>
          <a:off x="805061" y="1222744"/>
          <a:ext cx="7286317" cy="4072121"/>
        </p:xfrm>
        <a:graphic>
          <a:graphicData uri="http://schemas.openxmlformats.org/drawingml/2006/table">
            <a:tbl>
              <a:tblPr firstRow="1" bandRow="1">
                <a:tableStyleId>{82A161E7-2EBB-4CBE-8D35-167CAAC12EEB}</a:tableStyleId>
              </a:tblPr>
              <a:tblGrid>
                <a:gridCol w="365553">
                  <a:extLst>
                    <a:ext uri="{9D8B030D-6E8A-4147-A177-3AD203B41FA5}">
                      <a16:colId xmlns:a16="http://schemas.microsoft.com/office/drawing/2014/main" val="192236897"/>
                    </a:ext>
                  </a:extLst>
                </a:gridCol>
                <a:gridCol w="1572586">
                  <a:extLst>
                    <a:ext uri="{9D8B030D-6E8A-4147-A177-3AD203B41FA5}">
                      <a16:colId xmlns:a16="http://schemas.microsoft.com/office/drawing/2014/main" val="136070314"/>
                    </a:ext>
                  </a:extLst>
                </a:gridCol>
                <a:gridCol w="721362">
                  <a:extLst>
                    <a:ext uri="{9D8B030D-6E8A-4147-A177-3AD203B41FA5}">
                      <a16:colId xmlns:a16="http://schemas.microsoft.com/office/drawing/2014/main" val="2928208291"/>
                    </a:ext>
                  </a:extLst>
                </a:gridCol>
                <a:gridCol w="1156704">
                  <a:extLst>
                    <a:ext uri="{9D8B030D-6E8A-4147-A177-3AD203B41FA5}">
                      <a16:colId xmlns:a16="http://schemas.microsoft.com/office/drawing/2014/main" val="2345233497"/>
                    </a:ext>
                  </a:extLst>
                </a:gridCol>
                <a:gridCol w="1156704">
                  <a:extLst>
                    <a:ext uri="{9D8B030D-6E8A-4147-A177-3AD203B41FA5}">
                      <a16:colId xmlns:a16="http://schemas.microsoft.com/office/drawing/2014/main" val="2119798029"/>
                    </a:ext>
                  </a:extLst>
                </a:gridCol>
                <a:gridCol w="1156704">
                  <a:extLst>
                    <a:ext uri="{9D8B030D-6E8A-4147-A177-3AD203B41FA5}">
                      <a16:colId xmlns:a16="http://schemas.microsoft.com/office/drawing/2014/main" val="283586278"/>
                    </a:ext>
                  </a:extLst>
                </a:gridCol>
                <a:gridCol w="1156704">
                  <a:extLst>
                    <a:ext uri="{9D8B030D-6E8A-4147-A177-3AD203B41FA5}">
                      <a16:colId xmlns:a16="http://schemas.microsoft.com/office/drawing/2014/main" val="3426356674"/>
                    </a:ext>
                  </a:extLst>
                </a:gridCol>
              </a:tblGrid>
              <a:tr h="43750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Nama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Banyak entry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Jenis</a:t>
                      </a:r>
                      <a:r>
                        <a:rPr lang="en-US" sz="1000" dirty="0"/>
                        <a:t> data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Mean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Median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Std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883976"/>
                  </a:ext>
                </a:extLst>
              </a:tr>
              <a:tr h="43750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stays_in_week_nights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2.500302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2.000000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1.908286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12119"/>
                  </a:ext>
                </a:extLst>
              </a:tr>
              <a:tr h="43750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adults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1.856403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2.000000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0.579261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92997"/>
                  </a:ext>
                </a:extLst>
              </a:tr>
              <a:tr h="43750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children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119386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0.103890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0.000000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0.398561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17538"/>
                  </a:ext>
                </a:extLst>
              </a:tr>
              <a:tr h="43750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babies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Numerical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0.007949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0.000000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0.097436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743100"/>
                  </a:ext>
                </a:extLst>
              </a:tr>
              <a:tr h="47115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meal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17211"/>
                  </a:ext>
                </a:extLst>
              </a:tr>
              <a:tr h="47115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country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118902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33168"/>
                  </a:ext>
                </a:extLst>
              </a:tr>
              <a:tr h="47115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market_segment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403956"/>
                  </a:ext>
                </a:extLst>
              </a:tr>
              <a:tr h="47115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distribution_channel</a:t>
                      </a:r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119390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Categorical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61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999282"/>
      </p:ext>
    </p:extLst>
  </p:cSld>
  <p:clrMapOvr>
    <a:masterClrMapping/>
  </p:clrMapOvr>
</p:sld>
</file>

<file path=ppt/theme/theme1.xml><?xml version="1.0" encoding="utf-8"?>
<a:theme xmlns:a="http://schemas.openxmlformats.org/drawingml/2006/main" name="Hotel Business Plan by Slidesgo">
  <a:themeElements>
    <a:clrScheme name="Simple Light">
      <a:dk1>
        <a:srgbClr val="916452"/>
      </a:dk1>
      <a:lt1>
        <a:srgbClr val="FFFFFF"/>
      </a:lt1>
      <a:dk2>
        <a:srgbClr val="FFF6EC"/>
      </a:dk2>
      <a:lt2>
        <a:srgbClr val="FFC0A7"/>
      </a:lt2>
      <a:accent1>
        <a:srgbClr val="FED3C2"/>
      </a:accent1>
      <a:accent2>
        <a:srgbClr val="C7D8D0"/>
      </a:accent2>
      <a:accent3>
        <a:srgbClr val="E1EAE7"/>
      </a:accent3>
      <a:accent4>
        <a:srgbClr val="FFF6EC"/>
      </a:accent4>
      <a:accent5>
        <a:srgbClr val="FED3C2"/>
      </a:accent5>
      <a:accent6>
        <a:srgbClr val="C7D8D0"/>
      </a:accent6>
      <a:hlink>
        <a:srgbClr val="8C62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4FE68E8023C02C40BE7D47B237180A70" ma:contentTypeVersion="4" ma:contentTypeDescription="Buat sebuah dokumen baru." ma:contentTypeScope="" ma:versionID="c07d2787cf2942b1d7042d50bb36dfe5">
  <xsd:schema xmlns:xsd="http://www.w3.org/2001/XMLSchema" xmlns:xs="http://www.w3.org/2001/XMLSchema" xmlns:p="http://schemas.microsoft.com/office/2006/metadata/properties" xmlns:ns3="f577ca11-46d9-46f8-b5ae-28cb49d8d79f" targetNamespace="http://schemas.microsoft.com/office/2006/metadata/properties" ma:root="true" ma:fieldsID="5594e74e9bd5a74904a12b7f0bc7cc5c" ns3:_="">
    <xsd:import namespace="f577ca11-46d9-46f8-b5ae-28cb49d8d7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ca11-46d9-46f8-b5ae-28cb49d8d7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9C95B7-3AB5-4E24-A167-094FD5A798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ca11-46d9-46f8-b5ae-28cb49d8d7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0E99D6-304E-495D-9BFC-74FA3D2154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A31111-20A0-4C0D-A33F-6C96D9448A5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1383</Words>
  <Application>Microsoft Office PowerPoint</Application>
  <PresentationFormat>On-screen Show (16:9)</PresentationFormat>
  <Paragraphs>615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charter</vt:lpstr>
      <vt:lpstr>Roboto</vt:lpstr>
      <vt:lpstr>Livvic</vt:lpstr>
      <vt:lpstr>Arial</vt:lpstr>
      <vt:lpstr>Carter One</vt:lpstr>
      <vt:lpstr>Courier New</vt:lpstr>
      <vt:lpstr>Hotel Business Plan by Slidesgo</vt:lpstr>
      <vt:lpstr>Hotel dataset</vt:lpstr>
      <vt:lpstr>Overview</vt:lpstr>
      <vt:lpstr>Data Properties</vt:lpstr>
      <vt:lpstr>Data Properties</vt:lpstr>
      <vt:lpstr>Data Properties</vt:lpstr>
      <vt:lpstr>Data Properties</vt:lpstr>
      <vt:lpstr>Missing values</vt:lpstr>
      <vt:lpstr>Number, Mean, Median, Std</vt:lpstr>
      <vt:lpstr>Number, Mean, Median, Std</vt:lpstr>
      <vt:lpstr>Number, Mean, Median, Std</vt:lpstr>
      <vt:lpstr>Number, Mean, Median, Std</vt:lpstr>
      <vt:lpstr>Min dan Max</vt:lpstr>
      <vt:lpstr>Min dan Max</vt:lpstr>
      <vt:lpstr>Preprocessing</vt:lpstr>
      <vt:lpstr>Missing value</vt:lpstr>
      <vt:lpstr>Persentasi Missing value</vt:lpstr>
      <vt:lpstr>Mengisi missing value di ‘agent’ dengan mean</vt:lpstr>
      <vt:lpstr>Hasil</vt:lpstr>
      <vt:lpstr>Mengisi missing value di ‘children’ dan ‘country’ dengan modus</vt:lpstr>
      <vt:lpstr>Hasil</vt:lpstr>
      <vt:lpstr>Membuat Kategori Berdasar ‘lead_time’</vt:lpstr>
      <vt:lpstr>Parameter</vt:lpstr>
      <vt:lpstr>Mengkategorikan ‘lead_time’</vt:lpstr>
      <vt:lpstr>Hasil</vt:lpstr>
      <vt:lpstr>Filter data  'reservation_status_date' &gt; 2017</vt:lpstr>
      <vt:lpstr>Mengkonversi ke tipe data datetime</vt:lpstr>
      <vt:lpstr>Filter data</vt:lpstr>
      <vt:lpstr>Hasil</vt:lpstr>
      <vt:lpstr>Visualizing Arrival Month</vt:lpstr>
      <vt:lpstr>PowerPoint Presentation</vt:lpstr>
      <vt:lpstr>Hasil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dataset</dc:title>
  <cp:lastModifiedBy>MUHAMMAD ILHAM AKBAR SYAMSUDDIN</cp:lastModifiedBy>
  <cp:revision>89</cp:revision>
  <dcterms:modified xsi:type="dcterms:W3CDTF">2021-05-09T04:30:07Z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0x0101004FE68E8023C02C40BE7D47B237180A70</vt:lpwstr>
  </property>
</Properties>
</file>