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67" r:id="rId2"/>
    <p:sldId id="256" r:id="rId3"/>
    <p:sldId id="257" r:id="rId4"/>
    <p:sldId id="268" r:id="rId5"/>
    <p:sldId id="269" r:id="rId6"/>
    <p:sldId id="258" r:id="rId7"/>
    <p:sldId id="259" r:id="rId8"/>
    <p:sldId id="260" r:id="rId9"/>
    <p:sldId id="262" r:id="rId10"/>
    <p:sldId id="263" r:id="rId11"/>
    <p:sldId id="264" r:id="rId12"/>
    <p:sldId id="270" r:id="rId13"/>
    <p:sldId id="266" r:id="rId14"/>
  </p:sldIdLst>
  <p:sldSz cx="18288000" cy="10287000"/>
  <p:notesSz cx="6858000" cy="9144000"/>
  <p:embeddedFontLst>
    <p:embeddedFont>
      <p:font typeface="Aileron Heavy" panose="020B0604020202020204" charset="0"/>
      <p:regular r:id="rId16"/>
      <p:bold r:id="rId17"/>
      <p:italic r:id="rId18"/>
      <p:boldItalic r:id="rId19"/>
    </p:embeddedFont>
    <p:embeddedFont>
      <p:font typeface="Aileron Regular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9E"/>
    <a:srgbClr val="8ECF55"/>
    <a:srgbClr val="A0403D"/>
    <a:srgbClr val="FF49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27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5000-842F-4D3F-94FB-082228EB7A58}" type="datetimeFigureOut">
              <a:rPr lang="id-ID" smtClean="0"/>
              <a:t>29/05/2019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89496-CE82-4C85-92C7-653890646D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912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NP </a:t>
            </a:r>
            <a:r>
              <a:rPr lang="en-US" dirty="0" err="1"/>
              <a:t>berhubungandengan</a:t>
            </a:r>
            <a:r>
              <a:rPr lang="en-US" dirty="0"/>
              <a:t> NP completeness,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 = NP =&gt; NP-Completeness,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 =/= NP =&gt; NP-Problem.</a:t>
            </a:r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89496-CE82-4C85-92C7-653890646D9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04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b="1" dirty="0" err="1">
                <a:ea typeface="HGS明朝E" panose="02020900000000000000" pitchFamily="18" charset="-128"/>
              </a:rPr>
              <a:t>nama</a:t>
            </a:r>
            <a:r>
              <a:rPr lang="en-US" altLang="ja-JP" b="1" dirty="0">
                <a:ea typeface="HGS明朝E" panose="02020900000000000000" pitchFamily="18" charset="-128"/>
              </a:rPr>
              <a:t> </a:t>
            </a:r>
            <a:r>
              <a:rPr lang="ja-JP" altLang="en-US" b="1" dirty="0">
                <a:ea typeface="HGS明朝E" panose="02020900000000000000" pitchFamily="18" charset="-128"/>
              </a:rPr>
              <a:t>“</a:t>
            </a:r>
            <a:r>
              <a:rPr lang="en-US" altLang="ja-JP" b="1" dirty="0"/>
              <a:t>NP-Complete</a:t>
            </a:r>
            <a:r>
              <a:rPr lang="ja-JP" altLang="en-US" b="1" dirty="0">
                <a:ea typeface="HGS明朝E" panose="02020900000000000000" pitchFamily="18" charset="-128"/>
              </a:rPr>
              <a:t>”</a:t>
            </a:r>
            <a:r>
              <a:rPr lang="en-US" altLang="ja-JP" b="1" dirty="0"/>
              <a:t> </a:t>
            </a:r>
            <a:r>
              <a:rPr lang="en-US" altLang="ja-JP" b="1" dirty="0" err="1"/>
              <a:t>berasal</a:t>
            </a:r>
            <a:r>
              <a:rPr lang="en-US" altLang="ja-JP" b="1" dirty="0"/>
              <a:t> </a:t>
            </a:r>
            <a:r>
              <a:rPr lang="en-US" altLang="ja-JP" b="1" dirty="0" err="1"/>
              <a:t>dari</a:t>
            </a:r>
            <a:r>
              <a:rPr lang="en-US" altLang="ja-JP" b="1" dirty="0"/>
              <a:t>: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d-ID" b="1" dirty="0"/>
              <a:t>  </a:t>
            </a:r>
            <a:r>
              <a:rPr lang="en-US" altLang="id-ID" b="1" dirty="0">
                <a:solidFill>
                  <a:srgbClr val="3333FF"/>
                </a:solidFill>
              </a:rPr>
              <a:t>N</a:t>
            </a:r>
            <a:r>
              <a:rPr lang="en-US" altLang="id-ID" b="1" dirty="0"/>
              <a:t>ondeterministic </a:t>
            </a:r>
            <a:r>
              <a:rPr lang="en-US" altLang="id-ID" b="1" dirty="0">
                <a:solidFill>
                  <a:srgbClr val="3333FF"/>
                </a:solidFill>
              </a:rPr>
              <a:t>P</a:t>
            </a:r>
            <a:r>
              <a:rPr lang="en-US" altLang="id-ID" b="1" dirty="0"/>
              <a:t>olynomial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d-ID" b="1" dirty="0"/>
              <a:t>  </a:t>
            </a:r>
            <a:r>
              <a:rPr lang="en-US" altLang="id-ID" b="1" dirty="0">
                <a:solidFill>
                  <a:srgbClr val="3333FF"/>
                </a:solidFill>
              </a:rPr>
              <a:t>Complete</a:t>
            </a:r>
            <a:r>
              <a:rPr lang="en-US" altLang="id-ID" b="1" dirty="0"/>
              <a:t> - </a:t>
            </a:r>
            <a:r>
              <a:rPr lang="ja-JP" altLang="en-US" b="1" dirty="0">
                <a:ea typeface="HGS明朝E" panose="02020900000000000000" pitchFamily="18" charset="-128"/>
              </a:rPr>
              <a:t>“</a:t>
            </a:r>
            <a:r>
              <a:rPr lang="en-US" altLang="ja-JP" b="1" dirty="0"/>
              <a:t>Solve one, Solve them all</a:t>
            </a:r>
            <a:r>
              <a:rPr lang="ja-JP" altLang="en-US" b="1" dirty="0">
                <a:ea typeface="HGS明朝E" panose="02020900000000000000" pitchFamily="18" charset="-128"/>
              </a:rPr>
              <a:t>”</a:t>
            </a:r>
            <a:endParaRPr lang="en-US" altLang="ja-JP" b="1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 NP-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sering diatasi dengan menggunakan metode 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algoritma 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aproksimasi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89496-CE82-4C85-92C7-653890646D9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0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b="1" dirty="0" err="1">
                <a:ea typeface="HGS明朝E" panose="02020900000000000000" pitchFamily="18" charset="-128"/>
              </a:rPr>
              <a:t>nama</a:t>
            </a:r>
            <a:r>
              <a:rPr lang="en-US" altLang="ja-JP" b="1" dirty="0">
                <a:ea typeface="HGS明朝E" panose="02020900000000000000" pitchFamily="18" charset="-128"/>
              </a:rPr>
              <a:t> </a:t>
            </a:r>
            <a:r>
              <a:rPr lang="ja-JP" altLang="en-US" b="1" dirty="0">
                <a:ea typeface="HGS明朝E" panose="02020900000000000000" pitchFamily="18" charset="-128"/>
              </a:rPr>
              <a:t>“</a:t>
            </a:r>
            <a:r>
              <a:rPr lang="en-US" altLang="ja-JP" b="1" dirty="0"/>
              <a:t>NP-Complete</a:t>
            </a:r>
            <a:r>
              <a:rPr lang="ja-JP" altLang="en-US" b="1" dirty="0">
                <a:ea typeface="HGS明朝E" panose="02020900000000000000" pitchFamily="18" charset="-128"/>
              </a:rPr>
              <a:t>”</a:t>
            </a:r>
            <a:r>
              <a:rPr lang="en-US" altLang="ja-JP" b="1" dirty="0"/>
              <a:t> </a:t>
            </a:r>
            <a:r>
              <a:rPr lang="en-US" altLang="ja-JP" b="1" dirty="0" err="1"/>
              <a:t>berasal</a:t>
            </a:r>
            <a:r>
              <a:rPr lang="en-US" altLang="ja-JP" b="1" dirty="0"/>
              <a:t> </a:t>
            </a:r>
            <a:r>
              <a:rPr lang="en-US" altLang="ja-JP" b="1" dirty="0" err="1"/>
              <a:t>dari</a:t>
            </a:r>
            <a:r>
              <a:rPr lang="en-US" altLang="ja-JP" b="1" dirty="0"/>
              <a:t>: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d-ID" b="1" dirty="0"/>
              <a:t>  </a:t>
            </a:r>
            <a:r>
              <a:rPr lang="en-US" altLang="id-ID" b="1" dirty="0">
                <a:solidFill>
                  <a:srgbClr val="3333FF"/>
                </a:solidFill>
              </a:rPr>
              <a:t>N</a:t>
            </a:r>
            <a:r>
              <a:rPr lang="en-US" altLang="id-ID" b="1" dirty="0"/>
              <a:t>ondeterministic </a:t>
            </a:r>
            <a:r>
              <a:rPr lang="en-US" altLang="id-ID" b="1" dirty="0">
                <a:solidFill>
                  <a:srgbClr val="3333FF"/>
                </a:solidFill>
              </a:rPr>
              <a:t>P</a:t>
            </a:r>
            <a:r>
              <a:rPr lang="en-US" altLang="id-ID" b="1" dirty="0"/>
              <a:t>olynomial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d-ID" b="1" dirty="0"/>
              <a:t>  </a:t>
            </a:r>
            <a:r>
              <a:rPr lang="en-US" altLang="id-ID" b="1" dirty="0">
                <a:solidFill>
                  <a:srgbClr val="3333FF"/>
                </a:solidFill>
              </a:rPr>
              <a:t>Complete</a:t>
            </a:r>
            <a:r>
              <a:rPr lang="en-US" altLang="id-ID" b="1" dirty="0"/>
              <a:t> - </a:t>
            </a:r>
            <a:r>
              <a:rPr lang="ja-JP" altLang="en-US" b="1" dirty="0">
                <a:ea typeface="HGS明朝E" panose="02020900000000000000" pitchFamily="18" charset="-128"/>
              </a:rPr>
              <a:t>“</a:t>
            </a:r>
            <a:r>
              <a:rPr lang="en-US" altLang="ja-JP" b="1" dirty="0"/>
              <a:t>Solve one, Solve them all</a:t>
            </a:r>
            <a:r>
              <a:rPr lang="ja-JP" altLang="en-US" b="1" dirty="0">
                <a:ea typeface="HGS明朝E" panose="02020900000000000000" pitchFamily="18" charset="-128"/>
              </a:rPr>
              <a:t>”</a:t>
            </a:r>
            <a:endParaRPr lang="en-US" altLang="ja-JP" b="1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 NP-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sering diatasi dengan menggunakan metode 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algoritma </a:t>
            </a:r>
            <a:r>
              <a:rPr lang="id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aproksimasi</a:t>
            </a:r>
            <a:r>
              <a:rPr lang="id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89496-CE82-4C85-92C7-653890646D9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411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89496-CE82-4C85-92C7-653890646D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266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id-ID" dirty="0" err="1">
                <a:solidFill>
                  <a:srgbClr val="FF0000"/>
                </a:solidFill>
              </a:rPr>
              <a:t>Perhatikan</a:t>
            </a:r>
            <a:r>
              <a:rPr lang="en-US" altLang="id-ID" dirty="0">
                <a:solidFill>
                  <a:srgbClr val="FF0000"/>
                </a:solidFill>
              </a:rPr>
              <a:t> bahwa </a:t>
            </a:r>
            <a:r>
              <a:rPr lang="en-US" altLang="id-ID" dirty="0" err="1">
                <a:solidFill>
                  <a:srgbClr val="FF0000"/>
                </a:solidFill>
              </a:rPr>
              <a:t>sirkuit</a:t>
            </a:r>
            <a:r>
              <a:rPr lang="en-US" altLang="id-ID" dirty="0">
                <a:solidFill>
                  <a:srgbClr val="FF0000"/>
                </a:solidFill>
              </a:rPr>
              <a:t> Hamilton di dalam </a:t>
            </a:r>
            <a:r>
              <a:rPr lang="en-US" altLang="id-ID" dirty="0" err="1">
                <a:solidFill>
                  <a:srgbClr val="FF0000"/>
                </a:solidFill>
              </a:rPr>
              <a:t>graf</a:t>
            </a:r>
            <a:r>
              <a:rPr lang="en-US" altLang="id-ID" dirty="0">
                <a:solidFill>
                  <a:srgbClr val="FF0000"/>
                </a:solidFill>
              </a:rPr>
              <a:t> G dengan n </a:t>
            </a:r>
            <a:r>
              <a:rPr lang="en-US" altLang="id-ID" dirty="0" err="1">
                <a:solidFill>
                  <a:srgbClr val="FF0000"/>
                </a:solidFill>
              </a:rPr>
              <a:t>simpul</a:t>
            </a:r>
            <a:r>
              <a:rPr lang="en-US" altLang="id-ID" dirty="0">
                <a:solidFill>
                  <a:srgbClr val="FF0000"/>
                </a:solidFill>
              </a:rPr>
              <a:t> </a:t>
            </a:r>
            <a:r>
              <a:rPr lang="en-US" altLang="id-ID" dirty="0" err="1">
                <a:solidFill>
                  <a:srgbClr val="FF0000"/>
                </a:solidFill>
              </a:rPr>
              <a:t>akan</a:t>
            </a:r>
            <a:r>
              <a:rPr lang="en-US" altLang="id-ID" dirty="0">
                <a:solidFill>
                  <a:srgbClr val="FF0000"/>
                </a:solidFill>
              </a:rPr>
              <a:t>  </a:t>
            </a:r>
            <a:r>
              <a:rPr lang="en-US" altLang="id-ID" dirty="0" err="1">
                <a:solidFill>
                  <a:srgbClr val="FF0000"/>
                </a:solidFill>
              </a:rPr>
              <a:t>mempunyai</a:t>
            </a:r>
            <a:r>
              <a:rPr lang="en-US" altLang="id-ID" dirty="0">
                <a:solidFill>
                  <a:srgbClr val="FF0000"/>
                </a:solidFill>
              </a:rPr>
              <a:t> n </a:t>
            </a:r>
            <a:r>
              <a:rPr lang="en-US" altLang="id-ID" dirty="0" err="1">
                <a:solidFill>
                  <a:srgbClr val="FF0000"/>
                </a:solidFill>
              </a:rPr>
              <a:t>buah</a:t>
            </a:r>
            <a:r>
              <a:rPr lang="en-US" altLang="id-ID" dirty="0">
                <a:solidFill>
                  <a:srgbClr val="FF0000"/>
                </a:solidFill>
              </a:rPr>
              <a:t> </a:t>
            </a:r>
            <a:r>
              <a:rPr lang="en-US" altLang="id-ID" dirty="0" err="1">
                <a:solidFill>
                  <a:srgbClr val="FF0000"/>
                </a:solidFill>
              </a:rPr>
              <a:t>sisi</a:t>
            </a:r>
            <a:endParaRPr lang="en-US" altLang="id-ID" dirty="0">
              <a:solidFill>
                <a:srgbClr val="FF0000"/>
              </a:solidFill>
            </a:endParaRP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89496-CE82-4C85-92C7-653890646D9B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701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1155701"/>
            <a:ext cx="16173450" cy="50292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3200" spc="-18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269" y="6310314"/>
            <a:ext cx="13842302" cy="2468880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5925" y="1042988"/>
            <a:ext cx="3943350" cy="72009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7288" y="1071563"/>
            <a:ext cx="11601450" cy="8101013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1151129"/>
            <a:ext cx="16171164" cy="503377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3200" b="0" baseline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6306314"/>
            <a:ext cx="13839444" cy="2468880"/>
          </a:xfrm>
        </p:spPr>
        <p:txBody>
          <a:bodyPr anchor="t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984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6995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3060701"/>
            <a:ext cx="6995160" cy="1085100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984" y="4129626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1412" y="3057653"/>
            <a:ext cx="6995160" cy="1083564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1412" y="4126485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0" y="0"/>
            <a:ext cx="685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392106" y="813423"/>
            <a:ext cx="5074920" cy="288036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9144000" cy="68580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3973" y="3767720"/>
            <a:ext cx="5097780" cy="4690481"/>
          </a:xfr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36" y="8128001"/>
            <a:ext cx="16171164" cy="919925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8288000" cy="7996428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120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984" y="8864603"/>
            <a:ext cx="13844016" cy="8001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1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5837" y="749300"/>
            <a:ext cx="16159163" cy="248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5" y="3017520"/>
            <a:ext cx="16130588" cy="564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0" y="9618671"/>
            <a:ext cx="6172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9832046"/>
            <a:ext cx="75438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5889" y="8814619"/>
            <a:ext cx="4389120" cy="2095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45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8100" kern="1200" spc="-18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85000"/>
        </a:lnSpc>
        <a:spcBef>
          <a:spcPts val="195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21208" indent="-51435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82296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34440" indent="-123444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5920" indent="-164592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4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7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7936858">
            <a:off x="-2100009" y="5643111"/>
            <a:ext cx="6903996" cy="80748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-3356756">
            <a:off x="14559007" y="-5052704"/>
            <a:ext cx="8294321" cy="970096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53388" y="6836138"/>
            <a:ext cx="800387" cy="800387"/>
            <a:chOff x="0" y="0"/>
            <a:chExt cx="6350000" cy="6350000"/>
          </a:xfrm>
          <a:solidFill>
            <a:srgbClr val="FF496D"/>
          </a:solidFill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" name="TextBox 6"/>
          <p:cNvSpPr txBox="1"/>
          <p:nvPr/>
        </p:nvSpPr>
        <p:spPr>
          <a:xfrm>
            <a:off x="4860571" y="2815356"/>
            <a:ext cx="856685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0" spc="224" dirty="0">
                <a:solidFill>
                  <a:schemeClr val="bg2"/>
                </a:solidFill>
                <a:latin typeface="Aileron Regular"/>
              </a:rPr>
              <a:t>TUGAS PRAKTIKUM ANALISIS ALGORITMA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79028" y="4410314"/>
            <a:ext cx="1268195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pl-PL" sz="10000" b="1" dirty="0">
                <a:solidFill>
                  <a:schemeClr val="bg2"/>
                </a:solidFill>
                <a:latin typeface="Aileron Heavy"/>
              </a:rPr>
              <a:t>NP-Complete</a:t>
            </a:r>
            <a:r>
              <a:rPr lang="en-US" sz="10000" b="1" dirty="0">
                <a:solidFill>
                  <a:schemeClr val="bg2"/>
                </a:solidFill>
                <a:latin typeface="Aileron Heavy"/>
              </a:rPr>
              <a:t>ness</a:t>
            </a:r>
            <a:endParaRPr lang="en-US" sz="10000" b="1" i="0" dirty="0">
              <a:solidFill>
                <a:schemeClr val="bg2"/>
              </a:solidFill>
              <a:latin typeface="Aileron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60571" y="6652177"/>
            <a:ext cx="8566858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b="0" i="0" spc="112" dirty="0">
                <a:solidFill>
                  <a:schemeClr val="bg2"/>
                </a:solidFill>
                <a:latin typeface="Aileron Regular"/>
              </a:rPr>
              <a:t>140810170046 – Ilham Muharam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160979" y="1855896"/>
            <a:ext cx="1297597" cy="129759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</p:spTree>
    <p:extLst>
      <p:ext uri="{BB962C8B-B14F-4D97-AF65-F5344CB8AC3E}">
        <p14:creationId xmlns:p14="http://schemas.microsoft.com/office/powerpoint/2010/main" val="358984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06BA395-551E-4C80-9CA8-0EE49008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96" y="3076814"/>
            <a:ext cx="8503259" cy="500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875567" y="1435300"/>
            <a:ext cx="638373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b="1" i="0" spc="120">
                <a:solidFill>
                  <a:srgbClr val="A0403D"/>
                </a:solidFill>
                <a:latin typeface="Aileron Regular"/>
              </a:rPr>
              <a:t>Contoh Soal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75567" y="2998645"/>
            <a:ext cx="6383733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b="1" i="0" spc="118" dirty="0">
                <a:solidFill>
                  <a:srgbClr val="A0403D"/>
                </a:solidFill>
                <a:latin typeface="Aileron Regular"/>
              </a:rPr>
              <a:t>Algoritma TSDP telah </a:t>
            </a:r>
            <a:r>
              <a:rPr lang="en-US" sz="3200" b="1" i="0" spc="118" dirty="0" err="1">
                <a:solidFill>
                  <a:srgbClr val="A0403D"/>
                </a:solidFill>
                <a:latin typeface="Aileron Regular"/>
              </a:rPr>
              <a:t>terbukkti</a:t>
            </a:r>
            <a:r>
              <a:rPr lang="en-US" sz="3200" b="1" i="0" spc="118" dirty="0">
                <a:solidFill>
                  <a:srgbClr val="A0403D"/>
                </a:solidFill>
                <a:latin typeface="Aileron Regular"/>
              </a:rPr>
              <a:t> NP-C. </a:t>
            </a:r>
            <a:r>
              <a:rPr lang="en-US" sz="3200" b="1" i="0" spc="118" dirty="0" err="1">
                <a:solidFill>
                  <a:srgbClr val="A0403D"/>
                </a:solidFill>
                <a:latin typeface="Aileron Regular"/>
              </a:rPr>
              <a:t>Apakah</a:t>
            </a:r>
            <a:r>
              <a:rPr lang="en-US" sz="3200" b="1" i="0" spc="118" dirty="0">
                <a:solidFill>
                  <a:srgbClr val="A0403D"/>
                </a:solidFill>
                <a:latin typeface="Aileron Regular"/>
              </a:rPr>
              <a:t> Hamiltonian Circuit Problem (HCP) juga NPC?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75567" y="5766526"/>
            <a:ext cx="6383733" cy="295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Diberikan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sebuah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graf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G dengan n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buah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simpul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,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tentukan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apakah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graf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tersebut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mengandung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sirkuit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Hamilton.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Sirkuit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Hamilton adalah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sirkuit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yang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melalui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setiap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simpul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di dalam </a:t>
            </a:r>
            <a:r>
              <a:rPr lang="en-US" sz="2800" spc="56" dirty="0" err="1">
                <a:solidFill>
                  <a:srgbClr val="A0403D"/>
                </a:solidFill>
                <a:latin typeface="Aileron Regular"/>
              </a:rPr>
              <a:t>graf</a:t>
            </a:r>
            <a:r>
              <a:rPr lang="en-US" sz="2800" spc="56" dirty="0">
                <a:solidFill>
                  <a:srgbClr val="A0403D"/>
                </a:solidFill>
                <a:latin typeface="Aileron Regular"/>
              </a:rPr>
              <a:t> G.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-8100000">
            <a:off x="-1154857" y="-1652813"/>
            <a:ext cx="5296962" cy="61952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-2033647">
            <a:off x="4885204" y="-452195"/>
            <a:ext cx="1910645" cy="1910645"/>
            <a:chOff x="0" y="0"/>
            <a:chExt cx="6350000" cy="6350000"/>
          </a:xfrm>
          <a:solidFill>
            <a:srgbClr val="FF496D"/>
          </a:solidFill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7193346">
            <a:off x="-1310602" y="6729348"/>
            <a:ext cx="4678604" cy="5472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97589">
            <a:off x="-1904312" y="7457928"/>
            <a:ext cx="5449435" cy="63736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664752">
            <a:off x="13316658" y="-3177065"/>
            <a:ext cx="7881820" cy="921850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594902" y="617799"/>
            <a:ext cx="1912920" cy="191292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7280BB-A8BF-42E8-A016-18AEC9AC6121}"/>
              </a:ext>
            </a:extLst>
          </p:cNvPr>
          <p:cNvSpPr txBox="1">
            <a:spLocks/>
          </p:cNvSpPr>
          <p:nvPr/>
        </p:nvSpPr>
        <p:spPr>
          <a:xfrm>
            <a:off x="2209800" y="1668413"/>
            <a:ext cx="11617970" cy="5364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Untuk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mentransformasikan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HCP menjadi TSDP,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algoritma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yang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sederhana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adalah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sbb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	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1.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Setiap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sisi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di dalam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graf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G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diberi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nilai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(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bobot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)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   2.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Nyatakan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persoalan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menjadi TSDP,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yaitu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id-ID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adakah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tur dengan total </a:t>
            </a:r>
            <a:r>
              <a:rPr lang="en-US" altLang="id-ID" dirty="0" err="1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bobot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id-ID" i="1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id-ID" dirty="0">
                <a:solidFill>
                  <a:srgbClr val="C00000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Dengan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ini,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HCP sudah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ditransformasi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menjadi 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instans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TSDP.</a:t>
            </a: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Atau dengan kata lain,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instans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TSDP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direduksi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menjadi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instan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HCP.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ini (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yaitu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memberi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bobot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setiap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sisi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dengan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nilai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1)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membutuhkan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waktu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polinom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yaitu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dalam </a:t>
            </a:r>
            <a:r>
              <a:rPr lang="en-US" altLang="id-ID" i="1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term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|E|,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jumlah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sisi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di dalam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graf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97589">
            <a:off x="-1904312" y="7704113"/>
            <a:ext cx="5449435" cy="63736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57078" y="1068497"/>
            <a:ext cx="7881820" cy="921850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859000" y="711953"/>
            <a:ext cx="1912920" cy="191292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7280BB-A8BF-42E8-A016-18AEC9AC6121}"/>
              </a:ext>
            </a:extLst>
          </p:cNvPr>
          <p:cNvSpPr txBox="1">
            <a:spLocks/>
          </p:cNvSpPr>
          <p:nvPr/>
        </p:nvSpPr>
        <p:spPr>
          <a:xfrm>
            <a:off x="1828180" y="1279509"/>
            <a:ext cx="11617970" cy="77279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Contoh ini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memberikan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sugesti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bahwa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jika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dari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sembarang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NP menjadi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instans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NPC dapat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dilakukan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jika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algoritma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dalam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waktu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polinom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ditemukan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untuk X,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semua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persoalan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di dalam NP dapat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diselesaikan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dengan baik.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Dengan kata lain,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jika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X adalah NPC dan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termasuk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ke dalam P –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yaitu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algoritma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yang baik (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polinom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deterministik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) untuk X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ditemukan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--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dapat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menjawab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bahwa P = NP. Hal ini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karena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transformasi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tersebut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sederhana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(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membutuhkan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waktu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polinom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Jadi, 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jika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TSDP dapat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diselesaikan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dengan baik (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kebutuhan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waktu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dalam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polinom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),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maka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HCP juga dapat </a:t>
            </a:r>
            <a:r>
              <a:rPr lang="en-US" altLang="id-ID" dirty="0" err="1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diselesaikan</a:t>
            </a:r>
            <a:r>
              <a:rPr lang="en-US" altLang="id-ID" dirty="0">
                <a:solidFill>
                  <a:schemeClr val="bg2"/>
                </a:solidFill>
                <a:latin typeface="Aileron Regular" panose="020B0604020202020204" charset="0"/>
                <a:ea typeface="ＭＳ Ｐゴシック" panose="020B0600070205080204" pitchFamily="34" charset="-128"/>
              </a:rPr>
              <a:t> dengan baik.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chemeClr val="bg2"/>
              </a:solidFill>
              <a:latin typeface="Aileron Regular" panose="020B060402020202020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0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712174">
            <a:off x="14816630" y="-3892150"/>
            <a:ext cx="6942740" cy="81201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563089">
            <a:off x="-5108959" y="4405014"/>
            <a:ext cx="8299120" cy="970657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890909" y="4542365"/>
            <a:ext cx="1050618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0" spc="120">
                <a:solidFill>
                  <a:srgbClr val="FFB930"/>
                </a:solidFill>
                <a:latin typeface="Aileron Regular"/>
              </a:rPr>
              <a:t>Terima Kasih</a:t>
            </a:r>
          </a:p>
        </p:txBody>
      </p:sp>
      <p:grpSp>
        <p:nvGrpSpPr>
          <p:cNvPr id="5" name="Group 5"/>
          <p:cNvGrpSpPr/>
          <p:nvPr/>
        </p:nvGrpSpPr>
        <p:grpSpPr>
          <a:xfrm rot="-2033647">
            <a:off x="1945147" y="6713406"/>
            <a:ext cx="1629801" cy="162980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7936858">
            <a:off x="-2100009" y="5643111"/>
            <a:ext cx="6903996" cy="80748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3356756">
            <a:off x="14559007" y="-5052704"/>
            <a:ext cx="8294321" cy="970096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53388" y="6836138"/>
            <a:ext cx="800387" cy="800387"/>
            <a:chOff x="0" y="0"/>
            <a:chExt cx="6350000" cy="6350000"/>
          </a:xfrm>
          <a:solidFill>
            <a:srgbClr val="FFC000"/>
          </a:solidFill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9"/>
          <p:cNvGrpSpPr/>
          <p:nvPr/>
        </p:nvGrpSpPr>
        <p:grpSpPr>
          <a:xfrm>
            <a:off x="15160979" y="1855896"/>
            <a:ext cx="1297597" cy="129759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id="13" name="Picture 2" descr="https://encrypted-tbn1.gstatic.com/images?q=tbn:ANd9GcRwDbFDuTeTh9oF0gKyhoIX4uB0dbXlz4orpjUOimsPrHd5wry0">
            <a:extLst>
              <a:ext uri="{FF2B5EF4-FFF2-40B4-BE49-F238E27FC236}">
                <a16:creationId xmlns:a16="http://schemas.microsoft.com/office/drawing/2014/main" id="{7841ECFE-B042-45DD-BBB8-02B0F60B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61" y="1855896"/>
            <a:ext cx="10844302" cy="667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7290"/>
            <a:ext cx="849065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i="0" spc="120" dirty="0">
                <a:solidFill>
                  <a:srgbClr val="F44A87"/>
                </a:solidFill>
                <a:latin typeface="Aileron Regular"/>
              </a:rPr>
              <a:t>P vs NP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3877320"/>
            <a:ext cx="8490655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40" dirty="0">
                <a:solidFill>
                  <a:srgbClr val="FFB930"/>
                </a:solidFill>
                <a:latin typeface="Aileron Regular"/>
              </a:rPr>
              <a:t>MASALAH P VERSUS NP ADALAH MASALAH UTAMA YANG TIDAK TERPECAHKAN DALAM ILMU KOMPUTER. MASALAH INI MENANYAKAN APAKAH SETIAP MASALAH YANG SOLUSINYA DAPAT DENGAN CEPAT DIVERIFIKASI, JUGA DAPAT DISELESAIKAN DENGAN CEPAT.</a:t>
            </a:r>
            <a:endParaRPr lang="en-US" sz="3000" b="0" i="0" spc="240" dirty="0">
              <a:solidFill>
                <a:srgbClr val="FFB930"/>
              </a:solidFill>
              <a:latin typeface="Aileron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13145">
            <a:off x="12603380" y="-1505179"/>
            <a:ext cx="11369241" cy="1329735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147102" y="4681795"/>
            <a:ext cx="2084370" cy="208437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423702" y="1028700"/>
            <a:ext cx="1531920" cy="15319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7290"/>
            <a:ext cx="849065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i="0" spc="120" dirty="0">
                <a:solidFill>
                  <a:srgbClr val="F44A87"/>
                </a:solidFill>
                <a:latin typeface="Aileron Regular"/>
              </a:rPr>
              <a:t>NP-COMPLETENESS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3877320"/>
            <a:ext cx="9944101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40" dirty="0">
                <a:solidFill>
                  <a:srgbClr val="FFB930"/>
                </a:solidFill>
                <a:latin typeface="Aileron Regular"/>
              </a:rPr>
              <a:t>MASALAH NP-COMPLETENESS ADALAH SERANGKAIAN MASALAH YANG MASING-MASING MASALAH NP LAINNYA DAPAT DIKURANGI DALAM WAKTU POLINOMIAL DAN YANG SOLUSINYA MASIH DAPAT DIVERIFIKASI DALAM WAKTU POLINOMIAL. ARTINYA, MASALAH NP APA PUN DAPAT DIUBAH MENJADI MASALAH NP-COMPLETENESS. SECARA INFORMAL, MASALAH NP-COMPLETENESS ADALAH MASALAH NP YANG SETIDAKNYA SAMA "TANGGUH" SEPERTI MASALAH LAINNYA DI NP.</a:t>
            </a:r>
            <a:endParaRPr lang="en-US" sz="3000" b="0" i="0" spc="240" dirty="0">
              <a:solidFill>
                <a:srgbClr val="FFB930"/>
              </a:solidFill>
              <a:latin typeface="Aileron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13145">
            <a:off x="12603380" y="-1505179"/>
            <a:ext cx="11369241" cy="1329735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147102" y="4681795"/>
            <a:ext cx="2084370" cy="208437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423702" y="1028700"/>
            <a:ext cx="1531920" cy="15319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  <p:extLst>
      <p:ext uri="{BB962C8B-B14F-4D97-AF65-F5344CB8AC3E}">
        <p14:creationId xmlns:p14="http://schemas.microsoft.com/office/powerpoint/2010/main" val="379327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13145">
            <a:off x="12603380" y="-1505179"/>
            <a:ext cx="11369241" cy="1329735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147102" y="4681795"/>
            <a:ext cx="2084370" cy="208437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423702" y="1028700"/>
            <a:ext cx="1531920" cy="15319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668E8DB-7832-45D7-A9C5-B34461159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157" y="1638300"/>
            <a:ext cx="1211580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1283" y="2496210"/>
            <a:ext cx="5785555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i="0" spc="120" dirty="0" err="1">
                <a:solidFill>
                  <a:srgbClr val="123282"/>
                </a:solidFill>
                <a:latin typeface="Aileron Regular"/>
              </a:rPr>
              <a:t>Formalisasi</a:t>
            </a:r>
            <a:r>
              <a:rPr lang="en-US" sz="6000" b="1" i="0" spc="120" dirty="0">
                <a:solidFill>
                  <a:srgbClr val="123282"/>
                </a:solidFill>
                <a:latin typeface="Aileron Regular"/>
              </a:rPr>
              <a:t> ke dalam </a:t>
            </a:r>
            <a:r>
              <a:rPr lang="en-US" sz="6000" b="1" i="0" spc="120" dirty="0" err="1">
                <a:solidFill>
                  <a:srgbClr val="123282"/>
                </a:solidFill>
                <a:latin typeface="Aileron Regular"/>
              </a:rPr>
              <a:t>bentuk</a:t>
            </a:r>
            <a:r>
              <a:rPr lang="en-US" sz="6000" b="1" i="0" spc="120" dirty="0">
                <a:solidFill>
                  <a:srgbClr val="123282"/>
                </a:solidFill>
                <a:latin typeface="Aileron Regular"/>
              </a:rPr>
              <a:t> </a:t>
            </a:r>
            <a:r>
              <a:rPr lang="en-US" sz="6000" b="1" i="0" spc="120" dirty="0" err="1">
                <a:solidFill>
                  <a:srgbClr val="123282"/>
                </a:solidFill>
                <a:latin typeface="Aileron Regular"/>
              </a:rPr>
              <a:t>matematis</a:t>
            </a:r>
            <a:endParaRPr lang="en-US" sz="6000" b="1" i="0" spc="120" dirty="0">
              <a:solidFill>
                <a:srgbClr val="123282"/>
              </a:solidFill>
              <a:latin typeface="Aileron Reg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40740" y="4698448"/>
            <a:ext cx="8672827" cy="317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3"/>
              </a:lnSpc>
            </a:pP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Masalah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keputusan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c adalah NP-complete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jika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:</a:t>
            </a:r>
          </a:p>
          <a:p>
            <a:pPr>
              <a:lnSpc>
                <a:spcPts val="5043"/>
              </a:lnSpc>
            </a:pP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1. C = NP, dan</a:t>
            </a:r>
          </a:p>
          <a:p>
            <a:pPr>
              <a:lnSpc>
                <a:spcPts val="5043"/>
              </a:lnSpc>
            </a:pP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2.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Tiap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masalah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di NP dapat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diturunkan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waktu</a:t>
            </a:r>
            <a:r>
              <a:rPr lang="en-US" sz="3602" spc="72" dirty="0">
                <a:solidFill>
                  <a:srgbClr val="123282"/>
                </a:solidFill>
                <a:latin typeface="Aileron Regular"/>
              </a:rPr>
              <a:t> </a:t>
            </a:r>
            <a:r>
              <a:rPr lang="en-US" sz="3602" spc="72" dirty="0" err="1">
                <a:solidFill>
                  <a:srgbClr val="123282"/>
                </a:solidFill>
                <a:latin typeface="Aileron Regular"/>
              </a:rPr>
              <a:t>polinom</a:t>
            </a:r>
            <a:endParaRPr lang="en-US" sz="3602" spc="72" dirty="0">
              <a:solidFill>
                <a:srgbClr val="123282"/>
              </a:solidFill>
              <a:latin typeface="Aileron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466116">
            <a:off x="-2996401" y="-3771262"/>
            <a:ext cx="5992801" cy="700912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0345">
            <a:off x="15885589" y="6079298"/>
            <a:ext cx="5868700" cy="686397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2033647">
            <a:off x="16554633" y="7427172"/>
            <a:ext cx="1409335" cy="140933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1104531"/>
            <a:ext cx="14053268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i="0" spc="120" dirty="0" err="1">
                <a:solidFill>
                  <a:srgbClr val="FFB930"/>
                </a:solidFill>
                <a:latin typeface="Aileron Regular"/>
              </a:rPr>
              <a:t>Paradigma</a:t>
            </a:r>
            <a:r>
              <a:rPr lang="en-US" sz="6000" b="1" i="0" spc="120" dirty="0">
                <a:solidFill>
                  <a:srgbClr val="FFB930"/>
                </a:solidFill>
                <a:latin typeface="Aileron Regular"/>
              </a:rPr>
              <a:t> yang </a:t>
            </a:r>
            <a:r>
              <a:rPr lang="en-US" sz="6000" b="1" i="0" spc="120" dirty="0" err="1">
                <a:solidFill>
                  <a:srgbClr val="FFB930"/>
                </a:solidFill>
                <a:latin typeface="Aileron Regular"/>
              </a:rPr>
              <a:t>mendasari</a:t>
            </a:r>
            <a:r>
              <a:rPr lang="en-US" sz="6000" b="1" i="0" spc="120" dirty="0">
                <a:solidFill>
                  <a:srgbClr val="FFB930"/>
                </a:solidFill>
                <a:latin typeface="Aileron Regular"/>
              </a:rPr>
              <a:t> </a:t>
            </a:r>
            <a:r>
              <a:rPr lang="en-US" sz="6000" b="1" i="0" spc="120" dirty="0" err="1">
                <a:solidFill>
                  <a:srgbClr val="FFB930"/>
                </a:solidFill>
                <a:latin typeface="Aileron Regular"/>
              </a:rPr>
              <a:t>pemecahan</a:t>
            </a:r>
            <a:r>
              <a:rPr lang="en-US" sz="6000" b="1" i="0" spc="120" dirty="0">
                <a:solidFill>
                  <a:srgbClr val="FFB930"/>
                </a:solidFill>
                <a:latin typeface="Aileron Regular"/>
              </a:rPr>
              <a:t> </a:t>
            </a:r>
            <a:r>
              <a:rPr lang="en-US" sz="6000" b="1" i="0" spc="120" dirty="0" err="1">
                <a:solidFill>
                  <a:srgbClr val="FFB930"/>
                </a:solidFill>
                <a:latin typeface="Aileron Regular"/>
              </a:rPr>
              <a:t>masalah</a:t>
            </a:r>
            <a:r>
              <a:rPr lang="en-US" sz="6000" b="1" i="0" spc="120" dirty="0">
                <a:solidFill>
                  <a:srgbClr val="FFB930"/>
                </a:solidFill>
                <a:latin typeface="Aileron Regular"/>
              </a:rPr>
              <a:t> NP-Complete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98332" y="5063751"/>
            <a:ext cx="1986672" cy="1986672"/>
            <a:chOff x="0" y="0"/>
            <a:chExt cx="6350000" cy="6350000"/>
          </a:xfrm>
          <a:solidFill>
            <a:srgbClr val="FFA09E"/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5"/>
          <p:cNvSpPr txBox="1"/>
          <p:nvPr/>
        </p:nvSpPr>
        <p:spPr>
          <a:xfrm>
            <a:off x="6324600" y="6127060"/>
            <a:ext cx="10363200" cy="552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6000" b="0" i="0" spc="56" dirty="0">
                <a:solidFill>
                  <a:srgbClr val="FFB930"/>
                </a:solidFill>
                <a:latin typeface="Aileron Regular"/>
              </a:rPr>
              <a:t>Turing Machine </a:t>
            </a:r>
            <a:r>
              <a:rPr lang="en-US" sz="6000" spc="56" dirty="0">
                <a:solidFill>
                  <a:srgbClr val="FFB930"/>
                </a:solidFill>
                <a:latin typeface="Aileron Regular"/>
              </a:rPr>
              <a:t>(Halting)</a:t>
            </a:r>
            <a:endParaRPr lang="en-US" sz="6000" b="0" i="0" spc="56" dirty="0">
              <a:solidFill>
                <a:srgbClr val="FFB930"/>
              </a:solidFill>
              <a:latin typeface="Aileron Regula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7059437">
            <a:off x="-2657594" y="6756633"/>
            <a:ext cx="5400812" cy="631673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-2033647">
            <a:off x="862170" y="6914669"/>
            <a:ext cx="1590128" cy="1590128"/>
            <a:chOff x="0" y="0"/>
            <a:chExt cx="6350000" cy="6350000"/>
          </a:xfrm>
          <a:solidFill>
            <a:srgbClr val="FFA09E"/>
          </a:solidFill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rot="8936868">
            <a:off x="-3408701" y="-1433892"/>
            <a:ext cx="10955958" cy="1281398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2033647">
            <a:off x="2895156" y="1200172"/>
            <a:ext cx="1986672" cy="1986672"/>
            <a:chOff x="0" y="0"/>
            <a:chExt cx="6350000" cy="6350000"/>
          </a:xfrm>
          <a:solidFill>
            <a:srgbClr val="FFC000"/>
          </a:solidFill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57275"/>
            <a:ext cx="12967480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9"/>
              </a:lnSpc>
            </a:pPr>
            <a:r>
              <a:rPr lang="en-US" sz="5500" b="1" spc="99" dirty="0">
                <a:solidFill>
                  <a:srgbClr val="123282"/>
                </a:solidFill>
                <a:latin typeface="Aileron Regular"/>
              </a:rPr>
              <a:t>LIST MASALAH NP-COMPLETE</a:t>
            </a:r>
            <a:endParaRPr lang="en-US" sz="5500" b="1" i="0" spc="99" dirty="0">
              <a:solidFill>
                <a:srgbClr val="123282"/>
              </a:solidFill>
              <a:latin typeface="Aileron Reg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40243" y="3110059"/>
            <a:ext cx="888693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b="1" i="0" spc="118" dirty="0">
                <a:solidFill>
                  <a:srgbClr val="123282"/>
                </a:solidFill>
                <a:latin typeface="Aileron Regular"/>
              </a:rPr>
              <a:t>MINESWEEPER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990940"/>
            <a:ext cx="724013" cy="72401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40243" y="4748269"/>
            <a:ext cx="888693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b="1" spc="118" dirty="0">
                <a:solidFill>
                  <a:srgbClr val="123282"/>
                </a:solidFill>
                <a:latin typeface="Aileron Regular"/>
              </a:rPr>
              <a:t>RUBIK’S CUBE</a:t>
            </a:r>
            <a:endParaRPr lang="en-US" sz="3200" b="1" i="0" spc="118" dirty="0">
              <a:solidFill>
                <a:srgbClr val="123282"/>
              </a:solidFill>
              <a:latin typeface="Aileron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4629150"/>
            <a:ext cx="724013" cy="72401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40243" y="6481835"/>
            <a:ext cx="888693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b="1" spc="118" dirty="0">
                <a:solidFill>
                  <a:srgbClr val="123282"/>
                </a:solidFill>
                <a:latin typeface="Aileron Regular"/>
              </a:rPr>
              <a:t>GRAPH COLORING </a:t>
            </a:r>
            <a:endParaRPr lang="en-US" sz="3200" b="1" i="0" spc="118" dirty="0">
              <a:solidFill>
                <a:srgbClr val="123282"/>
              </a:solidFill>
              <a:latin typeface="Aileron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6362716"/>
            <a:ext cx="724013" cy="72401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440243" y="8243454"/>
            <a:ext cx="888693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b="1" spc="118" dirty="0">
                <a:solidFill>
                  <a:srgbClr val="123282"/>
                </a:solidFill>
                <a:latin typeface="Aileron Regular"/>
              </a:rPr>
              <a:t>VERTEX COVER</a:t>
            </a:r>
            <a:endParaRPr lang="en-US" sz="3200" b="1" i="0" spc="118" dirty="0">
              <a:solidFill>
                <a:srgbClr val="123282"/>
              </a:solidFill>
              <a:latin typeface="Aileron Regular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028700" y="8124335"/>
            <a:ext cx="724013" cy="72401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95067" y="-1244036"/>
            <a:ext cx="9992219" cy="1168680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-2033647">
            <a:off x="13504662" y="4037876"/>
            <a:ext cx="2250545" cy="225054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TM03457444[[fn=Dasar]]</Template>
  <TotalTime>177</TotalTime>
  <Words>435</Words>
  <Application>Microsoft Office PowerPoint</Application>
  <PresentationFormat>Kustom</PresentationFormat>
  <Paragraphs>55</Paragraphs>
  <Slides>13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9" baseType="lpstr">
      <vt:lpstr>Aileron Heavy</vt:lpstr>
      <vt:lpstr>Arial</vt:lpstr>
      <vt:lpstr>Calibri Light</vt:lpstr>
      <vt:lpstr>Aileron Regular</vt:lpstr>
      <vt:lpstr>Calibri</vt:lpstr>
      <vt:lpstr>Metropolitan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Inspired Travel</dc:title>
  <cp:lastModifiedBy>Ilham Muharam</cp:lastModifiedBy>
  <cp:revision>14</cp:revision>
  <dcterms:created xsi:type="dcterms:W3CDTF">2006-08-16T00:00:00Z</dcterms:created>
  <dcterms:modified xsi:type="dcterms:W3CDTF">2019-05-29T06:34:10Z</dcterms:modified>
  <dc:identifier>DADalt_mFi0</dc:identifier>
</cp:coreProperties>
</file>