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9a0d6990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9a0d6990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9a0d6990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9a0d6990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9a0d6990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e9a0d6990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e9a0d6990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e9a0d6990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Customer Analyst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Northwind Dataset 1997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Objective</a:t>
            </a:r>
            <a:endParaRPr/>
          </a:p>
        </p:txBody>
      </p:sp>
      <p:sp>
        <p:nvSpPr>
          <p:cNvPr id="141" name="Google Shape;141;p14"/>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1600">
                <a:latin typeface="Times New Roman"/>
                <a:ea typeface="Times New Roman"/>
                <a:cs typeface="Times New Roman"/>
                <a:sym typeface="Times New Roman"/>
              </a:rPr>
              <a:t>Customer Analysis dengan menganalisis Recency, Frequency, dan Monetary (RFM) dalam setahun (1997) berdasarkan pemesanan customer (Orders)</a:t>
            </a:r>
            <a:endParaRPr sz="1600">
              <a:latin typeface="Times New Roman"/>
              <a:ea typeface="Times New Roman"/>
              <a:cs typeface="Times New Roman"/>
              <a:sym typeface="Times New Roman"/>
            </a:endParaRPr>
          </a:p>
          <a:p>
            <a:pPr indent="0" lvl="0" marL="457200" rtl="0" algn="l">
              <a:spcBef>
                <a:spcPts val="0"/>
              </a:spcBef>
              <a:spcAft>
                <a:spcPts val="120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34150" y="1931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Design</a:t>
            </a:r>
            <a:endParaRPr/>
          </a:p>
        </p:txBody>
      </p:sp>
      <p:sp>
        <p:nvSpPr>
          <p:cNvPr id="147" name="Google Shape;147;p15"/>
          <p:cNvSpPr txBox="1"/>
          <p:nvPr>
            <p:ph idx="1" type="body"/>
          </p:nvPr>
        </p:nvSpPr>
        <p:spPr>
          <a:xfrm>
            <a:off x="199375" y="1508500"/>
            <a:ext cx="18405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1400">
                <a:latin typeface="Times New Roman"/>
                <a:ea typeface="Times New Roman"/>
                <a:cs typeface="Times New Roman"/>
                <a:sym typeface="Times New Roman"/>
              </a:rPr>
              <a:t>Tabel : </a:t>
            </a:r>
            <a:endParaRPr sz="1400">
              <a:latin typeface="Times New Roman"/>
              <a:ea typeface="Times New Roman"/>
              <a:cs typeface="Times New Roman"/>
              <a:sym typeface="Times New Roman"/>
            </a:endParaRPr>
          </a:p>
          <a:p>
            <a:pPr indent="-317500" lvl="0" marL="457200" rtl="0" algn="l">
              <a:spcBef>
                <a:spcPts val="1200"/>
              </a:spcBef>
              <a:spcAft>
                <a:spcPts val="0"/>
              </a:spcAft>
              <a:buSzPts val="1400"/>
              <a:buFont typeface="Times New Roman"/>
              <a:buAutoNum type="arabicPeriod"/>
            </a:pPr>
            <a:r>
              <a:rPr lang="en-GB" sz="1400">
                <a:latin typeface="Times New Roman"/>
                <a:ea typeface="Times New Roman"/>
                <a:cs typeface="Times New Roman"/>
                <a:sym typeface="Times New Roman"/>
              </a:rPr>
              <a:t>Orders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GB" sz="1400">
                <a:latin typeface="Times New Roman"/>
                <a:ea typeface="Times New Roman"/>
                <a:cs typeface="Times New Roman"/>
                <a:sym typeface="Times New Roman"/>
              </a:rPr>
              <a:t>Order Details</a:t>
            </a:r>
            <a:endParaRPr sz="1400">
              <a:latin typeface="Times New Roman"/>
              <a:ea typeface="Times New Roman"/>
              <a:cs typeface="Times New Roman"/>
              <a:sym typeface="Times New Roman"/>
            </a:endParaRPr>
          </a:p>
        </p:txBody>
      </p:sp>
      <p:pic>
        <p:nvPicPr>
          <p:cNvPr id="148" name="Google Shape;148;p15"/>
          <p:cNvPicPr preferRelativeResize="0"/>
          <p:nvPr/>
        </p:nvPicPr>
        <p:blipFill>
          <a:blip r:embed="rId3">
            <a:alphaModFix/>
          </a:blip>
          <a:stretch>
            <a:fillRect/>
          </a:stretch>
        </p:blipFill>
        <p:spPr>
          <a:xfrm>
            <a:off x="3225025" y="954938"/>
            <a:ext cx="5734050" cy="3933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235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Visualisasi</a:t>
            </a:r>
            <a:endParaRPr/>
          </a:p>
        </p:txBody>
      </p:sp>
      <p:pic>
        <p:nvPicPr>
          <p:cNvPr id="154" name="Google Shape;154;p16"/>
          <p:cNvPicPr preferRelativeResize="0"/>
          <p:nvPr/>
        </p:nvPicPr>
        <p:blipFill>
          <a:blip r:embed="rId3">
            <a:alphaModFix/>
          </a:blip>
          <a:stretch>
            <a:fillRect/>
          </a:stretch>
        </p:blipFill>
        <p:spPr>
          <a:xfrm>
            <a:off x="1884050" y="1149475"/>
            <a:ext cx="5734050" cy="3362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Kesimpulan</a:t>
            </a:r>
            <a:endParaRPr/>
          </a:p>
        </p:txBody>
      </p:sp>
      <p:sp>
        <p:nvSpPr>
          <p:cNvPr id="160" name="Google Shape;160;p17"/>
          <p:cNvSpPr txBox="1"/>
          <p:nvPr>
            <p:ph idx="1" type="body"/>
          </p:nvPr>
        </p:nvSpPr>
        <p:spPr>
          <a:xfrm>
            <a:off x="1131925" y="1210050"/>
            <a:ext cx="7204500" cy="3268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1400">
                <a:latin typeface="Times New Roman"/>
                <a:ea typeface="Times New Roman"/>
                <a:cs typeface="Times New Roman"/>
                <a:sym typeface="Times New Roman"/>
              </a:rPr>
              <a:t>Berdsasarkan analisa dapat dilihat bahwa mayoritas customer Northwind dikategorikan sebagai customer yang potensial, ini berarti customer dapat dilakukan pendekatan marketing untuk meningkatkan customer tersebut agar menjadi customer yang best customer dengan transaksi yang sering dan jumlah amount yang besar.</a:t>
            </a:r>
            <a:endParaRPr sz="1400">
              <a:latin typeface="Times New Roman"/>
              <a:ea typeface="Times New Roman"/>
              <a:cs typeface="Times New Roman"/>
              <a:sym typeface="Times New Roman"/>
            </a:endParaRPr>
          </a:p>
          <a:p>
            <a:pPr indent="0" lvl="0" marL="457200" rtl="0" algn="l">
              <a:spcBef>
                <a:spcPts val="0"/>
              </a:spcBef>
              <a:spcAft>
                <a:spcPts val="0"/>
              </a:spcAft>
              <a:buNone/>
            </a:pPr>
            <a:r>
              <a:rPr lang="en-GB" sz="1400">
                <a:latin typeface="Times New Roman"/>
                <a:ea typeface="Times New Roman"/>
                <a:cs typeface="Times New Roman"/>
                <a:sym typeface="Times New Roman"/>
              </a:rPr>
              <a:t>Customer yang berpotensi dengan amount besar dapat kita lakukan pendekatan yang sama. Perlu diwaspadai terkait Churned Customer ini cukup signifikan, kita perlu melakukan survery kepada customer tersebut kenapa tidak pernah melakukan transaksi lagi ke platform kita. Best Customer kita masih minim kita perlu jaga ketat agar tidak selalu menjadi best customer.</a:t>
            </a:r>
            <a:endParaRPr sz="1400">
              <a:latin typeface="Times New Roman"/>
              <a:ea typeface="Times New Roman"/>
              <a:cs typeface="Times New Roman"/>
              <a:sym typeface="Times New Roman"/>
            </a:endParaRPr>
          </a:p>
          <a:p>
            <a:pPr indent="0" lvl="0" marL="0" rtl="0" algn="l">
              <a:spcBef>
                <a:spcPts val="0"/>
              </a:spcBef>
              <a:spcAft>
                <a:spcPts val="120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