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66" r:id="rId9"/>
    <p:sldId id="260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67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8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04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06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a0d6990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a0d6990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1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9a0d6990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9a0d6990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ttcs.org/Volume11Issue4/IJETTCS-2022-07-12-11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62176" y="323758"/>
            <a:ext cx="6081823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Traffic Flow Prediction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Spesifik</a:t>
            </a:r>
            <a:r>
              <a:rPr lang="en-GB" dirty="0"/>
              <a:t> Level 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Mengurangi</a:t>
            </a:r>
            <a:r>
              <a:rPr lang="en-GB" dirty="0"/>
              <a:t> </a:t>
            </a:r>
            <a:r>
              <a:rPr lang="en-GB" dirty="0" err="1"/>
              <a:t>Penumpukan</a:t>
            </a:r>
            <a:r>
              <a:rPr lang="en-GB" dirty="0"/>
              <a:t> </a:t>
            </a:r>
            <a:r>
              <a:rPr lang="en-GB" dirty="0" err="1"/>
              <a:t>Kendaraan</a:t>
            </a:r>
            <a:r>
              <a:rPr lang="en-GB" dirty="0"/>
              <a:t> Pada </a:t>
            </a:r>
            <a:r>
              <a:rPr lang="en-GB" dirty="0" err="1"/>
              <a:t>Jalanan</a:t>
            </a:r>
            <a:r>
              <a:rPr lang="en-GB" dirty="0"/>
              <a:t> di Kota Banjar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572000" y="3882394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Kota Banjar Traffic Flow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Dibuat</a:t>
            </a:r>
            <a:r>
              <a:rPr lang="en-US" sz="1400" dirty="0"/>
              <a:t> Oleh Ilham Kurniawan 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Business Understanding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06114" y="1017226"/>
            <a:ext cx="7038900" cy="242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/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Kemacetan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menjadi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perkara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utama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di Kota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besar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berkembang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khususnya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pada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waktu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jam – jam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sibuk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/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Di Kota Banjar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merupakan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kota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potensial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dalam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kondisi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macet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terjadi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penumpukan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kendaraan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beberapa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ruas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jalan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tertentu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/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Kota Banjar yang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merupakan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kota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perbatasan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Jawa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Tengah dan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Jawa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Barat.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menjadi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persoalan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utama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ketika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banyaknya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mobilitas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kendaraan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ditiap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provinsi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melalui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Kota Banjar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Kota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Cilacap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buNone/>
            </a:pP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/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buNone/>
            </a:pP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adanya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permasalahan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tersebut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mengakitbatkan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perlunya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kita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untuk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memprediksi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traffic jam pada Kota Banjar.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adanya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prediksi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dapat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menimbulkan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beberapa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keuntungan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antara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lain :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Mengurangi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kemacetan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sehingga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perekonomian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pemilihan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rute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orang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menjadi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lebih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efisien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dalam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mobilitas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indent="-342900">
              <a:buFont typeface="+mj-lt"/>
              <a:buAutoNum type="arabicPeriod"/>
            </a:pP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Meningkatkan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kesehatan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menurunkan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tingkat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stress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masyarakat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ketika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menghindari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jalan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macet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indent="-342900">
              <a:buFont typeface="+mj-lt"/>
              <a:buAutoNum type="arabicPeriod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Investor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akan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mulai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melirik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Kota Banjar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sebagai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kota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potensial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karena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jalanan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tertata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rapi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tingkat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kemacetan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rendah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Understanding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106114" y="1017226"/>
            <a:ext cx="7038900" cy="1754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Jams :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kemacetan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Irregularities :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Alerts: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Understanding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8AF855-4DF0-F12E-1C8A-5103AB9DC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40107"/>
              </p:ext>
            </p:extLst>
          </p:nvPr>
        </p:nvGraphicFramePr>
        <p:xfrm>
          <a:off x="1268480" y="820995"/>
          <a:ext cx="6245193" cy="3054080"/>
        </p:xfrm>
        <a:graphic>
          <a:graphicData uri="http://schemas.openxmlformats.org/drawingml/2006/table">
            <a:tbl>
              <a:tblPr/>
              <a:tblGrid>
                <a:gridCol w="1827372">
                  <a:extLst>
                    <a:ext uri="{9D8B030D-6E8A-4147-A177-3AD203B41FA5}">
                      <a16:colId xmlns:a16="http://schemas.microsoft.com/office/drawing/2014/main" val="1555912457"/>
                    </a:ext>
                  </a:extLst>
                </a:gridCol>
                <a:gridCol w="1365508">
                  <a:extLst>
                    <a:ext uri="{9D8B030D-6E8A-4147-A177-3AD203B41FA5}">
                      <a16:colId xmlns:a16="http://schemas.microsoft.com/office/drawing/2014/main" val="3710751833"/>
                    </a:ext>
                  </a:extLst>
                </a:gridCol>
                <a:gridCol w="3052313">
                  <a:extLst>
                    <a:ext uri="{9D8B030D-6E8A-4147-A177-3AD203B41FA5}">
                      <a16:colId xmlns:a16="http://schemas.microsoft.com/office/drawing/2014/main" val="1102497974"/>
                    </a:ext>
                  </a:extLst>
                </a:gridCol>
              </a:tblGrid>
              <a:tr h="105930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19477"/>
                  </a:ext>
                </a:extLst>
              </a:tr>
              <a:tr h="105930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(every hour)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17597"/>
                  </a:ext>
                </a:extLst>
              </a:tr>
              <a:tr h="19773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kemendagri_kabupaten_kode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Kemendagri code of cities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0253"/>
                  </a:ext>
                </a:extLst>
              </a:tr>
              <a:tr h="19773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kemendagri_kabupaten_nama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Kemendagri</a:t>
                      </a:r>
                      <a:r>
                        <a:rPr lang="en-ID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of cities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343427"/>
                  </a:ext>
                </a:extLst>
              </a:tr>
              <a:tr h="105930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853981"/>
                  </a:ext>
                </a:extLst>
              </a:tr>
              <a:tr h="19773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congestion level (median)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03611"/>
                  </a:ext>
                </a:extLst>
              </a:tr>
              <a:tr h="105930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median_length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Jam length in meters (median)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2657"/>
                  </a:ext>
                </a:extLst>
              </a:tr>
              <a:tr h="29458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median_delay</a:t>
                      </a:r>
                      <a:endParaRPr lang="en-ID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 of jam (in seconds) compared to free flow speed (in case of block, -1) (median)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063742"/>
                  </a:ext>
                </a:extLst>
              </a:tr>
              <a:tr h="19773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median_speed_kmh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median speed on jammed segments in km/h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992441"/>
                  </a:ext>
                </a:extLst>
              </a:tr>
              <a:tr h="19773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total_records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data recorded in a given 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98024"/>
                  </a:ext>
                </a:extLst>
              </a:tr>
              <a:tr h="105930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35901"/>
                  </a:ext>
                </a:extLst>
              </a:tr>
              <a:tr h="105930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68317"/>
                  </a:ext>
                </a:extLst>
              </a:tr>
              <a:tr h="197735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Geometry data type (spatial data)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25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8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Cleansing and </a:t>
            </a:r>
            <a:r>
              <a:rPr lang="en-GB" dirty="0" err="1"/>
              <a:t>Preprocessing</a:t>
            </a:r>
            <a:r>
              <a:rPr lang="en-GB" dirty="0"/>
              <a:t> 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9044" y="560176"/>
            <a:ext cx="8604956" cy="75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Data Alerts, Irregularities, Jams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data_jams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Dari data Jams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buat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 pada street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namanya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FEF11-FB13-5B68-2514-E780C3A3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44" y="1180431"/>
            <a:ext cx="4659917" cy="1391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A13B4-CF9B-A3BC-3067-0B282157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144" y="3004293"/>
            <a:ext cx="6152707" cy="9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Cleansing and </a:t>
            </a:r>
            <a:r>
              <a:rPr lang="en-GB" dirty="0" err="1"/>
              <a:t>Preprocessing</a:t>
            </a:r>
            <a:r>
              <a:rPr lang="en-GB" dirty="0"/>
              <a:t> 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9044" y="560176"/>
            <a:ext cx="8604956" cy="75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kemacetan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A9DBF-4459-1EE8-DCA6-2150EE98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49" y="939307"/>
            <a:ext cx="4673623" cy="1550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E5899-8DC6-F385-AF8A-957FE1DAB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501" y="2688307"/>
            <a:ext cx="2732126" cy="23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Modeling</a:t>
            </a:r>
            <a:r>
              <a:rPr lang="en-GB" dirty="0"/>
              <a:t> &amp; Evaluation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9044" y="560176"/>
            <a:ext cx="8604956" cy="75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','SVR','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Model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dipilih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terbaik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RandomForest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Hypertuning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berpengaruh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sempurna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model</a:t>
            </a: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49F22-DDAF-219A-D642-298E68C6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62" y="1318437"/>
            <a:ext cx="4635795" cy="1459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EE4D-5101-F818-1F36-D68CC1E88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3078665"/>
            <a:ext cx="3267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6114" y="10312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Kesimpulan  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39044" y="560176"/>
            <a:ext cx="8604956" cy="75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0772B7A5-F3A7-115D-C240-FC0785DF0AD0}"/>
              </a:ext>
            </a:extLst>
          </p:cNvPr>
          <p:cNvSpPr txBox="1">
            <a:spLocks/>
          </p:cNvSpPr>
          <p:nvPr/>
        </p:nvSpPr>
        <p:spPr>
          <a:xfrm>
            <a:off x="691444" y="712576"/>
            <a:ext cx="8604956" cy="75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4,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4 crowded pada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Font typeface="Lato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Font typeface="Lato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40;p14">
            <a:extLst>
              <a:ext uri="{FF2B5EF4-FFF2-40B4-BE49-F238E27FC236}">
                <a16:creationId xmlns:a16="http://schemas.microsoft.com/office/drawing/2014/main" id="{C4119D5C-FD87-9B67-FBF2-768B9A7A8107}"/>
              </a:ext>
            </a:extLst>
          </p:cNvPr>
          <p:cNvSpPr txBox="1">
            <a:spLocks/>
          </p:cNvSpPr>
          <p:nvPr/>
        </p:nvSpPr>
        <p:spPr>
          <a:xfrm>
            <a:off x="1102574" y="1786614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/>
              <a:t>Saran  </a:t>
            </a:r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2D8BD9B-9395-80A9-275F-07EF46ECBF35}"/>
              </a:ext>
            </a:extLst>
          </p:cNvPr>
          <p:cNvSpPr txBox="1">
            <a:spLocks/>
          </p:cNvSpPr>
          <p:nvPr/>
        </p:nvSpPr>
        <p:spPr>
          <a:xfrm>
            <a:off x="687904" y="2396064"/>
            <a:ext cx="8604956" cy="75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traffic jams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lain,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harapannya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kedepannya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lain raw dan value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Teknik Analisa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asumsi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diprediksi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masing- masing</a:t>
            </a:r>
          </a:p>
          <a:p>
            <a:pPr indent="0"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 startAt="4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Font typeface="Lato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Aft>
                <a:spcPts val="1200"/>
              </a:spcAft>
              <a:buFont typeface="Lato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228600">
              <a:spcAft>
                <a:spcPts val="1200"/>
              </a:spcAft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7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</a:t>
            </a:r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131925" y="1210050"/>
            <a:ext cx="7204500" cy="3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28650" indent="-171450"/>
            <a:r>
              <a:rPr lang="en-GB" sz="12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https://www.ijettcs.org/Volume11Issue4/IJETTCS-2022-07-12-11.pdf</a:t>
            </a:r>
            <a:endParaRPr lang="en-GB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indent="-171450"/>
            <a:r>
              <a:rPr lang="en-ID" sz="1200" dirty="0">
                <a:latin typeface="Times New Roman"/>
                <a:ea typeface="Times New Roman"/>
                <a:cs typeface="Times New Roman"/>
                <a:sym typeface="Times New Roman"/>
              </a:rPr>
              <a:t>https://www.ijert.org/research/traffic-flow-prediction-using-random-forest-and-bellman-ford-for-best-route-detection-IJERTCONV9IS13021.pdf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526</Words>
  <Application>Microsoft Office PowerPoint</Application>
  <PresentationFormat>On-screen Show (16:9)</PresentationFormat>
  <Paragraphs>151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Times New Roman</vt:lpstr>
      <vt:lpstr>Lato</vt:lpstr>
      <vt:lpstr>Arial</vt:lpstr>
      <vt:lpstr>Focus</vt:lpstr>
      <vt:lpstr>Traffic Flow Prediction dengan Spesifik Level  untuk Mengurangi Penumpukan Kendaraan Pada Jalanan di Kota Banjar</vt:lpstr>
      <vt:lpstr>Business Understanding</vt:lpstr>
      <vt:lpstr>Data Understanding</vt:lpstr>
      <vt:lpstr>Data Understanding</vt:lpstr>
      <vt:lpstr>Data Cleansing and Preprocessing </vt:lpstr>
      <vt:lpstr>Data Cleansing and Preprocessing </vt:lpstr>
      <vt:lpstr>Modeling &amp; Evaluation</vt:lpstr>
      <vt:lpstr>Kesimpulan 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Analyst</dc:title>
  <dc:creator>Ilham Kurniawan</dc:creator>
  <cp:lastModifiedBy>Ilham Kurniawan</cp:lastModifiedBy>
  <cp:revision>2</cp:revision>
  <dcterms:modified xsi:type="dcterms:W3CDTF">2023-02-19T08:37:25Z</dcterms:modified>
</cp:coreProperties>
</file>