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8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95FF-6451-DC69-4DC0-6FBA5BEB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1753F1A-D794-9D22-5028-03629BA25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5C2C1FF-B32A-86F7-17D0-8845BECABCC7}"/>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5" name="Footer Placeholder 4">
            <a:extLst>
              <a:ext uri="{FF2B5EF4-FFF2-40B4-BE49-F238E27FC236}">
                <a16:creationId xmlns:a16="http://schemas.microsoft.com/office/drawing/2014/main" id="{5D8153D0-B060-40DA-FFBA-E75D265F6DF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4DAC9D5-340B-D8FE-5B1D-0F6C1DD86990}"/>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306562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6F7B-1C36-00B8-835A-D751DA750D0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9F11539-EC21-591B-394F-E100023DC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7AABACC-2D5D-A5CC-7C77-CA7E38F5209E}"/>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5" name="Footer Placeholder 4">
            <a:extLst>
              <a:ext uri="{FF2B5EF4-FFF2-40B4-BE49-F238E27FC236}">
                <a16:creationId xmlns:a16="http://schemas.microsoft.com/office/drawing/2014/main" id="{10628AFB-C3B5-4E7B-6CED-85E8FA0CAA7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6ED0E8C-2FCE-A502-53F9-8D43E17799D1}"/>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178001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29D9E-A3D2-FE90-FD22-84301AFAD1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9F62B0E-7062-157F-DA29-AC82A94DB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8DA801-07B0-5C15-B6D2-988D0F3A3123}"/>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5" name="Footer Placeholder 4">
            <a:extLst>
              <a:ext uri="{FF2B5EF4-FFF2-40B4-BE49-F238E27FC236}">
                <a16:creationId xmlns:a16="http://schemas.microsoft.com/office/drawing/2014/main" id="{C7046207-9423-CBA4-2B56-0720240AEED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C25E4EC-5950-DA67-03CB-46B8940B35BA}"/>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405367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C1DB-390F-78FF-B528-A6AC3C73E87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C156218-E1A2-6255-5EA1-BD4A89B10F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64BEA6F-79DE-16E9-A6D0-E14EA28A6753}"/>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5" name="Footer Placeholder 4">
            <a:extLst>
              <a:ext uri="{FF2B5EF4-FFF2-40B4-BE49-F238E27FC236}">
                <a16:creationId xmlns:a16="http://schemas.microsoft.com/office/drawing/2014/main" id="{DF8E6059-D590-CB6F-BD22-DAEEB7B72F6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2A46959-B354-E7D1-F158-9B65DBB407AC}"/>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256678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C8E6-758E-8E72-37E9-21901F497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D478F01-D58B-4891-AEAB-BC62D7B8D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FE45C8-205C-795E-2947-9607BE9FCF65}"/>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5" name="Footer Placeholder 4">
            <a:extLst>
              <a:ext uri="{FF2B5EF4-FFF2-40B4-BE49-F238E27FC236}">
                <a16:creationId xmlns:a16="http://schemas.microsoft.com/office/drawing/2014/main" id="{1598F6C0-A511-C7B3-589F-5CB5EF46066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3FE900B-9624-5254-529C-F1908D6B47D3}"/>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16183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C508-3854-2F50-B50B-4FA751C8852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C7675BF-9932-0FC0-68C6-BA9E1D598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3ED52AC-9B66-F736-D0A2-4D691C264A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073FF92B-0391-2522-0BAC-453F9C398DD5}"/>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6" name="Footer Placeholder 5">
            <a:extLst>
              <a:ext uri="{FF2B5EF4-FFF2-40B4-BE49-F238E27FC236}">
                <a16:creationId xmlns:a16="http://schemas.microsoft.com/office/drawing/2014/main" id="{403658AD-7063-6634-5EE8-123CCD671A3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9FFA292-4738-3DC1-4B8B-6FB37FBCFF58}"/>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77473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2652-6CC0-22BA-CE6A-DF843491B76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62EC086-8747-0E2A-3383-89F1264FA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7BACF9-2EC4-6224-B759-A7AD42223A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9FBCFBA-26A3-1A48-6600-517190D5E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563AF-5783-7EDD-07A1-58BB4EA38C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81CFB0E-A9C5-6E33-94B2-9CEDE0367871}"/>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8" name="Footer Placeholder 7">
            <a:extLst>
              <a:ext uri="{FF2B5EF4-FFF2-40B4-BE49-F238E27FC236}">
                <a16:creationId xmlns:a16="http://schemas.microsoft.com/office/drawing/2014/main" id="{92DCBF50-D8E4-1261-7A86-418DF7631E2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7B6FB53-81A1-B73A-45A3-4F76D36FED23}"/>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124717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6C55-57E6-2D31-45E1-618E9D976FF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2A80A2D-2189-0098-92F1-CB75965A0CC2}"/>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4" name="Footer Placeholder 3">
            <a:extLst>
              <a:ext uri="{FF2B5EF4-FFF2-40B4-BE49-F238E27FC236}">
                <a16:creationId xmlns:a16="http://schemas.microsoft.com/office/drawing/2014/main" id="{73751A94-E0BE-E246-6334-E14427FCE1F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5F2E1E7-3F58-FC59-5DD7-C244EDEECA93}"/>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308821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F9B42-5472-061B-F022-69B4B40D363C}"/>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3" name="Footer Placeholder 2">
            <a:extLst>
              <a:ext uri="{FF2B5EF4-FFF2-40B4-BE49-F238E27FC236}">
                <a16:creationId xmlns:a16="http://schemas.microsoft.com/office/drawing/2014/main" id="{F9726623-4067-EBE0-3443-E68C625C32C8}"/>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1373E6B-D53D-D1EC-F3D5-82E5BDACD090}"/>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283918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D14F-24BD-2C8C-1FD6-1172280BB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6F51838D-F191-9C1B-8D16-AFAB07EF4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872FE6D-AD37-CB67-78CA-1B1E30118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56BCD-2CAB-11E4-69CB-12F2ABD9B40F}"/>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6" name="Footer Placeholder 5">
            <a:extLst>
              <a:ext uri="{FF2B5EF4-FFF2-40B4-BE49-F238E27FC236}">
                <a16:creationId xmlns:a16="http://schemas.microsoft.com/office/drawing/2014/main" id="{5B309385-53C9-EBDC-F05E-0F2E50F5C5A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91A754C-FB42-DECA-1436-73B91D864E18}"/>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118594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987-C7F4-2E0F-AE9A-71DBF1A33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EBE294E-27D3-11C3-2FEB-69084DF34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5E23967-1672-17D2-1C05-728F42803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28DD9-4322-9404-33BA-B1DE06B9C74D}"/>
              </a:ext>
            </a:extLst>
          </p:cNvPr>
          <p:cNvSpPr>
            <a:spLocks noGrp="1"/>
          </p:cNvSpPr>
          <p:nvPr>
            <p:ph type="dt" sz="half" idx="10"/>
          </p:nvPr>
        </p:nvSpPr>
        <p:spPr/>
        <p:txBody>
          <a:bodyPr/>
          <a:lstStyle/>
          <a:p>
            <a:fld id="{B4195CD8-982A-4E36-9C0D-3B8B691B60DA}" type="datetimeFigureOut">
              <a:rPr lang="en-ID" smtClean="0"/>
              <a:t>29/03/2023</a:t>
            </a:fld>
            <a:endParaRPr lang="en-ID"/>
          </a:p>
        </p:txBody>
      </p:sp>
      <p:sp>
        <p:nvSpPr>
          <p:cNvPr id="6" name="Footer Placeholder 5">
            <a:extLst>
              <a:ext uri="{FF2B5EF4-FFF2-40B4-BE49-F238E27FC236}">
                <a16:creationId xmlns:a16="http://schemas.microsoft.com/office/drawing/2014/main" id="{C2613CFE-A013-D035-BDCA-779DCEFAB88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B5621D1-A992-221A-C4DE-10CBA599EB3D}"/>
              </a:ext>
            </a:extLst>
          </p:cNvPr>
          <p:cNvSpPr>
            <a:spLocks noGrp="1"/>
          </p:cNvSpPr>
          <p:nvPr>
            <p:ph type="sldNum" sz="quarter" idx="12"/>
          </p:nvPr>
        </p:nvSpPr>
        <p:spPr/>
        <p:txBody>
          <a:bodyPr/>
          <a:lstStyle/>
          <a:p>
            <a:fld id="{EFE68305-8D38-403D-82E1-1AAD108B5CF9}" type="slidenum">
              <a:rPr lang="en-ID" smtClean="0"/>
              <a:t>‹#›</a:t>
            </a:fld>
            <a:endParaRPr lang="en-ID"/>
          </a:p>
        </p:txBody>
      </p:sp>
    </p:spTree>
    <p:extLst>
      <p:ext uri="{BB962C8B-B14F-4D97-AF65-F5344CB8AC3E}">
        <p14:creationId xmlns:p14="http://schemas.microsoft.com/office/powerpoint/2010/main" val="32848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542AD-ABA8-14E6-9E47-02FEF8131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4E16AEC-27E7-E828-C9AB-DA04249EB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4FE517C-6A03-1ED0-CAC2-1295DA8B1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95CD8-982A-4E36-9C0D-3B8B691B60DA}" type="datetimeFigureOut">
              <a:rPr lang="en-ID" smtClean="0"/>
              <a:t>29/03/2023</a:t>
            </a:fld>
            <a:endParaRPr lang="en-ID"/>
          </a:p>
        </p:txBody>
      </p:sp>
      <p:sp>
        <p:nvSpPr>
          <p:cNvPr id="5" name="Footer Placeholder 4">
            <a:extLst>
              <a:ext uri="{FF2B5EF4-FFF2-40B4-BE49-F238E27FC236}">
                <a16:creationId xmlns:a16="http://schemas.microsoft.com/office/drawing/2014/main" id="{3636E8DB-9D10-F8D0-10F9-FE607D592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789868B-548A-5285-1036-618763510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68305-8D38-403D-82E1-1AAD108B5CF9}" type="slidenum">
              <a:rPr lang="en-ID" smtClean="0"/>
              <a:t>‹#›</a:t>
            </a:fld>
            <a:endParaRPr lang="en-ID"/>
          </a:p>
        </p:txBody>
      </p:sp>
    </p:spTree>
    <p:extLst>
      <p:ext uri="{BB962C8B-B14F-4D97-AF65-F5344CB8AC3E}">
        <p14:creationId xmlns:p14="http://schemas.microsoft.com/office/powerpoint/2010/main" val="49029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E6963FB-0DF4-D0A7-5E04-D7CA0710DD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7639538"/>
          </a:xfrm>
        </p:spPr>
      </p:pic>
      <p:sp>
        <p:nvSpPr>
          <p:cNvPr id="10" name="Rectangle 9">
            <a:extLst>
              <a:ext uri="{FF2B5EF4-FFF2-40B4-BE49-F238E27FC236}">
                <a16:creationId xmlns:a16="http://schemas.microsoft.com/office/drawing/2014/main" id="{3DC0EB87-297E-98E1-001A-FF84DF6730D4}"/>
              </a:ext>
            </a:extLst>
          </p:cNvPr>
          <p:cNvSpPr/>
          <p:nvPr/>
        </p:nvSpPr>
        <p:spPr>
          <a:xfrm>
            <a:off x="-117230" y="-78154"/>
            <a:ext cx="12192000" cy="7635631"/>
          </a:xfrm>
          <a:prstGeom prst="rect">
            <a:avLst/>
          </a:prstGeom>
          <a:gradFill flip="none" rotWithShape="1">
            <a:gsLst>
              <a:gs pos="0">
                <a:schemeClr val="tx1">
                  <a:alpha val="70000"/>
                </a:schemeClr>
              </a:gs>
              <a:gs pos="50000">
                <a:srgbClr val="7030A0">
                  <a:alpha val="75000"/>
                </a:srgbClr>
              </a:gs>
              <a:gs pos="100000">
                <a:schemeClr val="tx1">
                  <a:alpha val="7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TextBox 10">
            <a:extLst>
              <a:ext uri="{FF2B5EF4-FFF2-40B4-BE49-F238E27FC236}">
                <a16:creationId xmlns:a16="http://schemas.microsoft.com/office/drawing/2014/main" id="{D863E158-AF09-F523-8292-27436B6FC589}"/>
              </a:ext>
            </a:extLst>
          </p:cNvPr>
          <p:cNvSpPr txBox="1"/>
          <p:nvPr/>
        </p:nvSpPr>
        <p:spPr>
          <a:xfrm>
            <a:off x="3324224" y="704850"/>
            <a:ext cx="6296025" cy="1107996"/>
          </a:xfrm>
          <a:prstGeom prst="rect">
            <a:avLst/>
          </a:prstGeom>
          <a:noFill/>
        </p:spPr>
        <p:txBody>
          <a:bodyPr wrap="square" rtlCol="0">
            <a:spAutoFit/>
          </a:bodyPr>
          <a:lstStyle/>
          <a:p>
            <a:r>
              <a:rPr lang="en-US" sz="6600" dirty="0" err="1">
                <a:solidFill>
                  <a:schemeClr val="bg1">
                    <a:lumMod val="95000"/>
                  </a:schemeClr>
                </a:solidFill>
                <a:latin typeface="Bahnschrift SemiBold" panose="020B0502040204020203" pitchFamily="34" charset="0"/>
              </a:rPr>
              <a:t>Jurnal</a:t>
            </a:r>
            <a:r>
              <a:rPr lang="en-US" sz="6600" dirty="0">
                <a:solidFill>
                  <a:schemeClr val="bg1">
                    <a:lumMod val="95000"/>
                  </a:schemeClr>
                </a:solidFill>
                <a:latin typeface="Bahnschrift SemiBold" panose="020B0502040204020203" pitchFamily="34" charset="0"/>
              </a:rPr>
              <a:t> </a:t>
            </a:r>
            <a:r>
              <a:rPr lang="en-US" sz="6600" dirty="0" err="1">
                <a:solidFill>
                  <a:schemeClr val="bg1">
                    <a:lumMod val="95000"/>
                  </a:schemeClr>
                </a:solidFill>
                <a:latin typeface="Bahnschrift SemiBold" panose="020B0502040204020203" pitchFamily="34" charset="0"/>
              </a:rPr>
              <a:t>ilmiah</a:t>
            </a:r>
            <a:r>
              <a:rPr lang="en-US" sz="6600" dirty="0">
                <a:solidFill>
                  <a:schemeClr val="bg1">
                    <a:lumMod val="95000"/>
                  </a:schemeClr>
                </a:solidFill>
                <a:latin typeface="Bahnschrift SemiBold" panose="020B0502040204020203" pitchFamily="34" charset="0"/>
              </a:rPr>
              <a:t> </a:t>
            </a:r>
            <a:endParaRPr lang="en-ID" sz="6600" dirty="0">
              <a:solidFill>
                <a:schemeClr val="bg1">
                  <a:lumMod val="95000"/>
                </a:schemeClr>
              </a:solidFill>
              <a:latin typeface="Bahnschrift SemiBold" panose="020B0502040204020203" pitchFamily="34" charset="0"/>
            </a:endParaRPr>
          </a:p>
        </p:txBody>
      </p:sp>
      <p:sp>
        <p:nvSpPr>
          <p:cNvPr id="12" name="Rectangle: Rounded Corners 11">
            <a:extLst>
              <a:ext uri="{FF2B5EF4-FFF2-40B4-BE49-F238E27FC236}">
                <a16:creationId xmlns:a16="http://schemas.microsoft.com/office/drawing/2014/main" id="{768CE620-98CB-797F-F180-6BED9A3A4C59}"/>
              </a:ext>
            </a:extLst>
          </p:cNvPr>
          <p:cNvSpPr/>
          <p:nvPr/>
        </p:nvSpPr>
        <p:spPr>
          <a:xfrm>
            <a:off x="1412874" y="2763226"/>
            <a:ext cx="9791700" cy="3667125"/>
          </a:xfrm>
          <a:prstGeom prst="roundRect">
            <a:avLst/>
          </a:prstGeom>
          <a:gradFill flip="none" rotWithShape="1">
            <a:gsLst>
              <a:gs pos="0">
                <a:srgbClr val="002060"/>
              </a:gs>
              <a:gs pos="50000">
                <a:schemeClr val="tx1"/>
              </a:gs>
              <a:gs pos="100000">
                <a:srgbClr val="00206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nama</a:t>
            </a:r>
            <a:r>
              <a:rPr lang="en-US" dirty="0"/>
              <a:t> : mgs </a:t>
            </a:r>
            <a:r>
              <a:rPr lang="en-US" dirty="0" err="1"/>
              <a:t>ilham</a:t>
            </a:r>
            <a:r>
              <a:rPr lang="en-US" dirty="0"/>
              <a:t> </a:t>
            </a:r>
            <a:r>
              <a:rPr lang="en-US" dirty="0" err="1"/>
              <a:t>zuhdi</a:t>
            </a:r>
            <a:r>
              <a:rPr lang="en-US" dirty="0"/>
              <a:t> </a:t>
            </a:r>
          </a:p>
          <a:p>
            <a:r>
              <a:rPr lang="en-US" dirty="0" err="1"/>
              <a:t>Nim</a:t>
            </a:r>
            <a:r>
              <a:rPr lang="en-US" dirty="0"/>
              <a:t> : 211410114 </a:t>
            </a:r>
          </a:p>
          <a:p>
            <a:endParaRPr lang="en-US" dirty="0"/>
          </a:p>
          <a:p>
            <a:endParaRPr lang="en-ID" dirty="0"/>
          </a:p>
        </p:txBody>
      </p:sp>
    </p:spTree>
    <p:extLst>
      <p:ext uri="{BB962C8B-B14F-4D97-AF65-F5344CB8AC3E}">
        <p14:creationId xmlns:p14="http://schemas.microsoft.com/office/powerpoint/2010/main" val="257143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C584-3AFF-0AAC-99CA-301F38D17823}"/>
              </a:ext>
            </a:extLst>
          </p:cNvPr>
          <p:cNvSpPr>
            <a:spLocks noGrp="1"/>
          </p:cNvSpPr>
          <p:nvPr>
            <p:ph type="ctrTitle"/>
          </p:nvPr>
        </p:nvSpPr>
        <p:spPr/>
        <p:txBody>
          <a:bodyPr/>
          <a:lstStyle/>
          <a:p>
            <a:endParaRPr lang="en-ID"/>
          </a:p>
        </p:txBody>
      </p:sp>
      <p:sp>
        <p:nvSpPr>
          <p:cNvPr id="3" name="Subtitle 2">
            <a:extLst>
              <a:ext uri="{FF2B5EF4-FFF2-40B4-BE49-F238E27FC236}">
                <a16:creationId xmlns:a16="http://schemas.microsoft.com/office/drawing/2014/main" id="{668DC719-654C-EE3D-9386-A8BDDB0C5B60}"/>
              </a:ext>
            </a:extLst>
          </p:cNvPr>
          <p:cNvSpPr>
            <a:spLocks noGrp="1"/>
          </p:cNvSpPr>
          <p:nvPr>
            <p:ph type="subTitle" idx="1"/>
          </p:nvPr>
        </p:nvSpPr>
        <p:spPr/>
        <p:txBody>
          <a:bodyPr/>
          <a:lstStyle/>
          <a:p>
            <a:endParaRPr lang="en-ID" dirty="0"/>
          </a:p>
        </p:txBody>
      </p:sp>
      <p:pic>
        <p:nvPicPr>
          <p:cNvPr id="11" name="Picture 10">
            <a:extLst>
              <a:ext uri="{FF2B5EF4-FFF2-40B4-BE49-F238E27FC236}">
                <a16:creationId xmlns:a16="http://schemas.microsoft.com/office/drawing/2014/main" id="{F0647EB0-392F-810F-5245-EBC4B54B7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5" name="Rectangle 14">
            <a:extLst>
              <a:ext uri="{FF2B5EF4-FFF2-40B4-BE49-F238E27FC236}">
                <a16:creationId xmlns:a16="http://schemas.microsoft.com/office/drawing/2014/main" id="{2351EC5E-F5A0-A36B-AD2C-EF22A4D5B30F}"/>
              </a:ext>
            </a:extLst>
          </p:cNvPr>
          <p:cNvSpPr/>
          <p:nvPr/>
        </p:nvSpPr>
        <p:spPr>
          <a:xfrm>
            <a:off x="0" y="0"/>
            <a:ext cx="12192000" cy="6858000"/>
          </a:xfrm>
          <a:prstGeom prst="rect">
            <a:avLst/>
          </a:prstGeom>
          <a:gradFill flip="none" rotWithShape="1">
            <a:gsLst>
              <a:gs pos="0">
                <a:schemeClr val="tx1">
                  <a:alpha val="70000"/>
                </a:schemeClr>
              </a:gs>
              <a:gs pos="50000">
                <a:srgbClr val="7030A0">
                  <a:alpha val="80000"/>
                </a:srgbClr>
              </a:gs>
              <a:gs pos="100000">
                <a:schemeClr val="tx1">
                  <a:alpha val="72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aphicFrame>
        <p:nvGraphicFramePr>
          <p:cNvPr id="21" name="Table 20">
            <a:extLst>
              <a:ext uri="{FF2B5EF4-FFF2-40B4-BE49-F238E27FC236}">
                <a16:creationId xmlns:a16="http://schemas.microsoft.com/office/drawing/2014/main" id="{56FE7547-1DA9-6827-32A3-0D56D0D8AE61}"/>
              </a:ext>
            </a:extLst>
          </p:cNvPr>
          <p:cNvGraphicFramePr>
            <a:graphicFrameLocks noGrp="1"/>
          </p:cNvGraphicFramePr>
          <p:nvPr>
            <p:extLst>
              <p:ext uri="{D42A27DB-BD31-4B8C-83A1-F6EECF244321}">
                <p14:modId xmlns:p14="http://schemas.microsoft.com/office/powerpoint/2010/main" val="3261987992"/>
              </p:ext>
            </p:extLst>
          </p:nvPr>
        </p:nvGraphicFramePr>
        <p:xfrm>
          <a:off x="1688123" y="750278"/>
          <a:ext cx="8682892" cy="5521202"/>
        </p:xfrm>
        <a:graphic>
          <a:graphicData uri="http://schemas.openxmlformats.org/drawingml/2006/table">
            <a:tbl>
              <a:tblPr firstRow="1" firstCol="1" bandRow="1">
                <a:tableStyleId>{8799B23B-EC83-4686-B30A-512413B5E67A}</a:tableStyleId>
              </a:tblPr>
              <a:tblGrid>
                <a:gridCol w="2869722">
                  <a:extLst>
                    <a:ext uri="{9D8B030D-6E8A-4147-A177-3AD203B41FA5}">
                      <a16:colId xmlns:a16="http://schemas.microsoft.com/office/drawing/2014/main" val="3069088621"/>
                    </a:ext>
                  </a:extLst>
                </a:gridCol>
                <a:gridCol w="5813170">
                  <a:extLst>
                    <a:ext uri="{9D8B030D-6E8A-4147-A177-3AD203B41FA5}">
                      <a16:colId xmlns:a16="http://schemas.microsoft.com/office/drawing/2014/main" val="548679310"/>
                    </a:ext>
                  </a:extLst>
                </a:gridCol>
              </a:tblGrid>
              <a:tr h="393413">
                <a:tc>
                  <a:txBody>
                    <a:bodyPr/>
                    <a:lstStyle/>
                    <a:p>
                      <a:pPr>
                        <a:lnSpc>
                          <a:spcPct val="107000"/>
                        </a:lnSpc>
                        <a:spcAft>
                          <a:spcPts val="800"/>
                        </a:spcAft>
                      </a:pPr>
                      <a:r>
                        <a:rPr lang="id-ID" sz="1400">
                          <a:solidFill>
                            <a:schemeClr val="bg1"/>
                          </a:solidFill>
                          <a:effectLst/>
                        </a:rPr>
                        <a:t>Judul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SageDB: A Learned Database System</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819014547"/>
                  </a:ext>
                </a:extLst>
              </a:tr>
              <a:tr h="909430">
                <a:tc>
                  <a:txBody>
                    <a:bodyPr/>
                    <a:lstStyle/>
                    <a:p>
                      <a:pPr>
                        <a:lnSpc>
                          <a:spcPct val="107000"/>
                        </a:lnSpc>
                        <a:spcAft>
                          <a:spcPts val="800"/>
                        </a:spcAft>
                      </a:pPr>
                      <a:r>
                        <a:rPr lang="id-ID" sz="1400" dirty="0">
                          <a:solidFill>
                            <a:schemeClr val="bg1"/>
                          </a:solidFill>
                          <a:effectLst/>
                        </a:rPr>
                        <a:t>Penulis (Tahun)</a:t>
                      </a:r>
                      <a:endParaRPr lang="en-ID"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Tim Kraska,  Mohammad Alizadeh, Alex Beutel, Ed H. Chi, Jialin Ding, Ani Kristo, Guillaume Leclerc, Samuel Madden, Hongzi Mao, Vikram Nathan (2019)</a:t>
                      </a:r>
                      <a:endParaRPr lang="en-ID" sz="1400">
                        <a:solidFill>
                          <a:schemeClr val="bg1"/>
                        </a:solidFill>
                        <a:effectLst/>
                      </a:endParaRPr>
                    </a:p>
                    <a:p>
                      <a:pPr>
                        <a:lnSpc>
                          <a:spcPct val="107000"/>
                        </a:lnSpc>
                        <a:spcAft>
                          <a:spcPts val="800"/>
                        </a:spcAft>
                      </a:pPr>
                      <a:r>
                        <a:rPr lang="id-ID" sz="1400">
                          <a:solidFill>
                            <a:schemeClr val="bg1"/>
                          </a:solidFill>
                          <a:effectLst/>
                        </a:rPr>
                        <a:t>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1178204526"/>
                  </a:ext>
                </a:extLst>
              </a:tr>
              <a:tr h="345237">
                <a:tc>
                  <a:txBody>
                    <a:bodyPr/>
                    <a:lstStyle/>
                    <a:p>
                      <a:pPr>
                        <a:lnSpc>
                          <a:spcPct val="107000"/>
                        </a:lnSpc>
                        <a:spcAft>
                          <a:spcPts val="800"/>
                        </a:spcAft>
                      </a:pPr>
                      <a:r>
                        <a:rPr lang="id-ID" sz="1400">
                          <a:solidFill>
                            <a:schemeClr val="bg1"/>
                          </a:solidFill>
                          <a:effectLst/>
                        </a:rPr>
                        <a:t>Penerbit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dirty="0">
                          <a:solidFill>
                            <a:schemeClr val="bg1"/>
                          </a:solidFill>
                          <a:effectLst/>
                        </a:rPr>
                        <a:t>Massachusetts Institute of </a:t>
                      </a:r>
                      <a:r>
                        <a:rPr lang="id-ID" sz="1400" dirty="0">
                          <a:solidFill>
                            <a:schemeClr val="bg1"/>
                          </a:solidFill>
                          <a:effectLst/>
                          <a:latin typeface="Bahnschrift SemiBold" panose="020B0502040204020203" pitchFamily="34" charset="0"/>
                        </a:rPr>
                        <a:t>Technology</a:t>
                      </a:r>
                      <a:endParaRPr lang="en-ID" sz="1400" dirty="0">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3393770373"/>
                  </a:ext>
                </a:extLst>
              </a:tr>
              <a:tr h="345237">
                <a:tc>
                  <a:txBody>
                    <a:bodyPr/>
                    <a:lstStyle/>
                    <a:p>
                      <a:pPr>
                        <a:lnSpc>
                          <a:spcPct val="107000"/>
                        </a:lnSpc>
                        <a:spcAft>
                          <a:spcPts val="800"/>
                        </a:spcAft>
                      </a:pPr>
                      <a:r>
                        <a:rPr lang="id-ID" sz="1400" dirty="0">
                          <a:solidFill>
                            <a:schemeClr val="bg1"/>
                          </a:solidFill>
                          <a:effectLst/>
                        </a:rPr>
                        <a:t>Topik Kajian</a:t>
                      </a:r>
                      <a:endParaRPr lang="en-ID"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Basis Data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1060308058"/>
                  </a:ext>
                </a:extLst>
              </a:tr>
              <a:tr h="1821038">
                <a:tc>
                  <a:txBody>
                    <a:bodyPr/>
                    <a:lstStyle/>
                    <a:p>
                      <a:pPr>
                        <a:lnSpc>
                          <a:spcPct val="107000"/>
                        </a:lnSpc>
                        <a:spcAft>
                          <a:spcPts val="800"/>
                        </a:spcAft>
                      </a:pPr>
                      <a:r>
                        <a:rPr lang="id-ID" sz="1400">
                          <a:solidFill>
                            <a:schemeClr val="bg1"/>
                          </a:solidFill>
                          <a:effectLst/>
                        </a:rPr>
                        <a:t>Tema Besar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Dalam penelitian ini, pengembang bertujuan untuk menciptakan sistem basis data yang dapat secara otomatis mengelola struktur dan kinerja basis data dengan menggunakan teknik pembelajaran mesin seperti reinforcement learning dan deep learning. Tujuan akhir dari penelitian ini adalah untuk menciptakan sistem basis data yang lebih cerdas, efisien, dan dapat ditingkatkan secara mandiri, yang dapat membantu organisasi dan perusahaan dalam mengelola data mereka dengan lebih baik.</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2760870967"/>
                  </a:ext>
                </a:extLst>
              </a:tr>
              <a:tr h="803813">
                <a:tc>
                  <a:txBody>
                    <a:bodyPr/>
                    <a:lstStyle/>
                    <a:p>
                      <a:pPr>
                        <a:lnSpc>
                          <a:spcPct val="107000"/>
                        </a:lnSpc>
                        <a:spcAft>
                          <a:spcPts val="800"/>
                        </a:spcAft>
                      </a:pPr>
                      <a:r>
                        <a:rPr lang="id-ID" sz="1400">
                          <a:solidFill>
                            <a:schemeClr val="bg1"/>
                          </a:solidFill>
                          <a:effectLst/>
                        </a:rPr>
                        <a:t>Kelebihan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SageDB dapat mengatasi beberapa masalah pada sistem basis data tradisional seperti tuning manual, konfigurasi, dan pengawasan, yang dapat meningkatkan efisiensi dan produktivitas pengelola basis data.</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143426313"/>
                  </a:ext>
                </a:extLst>
              </a:tr>
              <a:tr h="803813">
                <a:tc>
                  <a:txBody>
                    <a:bodyPr/>
                    <a:lstStyle/>
                    <a:p>
                      <a:pPr>
                        <a:lnSpc>
                          <a:spcPct val="107000"/>
                        </a:lnSpc>
                        <a:spcAft>
                          <a:spcPts val="800"/>
                        </a:spcAft>
                      </a:pPr>
                      <a:r>
                        <a:rPr lang="id-ID" sz="1400">
                          <a:solidFill>
                            <a:schemeClr val="bg1"/>
                          </a:solidFill>
                          <a:effectLst/>
                        </a:rPr>
                        <a:t>Kekurangan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dirty="0">
                          <a:solidFill>
                            <a:schemeClr val="bg1"/>
                          </a:solidFill>
                          <a:effectLst/>
                        </a:rPr>
                        <a:t>SageDB mungkin tidak cocok untuk semua jenis database dan kasus penggunaan. Ada beberapa jenis database yang membutuhkan penanganan yang lebih spesifik dan tidak dapat diatasi dengan pendekatan pembelajaran mesin.</a:t>
                      </a:r>
                      <a:endParaRPr lang="en-ID"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3886344502"/>
                  </a:ext>
                </a:extLst>
              </a:tr>
            </a:tbl>
          </a:graphicData>
        </a:graphic>
      </p:graphicFrame>
    </p:spTree>
    <p:extLst>
      <p:ext uri="{BB962C8B-B14F-4D97-AF65-F5344CB8AC3E}">
        <p14:creationId xmlns:p14="http://schemas.microsoft.com/office/powerpoint/2010/main" val="193236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E8C3-7909-3B58-0337-6EE959D9ECAE}"/>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CA16218-86D6-6A3F-1BDC-EE4941365839}"/>
              </a:ext>
            </a:extLst>
          </p:cNvPr>
          <p:cNvSpPr>
            <a:spLocks noGrp="1"/>
          </p:cNvSpPr>
          <p:nvPr>
            <p:ph idx="1"/>
          </p:nvPr>
        </p:nvSpPr>
        <p:spPr/>
        <p:txBody>
          <a:bodyPr/>
          <a:lstStyle/>
          <a:p>
            <a:endParaRPr lang="en-ID" dirty="0"/>
          </a:p>
        </p:txBody>
      </p:sp>
      <p:pic>
        <p:nvPicPr>
          <p:cNvPr id="4" name="Picture 3">
            <a:extLst>
              <a:ext uri="{FF2B5EF4-FFF2-40B4-BE49-F238E27FC236}">
                <a16:creationId xmlns:a16="http://schemas.microsoft.com/office/drawing/2014/main" id="{FA27D76E-7ADD-FEF2-9868-496833B8C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Rectangle 4">
            <a:extLst>
              <a:ext uri="{FF2B5EF4-FFF2-40B4-BE49-F238E27FC236}">
                <a16:creationId xmlns:a16="http://schemas.microsoft.com/office/drawing/2014/main" id="{CC4069AF-235D-EFC2-6BB0-CB61BC85E2FB}"/>
              </a:ext>
            </a:extLst>
          </p:cNvPr>
          <p:cNvSpPr/>
          <p:nvPr/>
        </p:nvSpPr>
        <p:spPr>
          <a:xfrm>
            <a:off x="0" y="0"/>
            <a:ext cx="12192000" cy="6858000"/>
          </a:xfrm>
          <a:prstGeom prst="rect">
            <a:avLst/>
          </a:prstGeom>
          <a:gradFill flip="none" rotWithShape="1">
            <a:gsLst>
              <a:gs pos="0">
                <a:schemeClr val="tx1">
                  <a:alpha val="70000"/>
                </a:schemeClr>
              </a:gs>
              <a:gs pos="50000">
                <a:srgbClr val="7030A0">
                  <a:alpha val="80000"/>
                </a:srgbClr>
              </a:gs>
              <a:gs pos="100000">
                <a:schemeClr val="tx1">
                  <a:alpha val="72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aphicFrame>
        <p:nvGraphicFramePr>
          <p:cNvPr id="6" name="Table 5">
            <a:extLst>
              <a:ext uri="{FF2B5EF4-FFF2-40B4-BE49-F238E27FC236}">
                <a16:creationId xmlns:a16="http://schemas.microsoft.com/office/drawing/2014/main" id="{66EFD3A9-37CA-EC96-9429-F291D2BA15A9}"/>
              </a:ext>
            </a:extLst>
          </p:cNvPr>
          <p:cNvGraphicFramePr>
            <a:graphicFrameLocks noGrp="1"/>
          </p:cNvGraphicFramePr>
          <p:nvPr>
            <p:extLst>
              <p:ext uri="{D42A27DB-BD31-4B8C-83A1-F6EECF244321}">
                <p14:modId xmlns:p14="http://schemas.microsoft.com/office/powerpoint/2010/main" val="565880878"/>
              </p:ext>
            </p:extLst>
          </p:nvPr>
        </p:nvGraphicFramePr>
        <p:xfrm>
          <a:off x="1688123" y="750278"/>
          <a:ext cx="8682892" cy="5521202"/>
        </p:xfrm>
        <a:graphic>
          <a:graphicData uri="http://schemas.openxmlformats.org/drawingml/2006/table">
            <a:tbl>
              <a:tblPr firstRow="1" firstCol="1" bandRow="1">
                <a:tableStyleId>{8799B23B-EC83-4686-B30A-512413B5E67A}</a:tableStyleId>
              </a:tblPr>
              <a:tblGrid>
                <a:gridCol w="2869722">
                  <a:extLst>
                    <a:ext uri="{9D8B030D-6E8A-4147-A177-3AD203B41FA5}">
                      <a16:colId xmlns:a16="http://schemas.microsoft.com/office/drawing/2014/main" val="3069088621"/>
                    </a:ext>
                  </a:extLst>
                </a:gridCol>
                <a:gridCol w="5813170">
                  <a:extLst>
                    <a:ext uri="{9D8B030D-6E8A-4147-A177-3AD203B41FA5}">
                      <a16:colId xmlns:a16="http://schemas.microsoft.com/office/drawing/2014/main" val="548679310"/>
                    </a:ext>
                  </a:extLst>
                </a:gridCol>
              </a:tblGrid>
              <a:tr h="393413">
                <a:tc>
                  <a:txBody>
                    <a:bodyPr/>
                    <a:lstStyle/>
                    <a:p>
                      <a:pPr>
                        <a:lnSpc>
                          <a:spcPct val="107000"/>
                        </a:lnSpc>
                        <a:spcAft>
                          <a:spcPts val="800"/>
                        </a:spcAft>
                      </a:pPr>
                      <a:r>
                        <a:rPr lang="id-ID" sz="1400">
                          <a:solidFill>
                            <a:schemeClr val="bg1"/>
                          </a:solidFill>
                          <a:effectLst/>
                        </a:rPr>
                        <a:t>Judul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SageDB: A Learned Database System</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819014547"/>
                  </a:ext>
                </a:extLst>
              </a:tr>
              <a:tr h="909430">
                <a:tc>
                  <a:txBody>
                    <a:bodyPr/>
                    <a:lstStyle/>
                    <a:p>
                      <a:pPr>
                        <a:lnSpc>
                          <a:spcPct val="107000"/>
                        </a:lnSpc>
                        <a:spcAft>
                          <a:spcPts val="800"/>
                        </a:spcAft>
                      </a:pPr>
                      <a:r>
                        <a:rPr lang="id-ID" sz="1400" dirty="0">
                          <a:solidFill>
                            <a:schemeClr val="bg1"/>
                          </a:solidFill>
                          <a:effectLst/>
                        </a:rPr>
                        <a:t>Penulis (Tahun)</a:t>
                      </a:r>
                      <a:endParaRPr lang="en-ID"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Tim Kraska,  Mohammad Alizadeh, Alex Beutel, Ed H. Chi, Jialin Ding, Ani Kristo, Guillaume Leclerc, Samuel Madden, Hongzi Mao, Vikram Nathan (2019)</a:t>
                      </a:r>
                      <a:endParaRPr lang="en-ID" sz="1400">
                        <a:solidFill>
                          <a:schemeClr val="bg1"/>
                        </a:solidFill>
                        <a:effectLst/>
                      </a:endParaRPr>
                    </a:p>
                    <a:p>
                      <a:pPr>
                        <a:lnSpc>
                          <a:spcPct val="107000"/>
                        </a:lnSpc>
                        <a:spcAft>
                          <a:spcPts val="800"/>
                        </a:spcAft>
                      </a:pPr>
                      <a:r>
                        <a:rPr lang="id-ID" sz="1400">
                          <a:solidFill>
                            <a:schemeClr val="bg1"/>
                          </a:solidFill>
                          <a:effectLst/>
                        </a:rPr>
                        <a:t>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1178204526"/>
                  </a:ext>
                </a:extLst>
              </a:tr>
              <a:tr h="345237">
                <a:tc>
                  <a:txBody>
                    <a:bodyPr/>
                    <a:lstStyle/>
                    <a:p>
                      <a:pPr>
                        <a:lnSpc>
                          <a:spcPct val="107000"/>
                        </a:lnSpc>
                        <a:spcAft>
                          <a:spcPts val="800"/>
                        </a:spcAft>
                      </a:pPr>
                      <a:r>
                        <a:rPr lang="id-ID" sz="1400">
                          <a:solidFill>
                            <a:schemeClr val="bg1"/>
                          </a:solidFill>
                          <a:effectLst/>
                        </a:rPr>
                        <a:t>Penerbit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dirty="0">
                          <a:solidFill>
                            <a:schemeClr val="bg1"/>
                          </a:solidFill>
                          <a:effectLst/>
                        </a:rPr>
                        <a:t>Massachusetts Institute of </a:t>
                      </a:r>
                      <a:r>
                        <a:rPr lang="id-ID" sz="1400" dirty="0">
                          <a:solidFill>
                            <a:schemeClr val="bg1"/>
                          </a:solidFill>
                          <a:effectLst/>
                          <a:latin typeface="Bahnschrift SemiBold" panose="020B0502040204020203" pitchFamily="34" charset="0"/>
                        </a:rPr>
                        <a:t>Technology</a:t>
                      </a:r>
                      <a:endParaRPr lang="en-ID" sz="1400" dirty="0">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3393770373"/>
                  </a:ext>
                </a:extLst>
              </a:tr>
              <a:tr h="345237">
                <a:tc>
                  <a:txBody>
                    <a:bodyPr/>
                    <a:lstStyle/>
                    <a:p>
                      <a:pPr>
                        <a:lnSpc>
                          <a:spcPct val="107000"/>
                        </a:lnSpc>
                        <a:spcAft>
                          <a:spcPts val="800"/>
                        </a:spcAft>
                      </a:pPr>
                      <a:r>
                        <a:rPr lang="id-ID" sz="1400" dirty="0">
                          <a:solidFill>
                            <a:schemeClr val="bg1"/>
                          </a:solidFill>
                          <a:effectLst/>
                        </a:rPr>
                        <a:t>Topik Kajian</a:t>
                      </a:r>
                      <a:endParaRPr lang="en-ID"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Basis Data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1060308058"/>
                  </a:ext>
                </a:extLst>
              </a:tr>
              <a:tr h="1821038">
                <a:tc>
                  <a:txBody>
                    <a:bodyPr/>
                    <a:lstStyle/>
                    <a:p>
                      <a:pPr>
                        <a:lnSpc>
                          <a:spcPct val="107000"/>
                        </a:lnSpc>
                        <a:spcAft>
                          <a:spcPts val="800"/>
                        </a:spcAft>
                      </a:pPr>
                      <a:r>
                        <a:rPr lang="id-ID" sz="1400">
                          <a:solidFill>
                            <a:schemeClr val="bg1"/>
                          </a:solidFill>
                          <a:effectLst/>
                        </a:rPr>
                        <a:t>Tema Besar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Dalam penelitian ini, pengembang bertujuan untuk menciptakan sistem basis data yang dapat secara otomatis mengelola struktur dan kinerja basis data dengan menggunakan teknik pembelajaran mesin seperti reinforcement learning dan deep learning. Tujuan akhir dari penelitian ini adalah untuk menciptakan sistem basis data yang lebih cerdas, efisien, dan dapat ditingkatkan secara mandiri, yang dapat membantu organisasi dan perusahaan dalam mengelola data mereka dengan lebih baik.</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2760870967"/>
                  </a:ext>
                </a:extLst>
              </a:tr>
              <a:tr h="803813">
                <a:tc>
                  <a:txBody>
                    <a:bodyPr/>
                    <a:lstStyle/>
                    <a:p>
                      <a:pPr>
                        <a:lnSpc>
                          <a:spcPct val="107000"/>
                        </a:lnSpc>
                        <a:spcAft>
                          <a:spcPts val="800"/>
                        </a:spcAft>
                      </a:pPr>
                      <a:r>
                        <a:rPr lang="id-ID" sz="1400">
                          <a:solidFill>
                            <a:schemeClr val="bg1"/>
                          </a:solidFill>
                          <a:effectLst/>
                        </a:rPr>
                        <a:t>Kelebihan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a:solidFill>
                            <a:schemeClr val="bg1"/>
                          </a:solidFill>
                          <a:effectLst/>
                        </a:rPr>
                        <a:t>SageDB dapat mengatasi beberapa masalah pada sistem basis data tradisional seperti tuning manual, konfigurasi, dan pengawasan, yang dapat meningkatkan efisiensi dan produktivitas pengelola basis data.</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143426313"/>
                  </a:ext>
                </a:extLst>
              </a:tr>
              <a:tr h="803813">
                <a:tc>
                  <a:txBody>
                    <a:bodyPr/>
                    <a:lstStyle/>
                    <a:p>
                      <a:pPr>
                        <a:lnSpc>
                          <a:spcPct val="107000"/>
                        </a:lnSpc>
                        <a:spcAft>
                          <a:spcPts val="800"/>
                        </a:spcAft>
                      </a:pPr>
                      <a:r>
                        <a:rPr lang="id-ID" sz="1400">
                          <a:solidFill>
                            <a:schemeClr val="bg1"/>
                          </a:solidFill>
                          <a:effectLst/>
                        </a:rPr>
                        <a:t>Kekurangan </a:t>
                      </a:r>
                      <a:endParaRPr lang="en-ID"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tc>
                  <a:txBody>
                    <a:bodyPr/>
                    <a:lstStyle/>
                    <a:p>
                      <a:pPr>
                        <a:lnSpc>
                          <a:spcPct val="107000"/>
                        </a:lnSpc>
                        <a:spcAft>
                          <a:spcPts val="800"/>
                        </a:spcAft>
                      </a:pPr>
                      <a:r>
                        <a:rPr lang="id-ID" sz="1400" dirty="0">
                          <a:solidFill>
                            <a:schemeClr val="bg1"/>
                          </a:solidFill>
                          <a:effectLst/>
                        </a:rPr>
                        <a:t>SageDB mungkin tidak cocok untuk semua jenis database dan kasus penggunaan. Ada beberapa jenis database yang membutuhkan penanganan yang lebih spesifik dan tidak dapat diatasi dengan pendekatan pembelajaran mesin.</a:t>
                      </a:r>
                      <a:endParaRPr lang="en-ID"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727" marR="57727" marT="0" marB="0"/>
                </a:tc>
                <a:extLst>
                  <a:ext uri="{0D108BD9-81ED-4DB2-BD59-A6C34878D82A}">
                    <a16:rowId xmlns:a16="http://schemas.microsoft.com/office/drawing/2014/main" val="3886344502"/>
                  </a:ext>
                </a:extLst>
              </a:tr>
            </a:tbl>
          </a:graphicData>
        </a:graphic>
      </p:graphicFrame>
    </p:spTree>
    <p:extLst>
      <p:ext uri="{BB962C8B-B14F-4D97-AF65-F5344CB8AC3E}">
        <p14:creationId xmlns:p14="http://schemas.microsoft.com/office/powerpoint/2010/main" val="3882910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388</Words>
  <Application>Microsoft Office PowerPoint</Application>
  <PresentationFormat>Widescreen</PresentationFormat>
  <Paragraphs>33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Bahnschrift SemiBold</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 Nitro 5</dc:creator>
  <cp:lastModifiedBy>Acer Nitro 5</cp:lastModifiedBy>
  <cp:revision>2</cp:revision>
  <dcterms:created xsi:type="dcterms:W3CDTF">2023-03-29T08:25:06Z</dcterms:created>
  <dcterms:modified xsi:type="dcterms:W3CDTF">2023-03-29T17:16:30Z</dcterms:modified>
</cp:coreProperties>
</file>