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59" r:id="rId12"/>
    <p:sldId id="267" r:id="rId13"/>
    <p:sldId id="268" r:id="rId14"/>
    <p:sldId id="269" r:id="rId15"/>
    <p:sldId id="271"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66" d="100"/>
          <a:sy n="66" d="100"/>
        </p:scale>
        <p:origin x="792"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12EFA-1B1D-41A3-89DF-D3518EA01D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29F4ED29-5EAD-4B02-8B55-1AAC937091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0AE80E39-8B15-4599-AD52-704E23A3E9BC}"/>
              </a:ext>
            </a:extLst>
          </p:cNvPr>
          <p:cNvSpPr>
            <a:spLocks noGrp="1"/>
          </p:cNvSpPr>
          <p:nvPr>
            <p:ph type="dt" sz="half" idx="10"/>
          </p:nvPr>
        </p:nvSpPr>
        <p:spPr/>
        <p:txBody>
          <a:bodyPr/>
          <a:lstStyle/>
          <a:p>
            <a:fld id="{B83C354E-B837-473E-BCB2-61E1E51416DF}" type="datetimeFigureOut">
              <a:rPr lang="en-ID" smtClean="0"/>
              <a:t>17/03/2021</a:t>
            </a:fld>
            <a:endParaRPr lang="en-ID"/>
          </a:p>
        </p:txBody>
      </p:sp>
      <p:sp>
        <p:nvSpPr>
          <p:cNvPr id="5" name="Footer Placeholder 4">
            <a:extLst>
              <a:ext uri="{FF2B5EF4-FFF2-40B4-BE49-F238E27FC236}">
                <a16:creationId xmlns:a16="http://schemas.microsoft.com/office/drawing/2014/main" id="{B1992F02-EE27-4E92-92E5-24154CCFAAD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4C84421-2A61-4D72-9489-4EB55B98772D}"/>
              </a:ext>
            </a:extLst>
          </p:cNvPr>
          <p:cNvSpPr>
            <a:spLocks noGrp="1"/>
          </p:cNvSpPr>
          <p:nvPr>
            <p:ph type="sldNum" sz="quarter" idx="12"/>
          </p:nvPr>
        </p:nvSpPr>
        <p:spPr/>
        <p:txBody>
          <a:bodyPr/>
          <a:lstStyle/>
          <a:p>
            <a:fld id="{46CD8348-682C-4636-BA9F-32593E5312D8}" type="slidenum">
              <a:rPr lang="en-ID" smtClean="0"/>
              <a:t>‹#›</a:t>
            </a:fld>
            <a:endParaRPr lang="en-ID"/>
          </a:p>
        </p:txBody>
      </p:sp>
    </p:spTree>
    <p:extLst>
      <p:ext uri="{BB962C8B-B14F-4D97-AF65-F5344CB8AC3E}">
        <p14:creationId xmlns:p14="http://schemas.microsoft.com/office/powerpoint/2010/main" val="1329984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1CCA-5904-4226-B828-6F9A54BC43A9}"/>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E6D5AF10-1D13-4DE0-A384-1635135F02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CCBEB8C1-34C2-4AF3-B631-74DBCDD2866F}"/>
              </a:ext>
            </a:extLst>
          </p:cNvPr>
          <p:cNvSpPr>
            <a:spLocks noGrp="1"/>
          </p:cNvSpPr>
          <p:nvPr>
            <p:ph type="dt" sz="half" idx="10"/>
          </p:nvPr>
        </p:nvSpPr>
        <p:spPr/>
        <p:txBody>
          <a:bodyPr/>
          <a:lstStyle/>
          <a:p>
            <a:fld id="{B83C354E-B837-473E-BCB2-61E1E51416DF}" type="datetimeFigureOut">
              <a:rPr lang="en-ID" smtClean="0"/>
              <a:t>17/03/2021</a:t>
            </a:fld>
            <a:endParaRPr lang="en-ID"/>
          </a:p>
        </p:txBody>
      </p:sp>
      <p:sp>
        <p:nvSpPr>
          <p:cNvPr id="5" name="Footer Placeholder 4">
            <a:extLst>
              <a:ext uri="{FF2B5EF4-FFF2-40B4-BE49-F238E27FC236}">
                <a16:creationId xmlns:a16="http://schemas.microsoft.com/office/drawing/2014/main" id="{18FF2644-A7F8-4C39-9FED-66583E1F687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44D105F-F9F7-4883-BEE4-E04C680540EF}"/>
              </a:ext>
            </a:extLst>
          </p:cNvPr>
          <p:cNvSpPr>
            <a:spLocks noGrp="1"/>
          </p:cNvSpPr>
          <p:nvPr>
            <p:ph type="sldNum" sz="quarter" idx="12"/>
          </p:nvPr>
        </p:nvSpPr>
        <p:spPr/>
        <p:txBody>
          <a:bodyPr/>
          <a:lstStyle/>
          <a:p>
            <a:fld id="{46CD8348-682C-4636-BA9F-32593E5312D8}" type="slidenum">
              <a:rPr lang="en-ID" smtClean="0"/>
              <a:t>‹#›</a:t>
            </a:fld>
            <a:endParaRPr lang="en-ID"/>
          </a:p>
        </p:txBody>
      </p:sp>
    </p:spTree>
    <p:extLst>
      <p:ext uri="{BB962C8B-B14F-4D97-AF65-F5344CB8AC3E}">
        <p14:creationId xmlns:p14="http://schemas.microsoft.com/office/powerpoint/2010/main" val="1481775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0EBA86-89AF-4190-999F-C7AE76A62B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35FE5AD5-1B68-4E3B-8E73-941A8A43EF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994F0D7-1F81-4828-9FD6-471032CA182F}"/>
              </a:ext>
            </a:extLst>
          </p:cNvPr>
          <p:cNvSpPr>
            <a:spLocks noGrp="1"/>
          </p:cNvSpPr>
          <p:nvPr>
            <p:ph type="dt" sz="half" idx="10"/>
          </p:nvPr>
        </p:nvSpPr>
        <p:spPr/>
        <p:txBody>
          <a:bodyPr/>
          <a:lstStyle/>
          <a:p>
            <a:fld id="{B83C354E-B837-473E-BCB2-61E1E51416DF}" type="datetimeFigureOut">
              <a:rPr lang="en-ID" smtClean="0"/>
              <a:t>17/03/2021</a:t>
            </a:fld>
            <a:endParaRPr lang="en-ID"/>
          </a:p>
        </p:txBody>
      </p:sp>
      <p:sp>
        <p:nvSpPr>
          <p:cNvPr id="5" name="Footer Placeholder 4">
            <a:extLst>
              <a:ext uri="{FF2B5EF4-FFF2-40B4-BE49-F238E27FC236}">
                <a16:creationId xmlns:a16="http://schemas.microsoft.com/office/drawing/2014/main" id="{098679DB-FC74-44AA-B5C6-C79E954646C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DB8E7D17-5FCE-439F-8AC3-0C9F1B1B7045}"/>
              </a:ext>
            </a:extLst>
          </p:cNvPr>
          <p:cNvSpPr>
            <a:spLocks noGrp="1"/>
          </p:cNvSpPr>
          <p:nvPr>
            <p:ph type="sldNum" sz="quarter" idx="12"/>
          </p:nvPr>
        </p:nvSpPr>
        <p:spPr/>
        <p:txBody>
          <a:bodyPr/>
          <a:lstStyle/>
          <a:p>
            <a:fld id="{46CD8348-682C-4636-BA9F-32593E5312D8}" type="slidenum">
              <a:rPr lang="en-ID" smtClean="0"/>
              <a:t>‹#›</a:t>
            </a:fld>
            <a:endParaRPr lang="en-ID"/>
          </a:p>
        </p:txBody>
      </p:sp>
    </p:spTree>
    <p:extLst>
      <p:ext uri="{BB962C8B-B14F-4D97-AF65-F5344CB8AC3E}">
        <p14:creationId xmlns:p14="http://schemas.microsoft.com/office/powerpoint/2010/main" val="365705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C3632-D2C6-4099-915D-27FD71F053C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7A12BEFC-CEFB-4BD4-9A53-24C3303A7C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7A1F239-EC15-4681-9B4A-955A9B33DA74}"/>
              </a:ext>
            </a:extLst>
          </p:cNvPr>
          <p:cNvSpPr>
            <a:spLocks noGrp="1"/>
          </p:cNvSpPr>
          <p:nvPr>
            <p:ph type="dt" sz="half" idx="10"/>
          </p:nvPr>
        </p:nvSpPr>
        <p:spPr/>
        <p:txBody>
          <a:bodyPr/>
          <a:lstStyle/>
          <a:p>
            <a:fld id="{B83C354E-B837-473E-BCB2-61E1E51416DF}" type="datetimeFigureOut">
              <a:rPr lang="en-ID" smtClean="0"/>
              <a:t>17/03/2021</a:t>
            </a:fld>
            <a:endParaRPr lang="en-ID"/>
          </a:p>
        </p:txBody>
      </p:sp>
      <p:sp>
        <p:nvSpPr>
          <p:cNvPr id="5" name="Footer Placeholder 4">
            <a:extLst>
              <a:ext uri="{FF2B5EF4-FFF2-40B4-BE49-F238E27FC236}">
                <a16:creationId xmlns:a16="http://schemas.microsoft.com/office/drawing/2014/main" id="{BDC344A2-CB5C-4B45-B7C2-3E65BE06D20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36F255C-9FDF-4A4C-A21E-96E8B374F17D}"/>
              </a:ext>
            </a:extLst>
          </p:cNvPr>
          <p:cNvSpPr>
            <a:spLocks noGrp="1"/>
          </p:cNvSpPr>
          <p:nvPr>
            <p:ph type="sldNum" sz="quarter" idx="12"/>
          </p:nvPr>
        </p:nvSpPr>
        <p:spPr/>
        <p:txBody>
          <a:bodyPr/>
          <a:lstStyle/>
          <a:p>
            <a:fld id="{46CD8348-682C-4636-BA9F-32593E5312D8}" type="slidenum">
              <a:rPr lang="en-ID" smtClean="0"/>
              <a:t>‹#›</a:t>
            </a:fld>
            <a:endParaRPr lang="en-ID"/>
          </a:p>
        </p:txBody>
      </p:sp>
    </p:spTree>
    <p:extLst>
      <p:ext uri="{BB962C8B-B14F-4D97-AF65-F5344CB8AC3E}">
        <p14:creationId xmlns:p14="http://schemas.microsoft.com/office/powerpoint/2010/main" val="185991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76B93-7445-4A55-AE81-B31AB2E54C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4F3DA70C-E87A-48D8-982B-99F68695A0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7EE18E-2480-4C38-B733-145F4EF173E0}"/>
              </a:ext>
            </a:extLst>
          </p:cNvPr>
          <p:cNvSpPr>
            <a:spLocks noGrp="1"/>
          </p:cNvSpPr>
          <p:nvPr>
            <p:ph type="dt" sz="half" idx="10"/>
          </p:nvPr>
        </p:nvSpPr>
        <p:spPr/>
        <p:txBody>
          <a:bodyPr/>
          <a:lstStyle/>
          <a:p>
            <a:fld id="{B83C354E-B837-473E-BCB2-61E1E51416DF}" type="datetimeFigureOut">
              <a:rPr lang="en-ID" smtClean="0"/>
              <a:t>17/03/2021</a:t>
            </a:fld>
            <a:endParaRPr lang="en-ID"/>
          </a:p>
        </p:txBody>
      </p:sp>
      <p:sp>
        <p:nvSpPr>
          <p:cNvPr id="5" name="Footer Placeholder 4">
            <a:extLst>
              <a:ext uri="{FF2B5EF4-FFF2-40B4-BE49-F238E27FC236}">
                <a16:creationId xmlns:a16="http://schemas.microsoft.com/office/drawing/2014/main" id="{66B4135A-8338-4BCE-8040-43A3EF946161}"/>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4F237B1-E40B-4DC0-90EB-480C7E5D0A3A}"/>
              </a:ext>
            </a:extLst>
          </p:cNvPr>
          <p:cNvSpPr>
            <a:spLocks noGrp="1"/>
          </p:cNvSpPr>
          <p:nvPr>
            <p:ph type="sldNum" sz="quarter" idx="12"/>
          </p:nvPr>
        </p:nvSpPr>
        <p:spPr/>
        <p:txBody>
          <a:bodyPr/>
          <a:lstStyle/>
          <a:p>
            <a:fld id="{46CD8348-682C-4636-BA9F-32593E5312D8}" type="slidenum">
              <a:rPr lang="en-ID" smtClean="0"/>
              <a:t>‹#›</a:t>
            </a:fld>
            <a:endParaRPr lang="en-ID"/>
          </a:p>
        </p:txBody>
      </p:sp>
    </p:spTree>
    <p:extLst>
      <p:ext uri="{BB962C8B-B14F-4D97-AF65-F5344CB8AC3E}">
        <p14:creationId xmlns:p14="http://schemas.microsoft.com/office/powerpoint/2010/main" val="2546275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4D767-57E7-4D68-83CA-80C580B00D8C}"/>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0B3CB421-A322-4DF6-AE6C-BC0FD740A7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8B04A445-9C5B-4D34-AF1D-78A884029C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9DEAC62F-7121-461E-8954-5435D1B753F6}"/>
              </a:ext>
            </a:extLst>
          </p:cNvPr>
          <p:cNvSpPr>
            <a:spLocks noGrp="1"/>
          </p:cNvSpPr>
          <p:nvPr>
            <p:ph type="dt" sz="half" idx="10"/>
          </p:nvPr>
        </p:nvSpPr>
        <p:spPr/>
        <p:txBody>
          <a:bodyPr/>
          <a:lstStyle/>
          <a:p>
            <a:fld id="{B83C354E-B837-473E-BCB2-61E1E51416DF}" type="datetimeFigureOut">
              <a:rPr lang="en-ID" smtClean="0"/>
              <a:t>17/03/2021</a:t>
            </a:fld>
            <a:endParaRPr lang="en-ID"/>
          </a:p>
        </p:txBody>
      </p:sp>
      <p:sp>
        <p:nvSpPr>
          <p:cNvPr id="6" name="Footer Placeholder 5">
            <a:extLst>
              <a:ext uri="{FF2B5EF4-FFF2-40B4-BE49-F238E27FC236}">
                <a16:creationId xmlns:a16="http://schemas.microsoft.com/office/drawing/2014/main" id="{8BEEB31B-2D45-41A1-9ED5-7A46B9FA12B2}"/>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985778F6-51B4-4AC0-958D-42D5198862D5}"/>
              </a:ext>
            </a:extLst>
          </p:cNvPr>
          <p:cNvSpPr>
            <a:spLocks noGrp="1"/>
          </p:cNvSpPr>
          <p:nvPr>
            <p:ph type="sldNum" sz="quarter" idx="12"/>
          </p:nvPr>
        </p:nvSpPr>
        <p:spPr/>
        <p:txBody>
          <a:bodyPr/>
          <a:lstStyle/>
          <a:p>
            <a:fld id="{46CD8348-682C-4636-BA9F-32593E5312D8}" type="slidenum">
              <a:rPr lang="en-ID" smtClean="0"/>
              <a:t>‹#›</a:t>
            </a:fld>
            <a:endParaRPr lang="en-ID"/>
          </a:p>
        </p:txBody>
      </p:sp>
    </p:spTree>
    <p:extLst>
      <p:ext uri="{BB962C8B-B14F-4D97-AF65-F5344CB8AC3E}">
        <p14:creationId xmlns:p14="http://schemas.microsoft.com/office/powerpoint/2010/main" val="3594825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E1101-2561-4259-AA96-8EC3DD0CA981}"/>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9628A186-0D0B-46EE-8FF7-C0047E0C56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24326F-8C93-4F71-AC42-401DF47065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12C9FA9F-DE2A-4BA4-B707-4ECD204487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3ED8B3-5204-4F97-9E02-57C35C42F0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904B9026-7896-481D-8CCC-E4A262C76BB1}"/>
              </a:ext>
            </a:extLst>
          </p:cNvPr>
          <p:cNvSpPr>
            <a:spLocks noGrp="1"/>
          </p:cNvSpPr>
          <p:nvPr>
            <p:ph type="dt" sz="half" idx="10"/>
          </p:nvPr>
        </p:nvSpPr>
        <p:spPr/>
        <p:txBody>
          <a:bodyPr/>
          <a:lstStyle/>
          <a:p>
            <a:fld id="{B83C354E-B837-473E-BCB2-61E1E51416DF}" type="datetimeFigureOut">
              <a:rPr lang="en-ID" smtClean="0"/>
              <a:t>17/03/2021</a:t>
            </a:fld>
            <a:endParaRPr lang="en-ID"/>
          </a:p>
        </p:txBody>
      </p:sp>
      <p:sp>
        <p:nvSpPr>
          <p:cNvPr id="8" name="Footer Placeholder 7">
            <a:extLst>
              <a:ext uri="{FF2B5EF4-FFF2-40B4-BE49-F238E27FC236}">
                <a16:creationId xmlns:a16="http://schemas.microsoft.com/office/drawing/2014/main" id="{F115AB21-695A-40A6-AC18-6C1D74E143FC}"/>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07000185-6744-4604-B73C-46AF7D312105}"/>
              </a:ext>
            </a:extLst>
          </p:cNvPr>
          <p:cNvSpPr>
            <a:spLocks noGrp="1"/>
          </p:cNvSpPr>
          <p:nvPr>
            <p:ph type="sldNum" sz="quarter" idx="12"/>
          </p:nvPr>
        </p:nvSpPr>
        <p:spPr/>
        <p:txBody>
          <a:bodyPr/>
          <a:lstStyle/>
          <a:p>
            <a:fld id="{46CD8348-682C-4636-BA9F-32593E5312D8}" type="slidenum">
              <a:rPr lang="en-ID" smtClean="0"/>
              <a:t>‹#›</a:t>
            </a:fld>
            <a:endParaRPr lang="en-ID"/>
          </a:p>
        </p:txBody>
      </p:sp>
    </p:spTree>
    <p:extLst>
      <p:ext uri="{BB962C8B-B14F-4D97-AF65-F5344CB8AC3E}">
        <p14:creationId xmlns:p14="http://schemas.microsoft.com/office/powerpoint/2010/main" val="2007591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E142A-A398-45C2-91FD-C7A5B71C9891}"/>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D769775A-71F0-453E-8644-2250C0BBB320}"/>
              </a:ext>
            </a:extLst>
          </p:cNvPr>
          <p:cNvSpPr>
            <a:spLocks noGrp="1"/>
          </p:cNvSpPr>
          <p:nvPr>
            <p:ph type="dt" sz="half" idx="10"/>
          </p:nvPr>
        </p:nvSpPr>
        <p:spPr/>
        <p:txBody>
          <a:bodyPr/>
          <a:lstStyle/>
          <a:p>
            <a:fld id="{B83C354E-B837-473E-BCB2-61E1E51416DF}" type="datetimeFigureOut">
              <a:rPr lang="en-ID" smtClean="0"/>
              <a:t>17/03/2021</a:t>
            </a:fld>
            <a:endParaRPr lang="en-ID"/>
          </a:p>
        </p:txBody>
      </p:sp>
      <p:sp>
        <p:nvSpPr>
          <p:cNvPr id="4" name="Footer Placeholder 3">
            <a:extLst>
              <a:ext uri="{FF2B5EF4-FFF2-40B4-BE49-F238E27FC236}">
                <a16:creationId xmlns:a16="http://schemas.microsoft.com/office/drawing/2014/main" id="{063E0EFB-CE52-4C90-A06A-B115B75ABC4C}"/>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9E74C68A-CB1D-4A4D-A5FB-82DB956F1A80}"/>
              </a:ext>
            </a:extLst>
          </p:cNvPr>
          <p:cNvSpPr>
            <a:spLocks noGrp="1"/>
          </p:cNvSpPr>
          <p:nvPr>
            <p:ph type="sldNum" sz="quarter" idx="12"/>
          </p:nvPr>
        </p:nvSpPr>
        <p:spPr/>
        <p:txBody>
          <a:bodyPr/>
          <a:lstStyle/>
          <a:p>
            <a:fld id="{46CD8348-682C-4636-BA9F-32593E5312D8}" type="slidenum">
              <a:rPr lang="en-ID" smtClean="0"/>
              <a:t>‹#›</a:t>
            </a:fld>
            <a:endParaRPr lang="en-ID"/>
          </a:p>
        </p:txBody>
      </p:sp>
    </p:spTree>
    <p:extLst>
      <p:ext uri="{BB962C8B-B14F-4D97-AF65-F5344CB8AC3E}">
        <p14:creationId xmlns:p14="http://schemas.microsoft.com/office/powerpoint/2010/main" val="1766824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119382-967F-4427-903B-031919F6501E}"/>
              </a:ext>
            </a:extLst>
          </p:cNvPr>
          <p:cNvSpPr>
            <a:spLocks noGrp="1"/>
          </p:cNvSpPr>
          <p:nvPr>
            <p:ph type="dt" sz="half" idx="10"/>
          </p:nvPr>
        </p:nvSpPr>
        <p:spPr/>
        <p:txBody>
          <a:bodyPr/>
          <a:lstStyle/>
          <a:p>
            <a:fld id="{B83C354E-B837-473E-BCB2-61E1E51416DF}" type="datetimeFigureOut">
              <a:rPr lang="en-ID" smtClean="0"/>
              <a:t>17/03/2021</a:t>
            </a:fld>
            <a:endParaRPr lang="en-ID"/>
          </a:p>
        </p:txBody>
      </p:sp>
      <p:sp>
        <p:nvSpPr>
          <p:cNvPr id="3" name="Footer Placeholder 2">
            <a:extLst>
              <a:ext uri="{FF2B5EF4-FFF2-40B4-BE49-F238E27FC236}">
                <a16:creationId xmlns:a16="http://schemas.microsoft.com/office/drawing/2014/main" id="{B9108823-8165-40F3-8249-D8FC0A9E1F93}"/>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89B9DA32-32B3-4118-8580-2A6BDE804ECA}"/>
              </a:ext>
            </a:extLst>
          </p:cNvPr>
          <p:cNvSpPr>
            <a:spLocks noGrp="1"/>
          </p:cNvSpPr>
          <p:nvPr>
            <p:ph type="sldNum" sz="quarter" idx="12"/>
          </p:nvPr>
        </p:nvSpPr>
        <p:spPr/>
        <p:txBody>
          <a:bodyPr/>
          <a:lstStyle/>
          <a:p>
            <a:fld id="{46CD8348-682C-4636-BA9F-32593E5312D8}" type="slidenum">
              <a:rPr lang="en-ID" smtClean="0"/>
              <a:t>‹#›</a:t>
            </a:fld>
            <a:endParaRPr lang="en-ID"/>
          </a:p>
        </p:txBody>
      </p:sp>
    </p:spTree>
    <p:extLst>
      <p:ext uri="{BB962C8B-B14F-4D97-AF65-F5344CB8AC3E}">
        <p14:creationId xmlns:p14="http://schemas.microsoft.com/office/powerpoint/2010/main" val="2443732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60901-8B5B-46CE-9A99-9B252B5AB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282F5DD6-FB43-4C17-AC0D-2E79F5EF91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A1F898B5-8E94-4901-B3DC-6573CA489F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3D1D32-3356-47F8-A7BC-A1166F0183D5}"/>
              </a:ext>
            </a:extLst>
          </p:cNvPr>
          <p:cNvSpPr>
            <a:spLocks noGrp="1"/>
          </p:cNvSpPr>
          <p:nvPr>
            <p:ph type="dt" sz="half" idx="10"/>
          </p:nvPr>
        </p:nvSpPr>
        <p:spPr/>
        <p:txBody>
          <a:bodyPr/>
          <a:lstStyle/>
          <a:p>
            <a:fld id="{B83C354E-B837-473E-BCB2-61E1E51416DF}" type="datetimeFigureOut">
              <a:rPr lang="en-ID" smtClean="0"/>
              <a:t>17/03/2021</a:t>
            </a:fld>
            <a:endParaRPr lang="en-ID"/>
          </a:p>
        </p:txBody>
      </p:sp>
      <p:sp>
        <p:nvSpPr>
          <p:cNvPr id="6" name="Footer Placeholder 5">
            <a:extLst>
              <a:ext uri="{FF2B5EF4-FFF2-40B4-BE49-F238E27FC236}">
                <a16:creationId xmlns:a16="http://schemas.microsoft.com/office/drawing/2014/main" id="{783F88C9-497C-4326-B54F-FF42633BD77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4B24465-76E3-4F36-B4C5-6A61B771EE2D}"/>
              </a:ext>
            </a:extLst>
          </p:cNvPr>
          <p:cNvSpPr>
            <a:spLocks noGrp="1"/>
          </p:cNvSpPr>
          <p:nvPr>
            <p:ph type="sldNum" sz="quarter" idx="12"/>
          </p:nvPr>
        </p:nvSpPr>
        <p:spPr/>
        <p:txBody>
          <a:bodyPr/>
          <a:lstStyle/>
          <a:p>
            <a:fld id="{46CD8348-682C-4636-BA9F-32593E5312D8}" type="slidenum">
              <a:rPr lang="en-ID" smtClean="0"/>
              <a:t>‹#›</a:t>
            </a:fld>
            <a:endParaRPr lang="en-ID"/>
          </a:p>
        </p:txBody>
      </p:sp>
    </p:spTree>
    <p:extLst>
      <p:ext uri="{BB962C8B-B14F-4D97-AF65-F5344CB8AC3E}">
        <p14:creationId xmlns:p14="http://schemas.microsoft.com/office/powerpoint/2010/main" val="206471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5FCFD-5959-4A7D-8A62-8A40751F11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5239C880-F7EC-498F-92F9-119C289AAD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8909070F-CA6A-4E7D-B2E2-4C246EB88D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9B4A42-D974-4FBE-9DCC-5C0B9DA3B1E1}"/>
              </a:ext>
            </a:extLst>
          </p:cNvPr>
          <p:cNvSpPr>
            <a:spLocks noGrp="1"/>
          </p:cNvSpPr>
          <p:nvPr>
            <p:ph type="dt" sz="half" idx="10"/>
          </p:nvPr>
        </p:nvSpPr>
        <p:spPr/>
        <p:txBody>
          <a:bodyPr/>
          <a:lstStyle/>
          <a:p>
            <a:fld id="{B83C354E-B837-473E-BCB2-61E1E51416DF}" type="datetimeFigureOut">
              <a:rPr lang="en-ID" smtClean="0"/>
              <a:t>17/03/2021</a:t>
            </a:fld>
            <a:endParaRPr lang="en-ID"/>
          </a:p>
        </p:txBody>
      </p:sp>
      <p:sp>
        <p:nvSpPr>
          <p:cNvPr id="6" name="Footer Placeholder 5">
            <a:extLst>
              <a:ext uri="{FF2B5EF4-FFF2-40B4-BE49-F238E27FC236}">
                <a16:creationId xmlns:a16="http://schemas.microsoft.com/office/drawing/2014/main" id="{17641EB8-2E86-4D14-A971-774BCA38E1E5}"/>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9374EDA2-11FF-4FEC-BF5D-3B98A6DF0F4B}"/>
              </a:ext>
            </a:extLst>
          </p:cNvPr>
          <p:cNvSpPr>
            <a:spLocks noGrp="1"/>
          </p:cNvSpPr>
          <p:nvPr>
            <p:ph type="sldNum" sz="quarter" idx="12"/>
          </p:nvPr>
        </p:nvSpPr>
        <p:spPr/>
        <p:txBody>
          <a:bodyPr/>
          <a:lstStyle/>
          <a:p>
            <a:fld id="{46CD8348-682C-4636-BA9F-32593E5312D8}" type="slidenum">
              <a:rPr lang="en-ID" smtClean="0"/>
              <a:t>‹#›</a:t>
            </a:fld>
            <a:endParaRPr lang="en-ID"/>
          </a:p>
        </p:txBody>
      </p:sp>
    </p:spTree>
    <p:extLst>
      <p:ext uri="{BB962C8B-B14F-4D97-AF65-F5344CB8AC3E}">
        <p14:creationId xmlns:p14="http://schemas.microsoft.com/office/powerpoint/2010/main" val="2086032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DB393D-31EB-4C9B-A8F0-0B9F82E4C3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5988EE83-AC7B-459E-90B2-1242908D01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A614F183-88BA-4270-B5E9-DF192AA5BA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3C354E-B837-473E-BCB2-61E1E51416DF}" type="datetimeFigureOut">
              <a:rPr lang="en-ID" smtClean="0"/>
              <a:t>17/03/2021</a:t>
            </a:fld>
            <a:endParaRPr lang="en-ID"/>
          </a:p>
        </p:txBody>
      </p:sp>
      <p:sp>
        <p:nvSpPr>
          <p:cNvPr id="5" name="Footer Placeholder 4">
            <a:extLst>
              <a:ext uri="{FF2B5EF4-FFF2-40B4-BE49-F238E27FC236}">
                <a16:creationId xmlns:a16="http://schemas.microsoft.com/office/drawing/2014/main" id="{F9EA88AE-13F3-43C4-8747-43CA9C9268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4142FC07-C4BE-45F7-AB18-808BB67DB4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D8348-682C-4636-BA9F-32593E5312D8}" type="slidenum">
              <a:rPr lang="en-ID" smtClean="0"/>
              <a:t>‹#›</a:t>
            </a:fld>
            <a:endParaRPr lang="en-ID"/>
          </a:p>
        </p:txBody>
      </p:sp>
    </p:spTree>
    <p:extLst>
      <p:ext uri="{BB962C8B-B14F-4D97-AF65-F5344CB8AC3E}">
        <p14:creationId xmlns:p14="http://schemas.microsoft.com/office/powerpoint/2010/main" val="2659869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541A2-E50B-434E-945B-738D45A6C889}"/>
              </a:ext>
            </a:extLst>
          </p:cNvPr>
          <p:cNvSpPr>
            <a:spLocks noGrp="1"/>
          </p:cNvSpPr>
          <p:nvPr>
            <p:ph type="ctrTitle"/>
          </p:nvPr>
        </p:nvSpPr>
        <p:spPr/>
        <p:txBody>
          <a:bodyPr/>
          <a:lstStyle/>
          <a:p>
            <a:r>
              <a:rPr lang="en-US" dirty="0"/>
              <a:t>Codex Online Test Case</a:t>
            </a:r>
            <a:br>
              <a:rPr lang="en-US" dirty="0"/>
            </a:br>
            <a:r>
              <a:rPr lang="en-US" dirty="0"/>
              <a:t>Data Scientist</a:t>
            </a:r>
            <a:endParaRPr lang="en-ID" dirty="0"/>
          </a:p>
        </p:txBody>
      </p:sp>
      <p:sp>
        <p:nvSpPr>
          <p:cNvPr id="3" name="Subtitle 2">
            <a:extLst>
              <a:ext uri="{FF2B5EF4-FFF2-40B4-BE49-F238E27FC236}">
                <a16:creationId xmlns:a16="http://schemas.microsoft.com/office/drawing/2014/main" id="{1C659A39-5C94-46FC-8364-725FEB432767}"/>
              </a:ext>
            </a:extLst>
          </p:cNvPr>
          <p:cNvSpPr>
            <a:spLocks noGrp="1"/>
          </p:cNvSpPr>
          <p:nvPr>
            <p:ph type="subTitle" idx="1"/>
          </p:nvPr>
        </p:nvSpPr>
        <p:spPr/>
        <p:txBody>
          <a:bodyPr/>
          <a:lstStyle/>
          <a:p>
            <a:r>
              <a:rPr lang="en-US" dirty="0"/>
              <a:t>Ilham Zulfikri Firdaus</a:t>
            </a:r>
          </a:p>
          <a:p>
            <a:r>
              <a:rPr lang="en-US" dirty="0"/>
              <a:t>ilham.Zulfikri.f@mail.ugm.ac.id</a:t>
            </a:r>
            <a:endParaRPr lang="en-ID" dirty="0"/>
          </a:p>
        </p:txBody>
      </p:sp>
    </p:spTree>
    <p:extLst>
      <p:ext uri="{BB962C8B-B14F-4D97-AF65-F5344CB8AC3E}">
        <p14:creationId xmlns:p14="http://schemas.microsoft.com/office/powerpoint/2010/main" val="341866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DFA8A-B598-40F1-A23D-4C48B57A445F}"/>
              </a:ext>
            </a:extLst>
          </p:cNvPr>
          <p:cNvSpPr>
            <a:spLocks noGrp="1"/>
          </p:cNvSpPr>
          <p:nvPr>
            <p:ph type="title"/>
          </p:nvPr>
        </p:nvSpPr>
        <p:spPr/>
        <p:txBody>
          <a:bodyPr/>
          <a:lstStyle/>
          <a:p>
            <a:r>
              <a:rPr lang="en-US" dirty="0"/>
              <a:t>Special Project</a:t>
            </a:r>
            <a:endParaRPr lang="en-ID" dirty="0"/>
          </a:p>
        </p:txBody>
      </p:sp>
      <p:pic>
        <p:nvPicPr>
          <p:cNvPr id="5" name="Picture 4">
            <a:extLst>
              <a:ext uri="{FF2B5EF4-FFF2-40B4-BE49-F238E27FC236}">
                <a16:creationId xmlns:a16="http://schemas.microsoft.com/office/drawing/2014/main" id="{7B1FC071-61E4-487C-8365-77A5989A10E8}"/>
              </a:ext>
            </a:extLst>
          </p:cNvPr>
          <p:cNvPicPr>
            <a:picLocks noChangeAspect="1"/>
          </p:cNvPicPr>
          <p:nvPr/>
        </p:nvPicPr>
        <p:blipFill>
          <a:blip r:embed="rId2"/>
          <a:stretch>
            <a:fillRect/>
          </a:stretch>
        </p:blipFill>
        <p:spPr>
          <a:xfrm>
            <a:off x="495073" y="2128837"/>
            <a:ext cx="5626966" cy="3792992"/>
          </a:xfrm>
          <a:prstGeom prst="rect">
            <a:avLst/>
          </a:prstGeom>
        </p:spPr>
      </p:pic>
      <p:sp>
        <p:nvSpPr>
          <p:cNvPr id="6" name="TextBox 5">
            <a:extLst>
              <a:ext uri="{FF2B5EF4-FFF2-40B4-BE49-F238E27FC236}">
                <a16:creationId xmlns:a16="http://schemas.microsoft.com/office/drawing/2014/main" id="{7E634E4B-CBC6-4D28-8AD7-82A4F627CA75}"/>
              </a:ext>
            </a:extLst>
          </p:cNvPr>
          <p:cNvSpPr txBox="1"/>
          <p:nvPr/>
        </p:nvSpPr>
        <p:spPr>
          <a:xfrm>
            <a:off x="7002379" y="2274838"/>
            <a:ext cx="4138863" cy="2031325"/>
          </a:xfrm>
          <a:prstGeom prst="rect">
            <a:avLst/>
          </a:prstGeom>
          <a:noFill/>
        </p:spPr>
        <p:txBody>
          <a:bodyPr wrap="square" rtlCol="0">
            <a:spAutoFit/>
          </a:bodyPr>
          <a:lstStyle/>
          <a:p>
            <a:r>
              <a:rPr lang="en-US" dirty="0"/>
              <a:t>The more special project taken by the employee, the higher the probability the employee will leave the company.</a:t>
            </a:r>
          </a:p>
          <a:p>
            <a:pPr marL="285750" indent="-285750">
              <a:buFontTx/>
              <a:buChar char="-"/>
            </a:pPr>
            <a:r>
              <a:rPr lang="en-US" dirty="0"/>
              <a:t>Consider Work and life balance</a:t>
            </a:r>
          </a:p>
          <a:p>
            <a:pPr marL="285750" indent="-285750">
              <a:buFontTx/>
              <a:buChar char="-"/>
            </a:pPr>
            <a:r>
              <a:rPr lang="en-US" dirty="0"/>
              <a:t>Considers the company outing</a:t>
            </a:r>
          </a:p>
          <a:p>
            <a:pPr marL="285750" indent="-285750">
              <a:buFontTx/>
              <a:buChar char="-"/>
            </a:pPr>
            <a:r>
              <a:rPr lang="en-US" dirty="0"/>
              <a:t>Consider the benefit for each special project</a:t>
            </a:r>
          </a:p>
        </p:txBody>
      </p:sp>
    </p:spTree>
    <p:extLst>
      <p:ext uri="{BB962C8B-B14F-4D97-AF65-F5344CB8AC3E}">
        <p14:creationId xmlns:p14="http://schemas.microsoft.com/office/powerpoint/2010/main" val="3451308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01F66-E38B-48E7-AF1F-EAD65F011BF4}"/>
              </a:ext>
            </a:extLst>
          </p:cNvPr>
          <p:cNvSpPr>
            <a:spLocks noGrp="1"/>
          </p:cNvSpPr>
          <p:nvPr>
            <p:ph type="title"/>
          </p:nvPr>
        </p:nvSpPr>
        <p:spPr>
          <a:xfrm>
            <a:off x="838200" y="2766218"/>
            <a:ext cx="10515600" cy="1325563"/>
          </a:xfrm>
        </p:spPr>
        <p:txBody>
          <a:bodyPr>
            <a:normAutofit/>
          </a:bodyPr>
          <a:lstStyle/>
          <a:p>
            <a:pPr algn="ctr"/>
            <a:r>
              <a:rPr lang="en-US" sz="5400" b="1" dirty="0"/>
              <a:t>Terminate Prediction</a:t>
            </a:r>
            <a:endParaRPr lang="en-ID" sz="5400" b="1" dirty="0"/>
          </a:p>
        </p:txBody>
      </p:sp>
    </p:spTree>
    <p:extLst>
      <p:ext uri="{BB962C8B-B14F-4D97-AF65-F5344CB8AC3E}">
        <p14:creationId xmlns:p14="http://schemas.microsoft.com/office/powerpoint/2010/main" val="236062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FCC64-3DFC-46CB-9416-611646722261}"/>
              </a:ext>
            </a:extLst>
          </p:cNvPr>
          <p:cNvSpPr>
            <a:spLocks noGrp="1"/>
          </p:cNvSpPr>
          <p:nvPr>
            <p:ph type="title"/>
          </p:nvPr>
        </p:nvSpPr>
        <p:spPr/>
        <p:txBody>
          <a:bodyPr/>
          <a:lstStyle/>
          <a:p>
            <a:r>
              <a:rPr lang="en-US" dirty="0"/>
              <a:t>Problem definition</a:t>
            </a:r>
            <a:endParaRPr lang="en-ID" dirty="0"/>
          </a:p>
        </p:txBody>
      </p:sp>
      <p:sp>
        <p:nvSpPr>
          <p:cNvPr id="3" name="Content Placeholder 2">
            <a:extLst>
              <a:ext uri="{FF2B5EF4-FFF2-40B4-BE49-F238E27FC236}">
                <a16:creationId xmlns:a16="http://schemas.microsoft.com/office/drawing/2014/main" id="{94DF3A60-8056-4D5B-BAFC-55C72E4FF78A}"/>
              </a:ext>
            </a:extLst>
          </p:cNvPr>
          <p:cNvSpPr>
            <a:spLocks noGrp="1"/>
          </p:cNvSpPr>
          <p:nvPr>
            <p:ph idx="1"/>
          </p:nvPr>
        </p:nvSpPr>
        <p:spPr/>
        <p:txBody>
          <a:bodyPr/>
          <a:lstStyle/>
          <a:p>
            <a:pPr marL="0" indent="0">
              <a:buNone/>
            </a:pPr>
            <a:r>
              <a:rPr lang="en-US" dirty="0"/>
              <a:t>The talent management department wants to know on what condition an employee will terminate their position (voluntarily, underperformance, or another cause). This prediction system might get huge impact for talent management department, because they could prepare for talent replacement or further strategy.</a:t>
            </a:r>
            <a:endParaRPr lang="en-ID" dirty="0"/>
          </a:p>
        </p:txBody>
      </p:sp>
    </p:spTree>
    <p:extLst>
      <p:ext uri="{BB962C8B-B14F-4D97-AF65-F5344CB8AC3E}">
        <p14:creationId xmlns:p14="http://schemas.microsoft.com/office/powerpoint/2010/main" val="1916433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B74D9-9866-450E-8213-B5C767AE661B}"/>
              </a:ext>
            </a:extLst>
          </p:cNvPr>
          <p:cNvSpPr>
            <a:spLocks noGrp="1"/>
          </p:cNvSpPr>
          <p:nvPr>
            <p:ph type="title"/>
          </p:nvPr>
        </p:nvSpPr>
        <p:spPr/>
        <p:txBody>
          <a:bodyPr/>
          <a:lstStyle/>
          <a:p>
            <a:r>
              <a:rPr lang="en-US" dirty="0"/>
              <a:t>Target definition</a:t>
            </a:r>
            <a:endParaRPr lang="en-ID" dirty="0"/>
          </a:p>
        </p:txBody>
      </p:sp>
      <p:sp>
        <p:nvSpPr>
          <p:cNvPr id="3" name="Content Placeholder 2">
            <a:extLst>
              <a:ext uri="{FF2B5EF4-FFF2-40B4-BE49-F238E27FC236}">
                <a16:creationId xmlns:a16="http://schemas.microsoft.com/office/drawing/2014/main" id="{4DA1E13E-A361-4F2F-90A1-34DD9AFA8D8A}"/>
              </a:ext>
            </a:extLst>
          </p:cNvPr>
          <p:cNvSpPr>
            <a:spLocks noGrp="1"/>
          </p:cNvSpPr>
          <p:nvPr>
            <p:ph idx="1"/>
          </p:nvPr>
        </p:nvSpPr>
        <p:spPr/>
        <p:txBody>
          <a:bodyPr/>
          <a:lstStyle/>
          <a:p>
            <a:pPr marL="0" indent="0">
              <a:buNone/>
            </a:pPr>
            <a:r>
              <a:rPr lang="en-US" dirty="0"/>
              <a:t>the target defined by this assumption,</a:t>
            </a:r>
          </a:p>
          <a:p>
            <a:pPr>
              <a:buFont typeface="Arial" panose="020B0604020202020204" pitchFamily="34" charset="0"/>
              <a:buChar char="•"/>
            </a:pPr>
            <a:r>
              <a:rPr lang="en-US" dirty="0"/>
              <a:t>if an employee still active, then 0</a:t>
            </a:r>
          </a:p>
          <a:p>
            <a:pPr>
              <a:buFont typeface="Arial" panose="020B0604020202020204" pitchFamily="34" charset="0"/>
              <a:buChar char="•"/>
            </a:pPr>
            <a:r>
              <a:rPr lang="en-US" dirty="0"/>
              <a:t>if an employee terminate his position on whatever the cause, then 1</a:t>
            </a:r>
          </a:p>
          <a:p>
            <a:pPr marL="0" indent="0">
              <a:buNone/>
            </a:pPr>
            <a:endParaRPr lang="en-ID" dirty="0"/>
          </a:p>
        </p:txBody>
      </p:sp>
    </p:spTree>
    <p:extLst>
      <p:ext uri="{BB962C8B-B14F-4D97-AF65-F5344CB8AC3E}">
        <p14:creationId xmlns:p14="http://schemas.microsoft.com/office/powerpoint/2010/main" val="2631418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7690-DD8B-405F-8E0D-CA586B4D4C93}"/>
              </a:ext>
            </a:extLst>
          </p:cNvPr>
          <p:cNvSpPr>
            <a:spLocks noGrp="1"/>
          </p:cNvSpPr>
          <p:nvPr>
            <p:ph type="title"/>
          </p:nvPr>
        </p:nvSpPr>
        <p:spPr/>
        <p:txBody>
          <a:bodyPr/>
          <a:lstStyle/>
          <a:p>
            <a:r>
              <a:rPr lang="en-US" dirty="0"/>
              <a:t>Work Framework</a:t>
            </a:r>
            <a:endParaRPr lang="en-ID" dirty="0"/>
          </a:p>
        </p:txBody>
      </p:sp>
      <p:sp>
        <p:nvSpPr>
          <p:cNvPr id="4" name="Rectangle 3">
            <a:extLst>
              <a:ext uri="{FF2B5EF4-FFF2-40B4-BE49-F238E27FC236}">
                <a16:creationId xmlns:a16="http://schemas.microsoft.com/office/drawing/2014/main" id="{A5CF77C4-90CA-43DF-9F91-743C47224680}"/>
              </a:ext>
            </a:extLst>
          </p:cNvPr>
          <p:cNvSpPr/>
          <p:nvPr/>
        </p:nvSpPr>
        <p:spPr>
          <a:xfrm>
            <a:off x="838200" y="2598057"/>
            <a:ext cx="1371600" cy="83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en-ID" dirty="0"/>
          </a:p>
        </p:txBody>
      </p:sp>
      <p:sp>
        <p:nvSpPr>
          <p:cNvPr id="5" name="Rectangle 4">
            <a:extLst>
              <a:ext uri="{FF2B5EF4-FFF2-40B4-BE49-F238E27FC236}">
                <a16:creationId xmlns:a16="http://schemas.microsoft.com/office/drawing/2014/main" id="{D90EBB9E-C90C-441E-B52A-12E855016791}"/>
              </a:ext>
            </a:extLst>
          </p:cNvPr>
          <p:cNvSpPr/>
          <p:nvPr/>
        </p:nvSpPr>
        <p:spPr>
          <a:xfrm>
            <a:off x="2507349" y="2598051"/>
            <a:ext cx="1524000" cy="83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Engineering</a:t>
            </a:r>
            <a:endParaRPr lang="en-ID" dirty="0"/>
          </a:p>
        </p:txBody>
      </p:sp>
      <p:sp>
        <p:nvSpPr>
          <p:cNvPr id="6" name="Rectangle 5">
            <a:extLst>
              <a:ext uri="{FF2B5EF4-FFF2-40B4-BE49-F238E27FC236}">
                <a16:creationId xmlns:a16="http://schemas.microsoft.com/office/drawing/2014/main" id="{E2AA9DBC-8ABA-4875-B424-C1A07BD1EDE9}"/>
              </a:ext>
            </a:extLst>
          </p:cNvPr>
          <p:cNvSpPr/>
          <p:nvPr/>
        </p:nvSpPr>
        <p:spPr>
          <a:xfrm>
            <a:off x="4379697" y="2598051"/>
            <a:ext cx="1524000" cy="83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Oversampling</a:t>
            </a:r>
            <a:endParaRPr lang="en-ID" dirty="0"/>
          </a:p>
        </p:txBody>
      </p:sp>
      <p:sp>
        <p:nvSpPr>
          <p:cNvPr id="7" name="Rectangle 6">
            <a:extLst>
              <a:ext uri="{FF2B5EF4-FFF2-40B4-BE49-F238E27FC236}">
                <a16:creationId xmlns:a16="http://schemas.microsoft.com/office/drawing/2014/main" id="{5932C8EC-BD2F-43F2-A4EE-D9EABF38CB18}"/>
              </a:ext>
            </a:extLst>
          </p:cNvPr>
          <p:cNvSpPr/>
          <p:nvPr/>
        </p:nvSpPr>
        <p:spPr>
          <a:xfrm>
            <a:off x="6252045" y="2598059"/>
            <a:ext cx="1777998" cy="83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Modelling</a:t>
            </a:r>
          </a:p>
          <a:p>
            <a:pPr algn="ctr"/>
            <a:r>
              <a:rPr lang="en-US" dirty="0"/>
              <a:t>(Random Forest)</a:t>
            </a:r>
            <a:endParaRPr lang="en-ID" dirty="0"/>
          </a:p>
        </p:txBody>
      </p:sp>
      <p:sp>
        <p:nvSpPr>
          <p:cNvPr id="8" name="Rectangle 7">
            <a:extLst>
              <a:ext uri="{FF2B5EF4-FFF2-40B4-BE49-F238E27FC236}">
                <a16:creationId xmlns:a16="http://schemas.microsoft.com/office/drawing/2014/main" id="{52099A61-A6BD-4A84-953F-4185924F173A}"/>
              </a:ext>
            </a:extLst>
          </p:cNvPr>
          <p:cNvSpPr/>
          <p:nvPr/>
        </p:nvSpPr>
        <p:spPr>
          <a:xfrm>
            <a:off x="8309452" y="2598050"/>
            <a:ext cx="1371600" cy="83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Evaluation</a:t>
            </a:r>
            <a:endParaRPr lang="en-ID" dirty="0"/>
          </a:p>
        </p:txBody>
      </p:sp>
      <p:sp>
        <p:nvSpPr>
          <p:cNvPr id="9" name="Rectangle 8">
            <a:extLst>
              <a:ext uri="{FF2B5EF4-FFF2-40B4-BE49-F238E27FC236}">
                <a16:creationId xmlns:a16="http://schemas.microsoft.com/office/drawing/2014/main" id="{E1018205-658E-44EA-ABDE-908B33F34648}"/>
              </a:ext>
            </a:extLst>
          </p:cNvPr>
          <p:cNvSpPr/>
          <p:nvPr/>
        </p:nvSpPr>
        <p:spPr>
          <a:xfrm>
            <a:off x="9960461" y="2598050"/>
            <a:ext cx="1371600" cy="83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Insight</a:t>
            </a:r>
            <a:endParaRPr lang="en-ID" dirty="0"/>
          </a:p>
        </p:txBody>
      </p:sp>
      <p:sp>
        <p:nvSpPr>
          <p:cNvPr id="10" name="TextBox 9">
            <a:extLst>
              <a:ext uri="{FF2B5EF4-FFF2-40B4-BE49-F238E27FC236}">
                <a16:creationId xmlns:a16="http://schemas.microsoft.com/office/drawing/2014/main" id="{7D1AC8DE-3E44-472A-A01D-3C8FB6EEC909}"/>
              </a:ext>
            </a:extLst>
          </p:cNvPr>
          <p:cNvSpPr txBox="1"/>
          <p:nvPr/>
        </p:nvSpPr>
        <p:spPr>
          <a:xfrm>
            <a:off x="838200" y="3918857"/>
            <a:ext cx="10515600" cy="2585323"/>
          </a:xfrm>
          <a:prstGeom prst="rect">
            <a:avLst/>
          </a:prstGeom>
          <a:noFill/>
        </p:spPr>
        <p:txBody>
          <a:bodyPr wrap="square" rtlCol="0">
            <a:spAutoFit/>
          </a:bodyPr>
          <a:lstStyle/>
          <a:p>
            <a:r>
              <a:rPr lang="en-US" dirty="0"/>
              <a:t>Note:</a:t>
            </a:r>
          </a:p>
          <a:p>
            <a:pPr marL="285750" indent="-285750">
              <a:buFontTx/>
              <a:buChar char="-"/>
            </a:pPr>
            <a:r>
              <a:rPr lang="en-US" dirty="0"/>
              <a:t>On hot encoding is the only thing that applied in feature engineering (only applicable for categorical feature)</a:t>
            </a:r>
          </a:p>
          <a:p>
            <a:pPr marL="285750" indent="-285750">
              <a:buFontTx/>
              <a:buChar char="-"/>
            </a:pPr>
            <a:r>
              <a:rPr lang="en-US" dirty="0"/>
              <a:t>SMOTE is implemented in oversampling. This method is pretty effective for increasing the recall or sensitivity score</a:t>
            </a:r>
          </a:p>
          <a:p>
            <a:pPr marL="285750" indent="-285750">
              <a:buFontTx/>
              <a:buChar char="-"/>
            </a:pPr>
            <a:r>
              <a:rPr lang="en-US" dirty="0"/>
              <a:t>I will use random forest. Since the majority feature is categorical. For </a:t>
            </a:r>
            <a:r>
              <a:rPr lang="en-US" dirty="0" err="1"/>
              <a:t>hypertuning</a:t>
            </a:r>
            <a:r>
              <a:rPr lang="en-US" dirty="0"/>
              <a:t>, I use Grid Search method</a:t>
            </a:r>
          </a:p>
          <a:p>
            <a:pPr marL="285750" indent="-285750">
              <a:buFontTx/>
              <a:buChar char="-"/>
            </a:pPr>
            <a:r>
              <a:rPr lang="en-US" dirty="0"/>
              <a:t>In the evaluation, I only use AUC and Recall metric. Since both metrics are powerful for binary classification, imbalance dataset, and thresholding calibration</a:t>
            </a:r>
          </a:p>
          <a:p>
            <a:pPr marL="285750" indent="-285750">
              <a:buFontTx/>
              <a:buChar char="-"/>
            </a:pPr>
            <a:r>
              <a:rPr lang="en-US" dirty="0"/>
              <a:t>After that, we will see what parameters has high contributing factor to the termination</a:t>
            </a:r>
            <a:endParaRPr lang="en-ID" dirty="0"/>
          </a:p>
        </p:txBody>
      </p:sp>
    </p:spTree>
    <p:extLst>
      <p:ext uri="{BB962C8B-B14F-4D97-AF65-F5344CB8AC3E}">
        <p14:creationId xmlns:p14="http://schemas.microsoft.com/office/powerpoint/2010/main" val="3927810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583E-F94E-4A7D-83A7-EAC38D56F92F}"/>
              </a:ext>
            </a:extLst>
          </p:cNvPr>
          <p:cNvSpPr>
            <a:spLocks noGrp="1"/>
          </p:cNvSpPr>
          <p:nvPr>
            <p:ph type="title"/>
          </p:nvPr>
        </p:nvSpPr>
        <p:spPr/>
        <p:txBody>
          <a:bodyPr/>
          <a:lstStyle/>
          <a:p>
            <a:r>
              <a:rPr lang="en-US" dirty="0"/>
              <a:t>Model Performance</a:t>
            </a:r>
            <a:endParaRPr lang="en-ID" dirty="0"/>
          </a:p>
        </p:txBody>
      </p:sp>
      <p:sp>
        <p:nvSpPr>
          <p:cNvPr id="3" name="Content Placeholder 2">
            <a:extLst>
              <a:ext uri="{FF2B5EF4-FFF2-40B4-BE49-F238E27FC236}">
                <a16:creationId xmlns:a16="http://schemas.microsoft.com/office/drawing/2014/main" id="{7E689223-2E8B-429C-8E28-15779B6018F6}"/>
              </a:ext>
            </a:extLst>
          </p:cNvPr>
          <p:cNvSpPr>
            <a:spLocks noGrp="1"/>
          </p:cNvSpPr>
          <p:nvPr>
            <p:ph idx="1"/>
          </p:nvPr>
        </p:nvSpPr>
        <p:spPr/>
        <p:txBody>
          <a:bodyPr/>
          <a:lstStyle/>
          <a:p>
            <a:pPr marL="0" indent="0">
              <a:buNone/>
            </a:pPr>
            <a:r>
              <a:rPr lang="en-ID" dirty="0"/>
              <a:t>Performance :</a:t>
            </a:r>
          </a:p>
          <a:p>
            <a:pPr marL="0" indent="0">
              <a:buNone/>
            </a:pPr>
            <a:r>
              <a:rPr lang="en-ID" dirty="0"/>
              <a:t>recall: 0.695</a:t>
            </a:r>
          </a:p>
          <a:p>
            <a:pPr marL="0" indent="0">
              <a:buNone/>
            </a:pPr>
            <a:r>
              <a:rPr lang="en-ID" dirty="0" err="1"/>
              <a:t>auc</a:t>
            </a:r>
            <a:r>
              <a:rPr lang="en-ID" dirty="0"/>
              <a:t>: 0.807</a:t>
            </a:r>
          </a:p>
          <a:p>
            <a:pPr marL="0" indent="0">
              <a:buNone/>
            </a:pPr>
            <a:endParaRPr lang="en-ID" dirty="0"/>
          </a:p>
          <a:p>
            <a:pPr marL="0" indent="0">
              <a:buNone/>
            </a:pPr>
            <a:r>
              <a:rPr lang="en-US" dirty="0"/>
              <a:t>Our rule of thumb is,</a:t>
            </a:r>
          </a:p>
          <a:p>
            <a:pPr>
              <a:buFont typeface="Arial" panose="020B0604020202020204" pitchFamily="34" charset="0"/>
              <a:buChar char="•"/>
            </a:pPr>
            <a:r>
              <a:rPr lang="en-US" dirty="0"/>
              <a:t>AUC &gt; 0.65</a:t>
            </a:r>
          </a:p>
          <a:p>
            <a:pPr>
              <a:buFont typeface="Arial" panose="020B0604020202020204" pitchFamily="34" charset="0"/>
              <a:buChar char="•"/>
            </a:pPr>
            <a:r>
              <a:rPr lang="en-US" dirty="0"/>
              <a:t>Recall &gt; 0.4</a:t>
            </a:r>
          </a:p>
          <a:p>
            <a:pPr marL="0" indent="0">
              <a:buNone/>
            </a:pPr>
            <a:r>
              <a:rPr lang="en-US" dirty="0"/>
              <a:t>Then our model is acceptable</a:t>
            </a:r>
          </a:p>
          <a:p>
            <a:pPr marL="0" indent="0">
              <a:buNone/>
            </a:pPr>
            <a:endParaRPr lang="en-ID" dirty="0"/>
          </a:p>
        </p:txBody>
      </p:sp>
    </p:spTree>
    <p:extLst>
      <p:ext uri="{BB962C8B-B14F-4D97-AF65-F5344CB8AC3E}">
        <p14:creationId xmlns:p14="http://schemas.microsoft.com/office/powerpoint/2010/main" val="2842265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5CE2-A463-453A-B331-02BD159E3317}"/>
              </a:ext>
            </a:extLst>
          </p:cNvPr>
          <p:cNvSpPr>
            <a:spLocks noGrp="1"/>
          </p:cNvSpPr>
          <p:nvPr>
            <p:ph type="title"/>
          </p:nvPr>
        </p:nvSpPr>
        <p:spPr/>
        <p:txBody>
          <a:bodyPr/>
          <a:lstStyle/>
          <a:p>
            <a:r>
              <a:rPr lang="en-US" dirty="0"/>
              <a:t>Termination sign characteristics</a:t>
            </a:r>
            <a:endParaRPr lang="en-ID" dirty="0"/>
          </a:p>
        </p:txBody>
      </p:sp>
      <p:pic>
        <p:nvPicPr>
          <p:cNvPr id="5" name="Picture 4">
            <a:extLst>
              <a:ext uri="{FF2B5EF4-FFF2-40B4-BE49-F238E27FC236}">
                <a16:creationId xmlns:a16="http://schemas.microsoft.com/office/drawing/2014/main" id="{2C7C39D2-619C-40B1-AE96-DB0C28F773FB}"/>
              </a:ext>
            </a:extLst>
          </p:cNvPr>
          <p:cNvPicPr>
            <a:picLocks noChangeAspect="1"/>
          </p:cNvPicPr>
          <p:nvPr/>
        </p:nvPicPr>
        <p:blipFill>
          <a:blip r:embed="rId2"/>
          <a:stretch>
            <a:fillRect/>
          </a:stretch>
        </p:blipFill>
        <p:spPr>
          <a:xfrm>
            <a:off x="663379" y="1908175"/>
            <a:ext cx="5650336" cy="3941082"/>
          </a:xfrm>
          <a:prstGeom prst="rect">
            <a:avLst/>
          </a:prstGeom>
        </p:spPr>
      </p:pic>
      <p:sp>
        <p:nvSpPr>
          <p:cNvPr id="6" name="TextBox 5">
            <a:extLst>
              <a:ext uri="{FF2B5EF4-FFF2-40B4-BE49-F238E27FC236}">
                <a16:creationId xmlns:a16="http://schemas.microsoft.com/office/drawing/2014/main" id="{4216CB8D-8DCC-48C8-B316-4FB6412090E9}"/>
              </a:ext>
            </a:extLst>
          </p:cNvPr>
          <p:cNvSpPr txBox="1"/>
          <p:nvPr/>
        </p:nvSpPr>
        <p:spPr>
          <a:xfrm>
            <a:off x="6604000" y="2155938"/>
            <a:ext cx="4601029" cy="3693319"/>
          </a:xfrm>
          <a:prstGeom prst="rect">
            <a:avLst/>
          </a:prstGeom>
          <a:noFill/>
        </p:spPr>
        <p:txBody>
          <a:bodyPr wrap="square" rtlCol="0">
            <a:spAutoFit/>
          </a:bodyPr>
          <a:lstStyle/>
          <a:p>
            <a:r>
              <a:rPr lang="en-US" dirty="0"/>
              <a:t>From that figure, we conclude that our model will </a:t>
            </a:r>
            <a:r>
              <a:rPr lang="en-US"/>
              <a:t>predict the </a:t>
            </a:r>
            <a:r>
              <a:rPr lang="en-US" dirty="0"/>
              <a:t>employee will get terminated if,</a:t>
            </a:r>
          </a:p>
          <a:p>
            <a:pPr>
              <a:buFont typeface="Arial" panose="020B0604020202020204" pitchFamily="34" charset="0"/>
              <a:buChar char="•"/>
            </a:pPr>
            <a:r>
              <a:rPr lang="en-US" dirty="0"/>
              <a:t>the employee length got longer</a:t>
            </a:r>
          </a:p>
          <a:p>
            <a:pPr>
              <a:buFont typeface="Arial" panose="020B0604020202020204" pitchFamily="34" charset="0"/>
              <a:buChar char="•"/>
            </a:pPr>
            <a:r>
              <a:rPr lang="en-US" dirty="0"/>
              <a:t>the employee is recruited from google search</a:t>
            </a:r>
          </a:p>
          <a:p>
            <a:pPr>
              <a:buFont typeface="Arial" panose="020B0604020202020204" pitchFamily="34" charset="0"/>
              <a:buChar char="•"/>
            </a:pPr>
            <a:r>
              <a:rPr lang="en-US" dirty="0"/>
              <a:t>the employee do more absences during the work period</a:t>
            </a:r>
          </a:p>
          <a:p>
            <a:pPr>
              <a:buFont typeface="Arial" panose="020B0604020202020204" pitchFamily="34" charset="0"/>
              <a:buChar char="•"/>
            </a:pPr>
            <a:r>
              <a:rPr lang="en-US" dirty="0"/>
              <a:t>The employee has higher employee satisfaction</a:t>
            </a:r>
          </a:p>
          <a:p>
            <a:pPr>
              <a:buFont typeface="Arial" panose="020B0604020202020204" pitchFamily="34" charset="0"/>
              <a:buChar char="•"/>
            </a:pPr>
            <a:r>
              <a:rPr lang="en-US" dirty="0"/>
              <a:t>The employee is recruited from Job Fair</a:t>
            </a:r>
          </a:p>
          <a:p>
            <a:pPr>
              <a:buFont typeface="Arial" panose="020B0604020202020204" pitchFamily="34" charset="0"/>
              <a:buChar char="•"/>
            </a:pPr>
            <a:r>
              <a:rPr lang="en-US" dirty="0"/>
              <a:t>The employee do more special project within the work period</a:t>
            </a:r>
          </a:p>
          <a:p>
            <a:pPr>
              <a:buFont typeface="Arial" panose="020B0604020202020204" pitchFamily="34" charset="0"/>
              <a:buChar char="•"/>
            </a:pPr>
            <a:r>
              <a:rPr lang="en-US" dirty="0"/>
              <a:t>The employee has higher Engagement survey</a:t>
            </a:r>
          </a:p>
          <a:p>
            <a:endParaRPr lang="en-ID" dirty="0"/>
          </a:p>
        </p:txBody>
      </p:sp>
    </p:spTree>
    <p:extLst>
      <p:ext uri="{BB962C8B-B14F-4D97-AF65-F5344CB8AC3E}">
        <p14:creationId xmlns:p14="http://schemas.microsoft.com/office/powerpoint/2010/main" val="970025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44125-E110-4788-90C4-9AEA5CB64EE9}"/>
              </a:ext>
            </a:extLst>
          </p:cNvPr>
          <p:cNvSpPr>
            <a:spLocks noGrp="1"/>
          </p:cNvSpPr>
          <p:nvPr>
            <p:ph type="title"/>
          </p:nvPr>
        </p:nvSpPr>
        <p:spPr/>
        <p:txBody>
          <a:bodyPr/>
          <a:lstStyle/>
          <a:p>
            <a:r>
              <a:rPr lang="en-US" dirty="0"/>
              <a:t>Agenda</a:t>
            </a:r>
            <a:endParaRPr lang="en-ID" dirty="0"/>
          </a:p>
        </p:txBody>
      </p:sp>
      <p:sp>
        <p:nvSpPr>
          <p:cNvPr id="3" name="Content Placeholder 2">
            <a:extLst>
              <a:ext uri="{FF2B5EF4-FFF2-40B4-BE49-F238E27FC236}">
                <a16:creationId xmlns:a16="http://schemas.microsoft.com/office/drawing/2014/main" id="{A1FAFE75-C429-4F5B-832E-AD96F6165D08}"/>
              </a:ext>
            </a:extLst>
          </p:cNvPr>
          <p:cNvSpPr>
            <a:spLocks noGrp="1"/>
          </p:cNvSpPr>
          <p:nvPr>
            <p:ph idx="1"/>
          </p:nvPr>
        </p:nvSpPr>
        <p:spPr/>
        <p:txBody>
          <a:bodyPr/>
          <a:lstStyle/>
          <a:p>
            <a:r>
              <a:rPr lang="en-US" dirty="0"/>
              <a:t>Talent Profile Insight</a:t>
            </a:r>
          </a:p>
          <a:p>
            <a:r>
              <a:rPr lang="en-US" dirty="0"/>
              <a:t>Terminate prediction</a:t>
            </a:r>
            <a:endParaRPr lang="en-ID" dirty="0"/>
          </a:p>
        </p:txBody>
      </p:sp>
    </p:spTree>
    <p:extLst>
      <p:ext uri="{BB962C8B-B14F-4D97-AF65-F5344CB8AC3E}">
        <p14:creationId xmlns:p14="http://schemas.microsoft.com/office/powerpoint/2010/main" val="211768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01F66-E38B-48E7-AF1F-EAD65F011BF4}"/>
              </a:ext>
            </a:extLst>
          </p:cNvPr>
          <p:cNvSpPr>
            <a:spLocks noGrp="1"/>
          </p:cNvSpPr>
          <p:nvPr>
            <p:ph type="title"/>
          </p:nvPr>
        </p:nvSpPr>
        <p:spPr>
          <a:xfrm>
            <a:off x="838200" y="2766218"/>
            <a:ext cx="10515600" cy="1325563"/>
          </a:xfrm>
        </p:spPr>
        <p:txBody>
          <a:bodyPr>
            <a:normAutofit/>
          </a:bodyPr>
          <a:lstStyle/>
          <a:p>
            <a:pPr algn="ctr"/>
            <a:r>
              <a:rPr lang="en-US" sz="5400" b="1" dirty="0"/>
              <a:t>Talent Profile Insight</a:t>
            </a:r>
            <a:endParaRPr lang="en-ID" sz="5400" b="1" dirty="0"/>
          </a:p>
        </p:txBody>
      </p:sp>
    </p:spTree>
    <p:extLst>
      <p:ext uri="{BB962C8B-B14F-4D97-AF65-F5344CB8AC3E}">
        <p14:creationId xmlns:p14="http://schemas.microsoft.com/office/powerpoint/2010/main" val="173581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7AEB0-9E55-45BB-8DED-6B90A1C40755}"/>
              </a:ext>
            </a:extLst>
          </p:cNvPr>
          <p:cNvSpPr>
            <a:spLocks noGrp="1"/>
          </p:cNvSpPr>
          <p:nvPr>
            <p:ph type="title"/>
          </p:nvPr>
        </p:nvSpPr>
        <p:spPr/>
        <p:txBody>
          <a:bodyPr/>
          <a:lstStyle/>
          <a:p>
            <a:r>
              <a:rPr lang="en-US" dirty="0"/>
              <a:t>Problem definition</a:t>
            </a:r>
            <a:endParaRPr lang="en-ID" dirty="0"/>
          </a:p>
        </p:txBody>
      </p:sp>
      <p:sp>
        <p:nvSpPr>
          <p:cNvPr id="3" name="Content Placeholder 2">
            <a:extLst>
              <a:ext uri="{FF2B5EF4-FFF2-40B4-BE49-F238E27FC236}">
                <a16:creationId xmlns:a16="http://schemas.microsoft.com/office/drawing/2014/main" id="{C34D402C-7BA6-46D2-B50F-CF3A0C63FA53}"/>
              </a:ext>
            </a:extLst>
          </p:cNvPr>
          <p:cNvSpPr>
            <a:spLocks noGrp="1"/>
          </p:cNvSpPr>
          <p:nvPr>
            <p:ph idx="1"/>
          </p:nvPr>
        </p:nvSpPr>
        <p:spPr/>
        <p:txBody>
          <a:bodyPr/>
          <a:lstStyle/>
          <a:p>
            <a:r>
              <a:rPr lang="en-US" dirty="0"/>
              <a:t>Company X hired a Data Scientist to do the cost reduction analysis for recruitment process and maintain the existing talent.</a:t>
            </a:r>
          </a:p>
          <a:p>
            <a:r>
              <a:rPr lang="en-US" dirty="0"/>
              <a:t>Find the next action item and recommendation for management level</a:t>
            </a:r>
            <a:endParaRPr lang="en-ID" dirty="0"/>
          </a:p>
        </p:txBody>
      </p:sp>
    </p:spTree>
    <p:extLst>
      <p:ext uri="{BB962C8B-B14F-4D97-AF65-F5344CB8AC3E}">
        <p14:creationId xmlns:p14="http://schemas.microsoft.com/office/powerpoint/2010/main" val="3675619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830F-0441-4F39-B0AD-F0FE371E3D92}"/>
              </a:ext>
            </a:extLst>
          </p:cNvPr>
          <p:cNvSpPr>
            <a:spLocks noGrp="1"/>
          </p:cNvSpPr>
          <p:nvPr>
            <p:ph type="title"/>
          </p:nvPr>
        </p:nvSpPr>
        <p:spPr/>
        <p:txBody>
          <a:bodyPr/>
          <a:lstStyle/>
          <a:p>
            <a:r>
              <a:rPr lang="en-US" dirty="0"/>
              <a:t>Target Definition</a:t>
            </a:r>
            <a:endParaRPr lang="en-ID" dirty="0"/>
          </a:p>
        </p:txBody>
      </p:sp>
      <p:sp>
        <p:nvSpPr>
          <p:cNvPr id="3" name="Content Placeholder 2">
            <a:extLst>
              <a:ext uri="{FF2B5EF4-FFF2-40B4-BE49-F238E27FC236}">
                <a16:creationId xmlns:a16="http://schemas.microsoft.com/office/drawing/2014/main" id="{F3BDDD2B-F479-4A0A-93B7-8EDE21CD06F6}"/>
              </a:ext>
            </a:extLst>
          </p:cNvPr>
          <p:cNvSpPr>
            <a:spLocks noGrp="1"/>
          </p:cNvSpPr>
          <p:nvPr>
            <p:ph idx="1"/>
          </p:nvPr>
        </p:nvSpPr>
        <p:spPr/>
        <p:txBody>
          <a:bodyPr>
            <a:normAutofit fontScale="85000" lnSpcReduction="20000"/>
          </a:bodyPr>
          <a:lstStyle/>
          <a:p>
            <a:pPr marL="0" indent="0">
              <a:buNone/>
            </a:pPr>
            <a:r>
              <a:rPr lang="en-US" dirty="0"/>
              <a:t>I defined reducing cost and </a:t>
            </a:r>
            <a:r>
              <a:rPr lang="en-US" dirty="0" err="1"/>
              <a:t>maintened</a:t>
            </a:r>
            <a:r>
              <a:rPr lang="en-US" dirty="0"/>
              <a:t> existing talent as longer employment length. If the employees stay longer than before, the company need no recruitment cost at all, make sense right?.</a:t>
            </a:r>
          </a:p>
          <a:p>
            <a:pPr marL="0" indent="0">
              <a:buNone/>
            </a:pPr>
            <a:r>
              <a:rPr lang="en-US" dirty="0"/>
              <a:t>The problem is, how to achieve longer employment length? we should answer the following questions.</a:t>
            </a:r>
          </a:p>
          <a:p>
            <a:pPr>
              <a:buFont typeface="Arial" panose="020B0604020202020204" pitchFamily="34" charset="0"/>
              <a:buChar char="•"/>
            </a:pPr>
            <a:r>
              <a:rPr lang="en-US" dirty="0"/>
              <a:t>Does marriage affects the employment length?</a:t>
            </a:r>
          </a:p>
          <a:p>
            <a:pPr>
              <a:buFont typeface="Arial" panose="020B0604020202020204" pitchFamily="34" charset="0"/>
              <a:buChar char="•"/>
            </a:pPr>
            <a:r>
              <a:rPr lang="en-US" dirty="0"/>
              <a:t>Does seniority level affects the employment length?</a:t>
            </a:r>
          </a:p>
          <a:p>
            <a:pPr>
              <a:buFont typeface="Arial" panose="020B0604020202020204" pitchFamily="34" charset="0"/>
              <a:buChar char="•"/>
            </a:pPr>
            <a:r>
              <a:rPr lang="en-US" dirty="0"/>
              <a:t>Does performance score affects the employment length?</a:t>
            </a:r>
          </a:p>
          <a:p>
            <a:pPr>
              <a:buFont typeface="Arial" panose="020B0604020202020204" pitchFamily="34" charset="0"/>
              <a:buChar char="•"/>
            </a:pPr>
            <a:r>
              <a:rPr lang="en-US" dirty="0"/>
              <a:t>Does engagement survey affects the employment length?</a:t>
            </a:r>
          </a:p>
          <a:p>
            <a:pPr>
              <a:buFont typeface="Arial" panose="020B0604020202020204" pitchFamily="34" charset="0"/>
              <a:buChar char="•"/>
            </a:pPr>
            <a:r>
              <a:rPr lang="en-US" dirty="0"/>
              <a:t>Does employee satisfaction affects the employment length?</a:t>
            </a:r>
          </a:p>
          <a:p>
            <a:pPr>
              <a:buFont typeface="Arial" panose="020B0604020202020204" pitchFamily="34" charset="0"/>
              <a:buChar char="•"/>
            </a:pPr>
            <a:r>
              <a:rPr lang="en-US" dirty="0"/>
              <a:t>Does Special project count </a:t>
            </a:r>
            <a:r>
              <a:rPr lang="en-US" dirty="0" err="1"/>
              <a:t>affets</a:t>
            </a:r>
            <a:r>
              <a:rPr lang="en-US" dirty="0"/>
              <a:t> the employment length?</a:t>
            </a:r>
          </a:p>
          <a:p>
            <a:pPr>
              <a:buFont typeface="Arial" panose="020B0604020202020204" pitchFamily="34" charset="0"/>
              <a:buChar char="•"/>
            </a:pPr>
            <a:r>
              <a:rPr lang="en-US" dirty="0"/>
              <a:t>Does absences affects the employment length?</a:t>
            </a:r>
          </a:p>
          <a:p>
            <a:pPr marL="0" indent="0">
              <a:buNone/>
            </a:pPr>
            <a:endParaRPr lang="en-ID" dirty="0"/>
          </a:p>
        </p:txBody>
      </p:sp>
    </p:spTree>
    <p:extLst>
      <p:ext uri="{BB962C8B-B14F-4D97-AF65-F5344CB8AC3E}">
        <p14:creationId xmlns:p14="http://schemas.microsoft.com/office/powerpoint/2010/main" val="3804713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15EB3-157A-4608-A98A-A24CBE4E2407}"/>
              </a:ext>
            </a:extLst>
          </p:cNvPr>
          <p:cNvSpPr>
            <a:spLocks noGrp="1"/>
          </p:cNvSpPr>
          <p:nvPr>
            <p:ph type="title"/>
          </p:nvPr>
        </p:nvSpPr>
        <p:spPr/>
        <p:txBody>
          <a:bodyPr/>
          <a:lstStyle/>
          <a:p>
            <a:r>
              <a:rPr lang="en-US" dirty="0"/>
              <a:t>Marriage</a:t>
            </a:r>
            <a:endParaRPr lang="en-ID" dirty="0"/>
          </a:p>
        </p:txBody>
      </p:sp>
      <p:pic>
        <p:nvPicPr>
          <p:cNvPr id="5" name="Picture 4">
            <a:extLst>
              <a:ext uri="{FF2B5EF4-FFF2-40B4-BE49-F238E27FC236}">
                <a16:creationId xmlns:a16="http://schemas.microsoft.com/office/drawing/2014/main" id="{C78A61FE-D05A-45D6-849E-22897887BE9E}"/>
              </a:ext>
            </a:extLst>
          </p:cNvPr>
          <p:cNvPicPr>
            <a:picLocks noChangeAspect="1"/>
          </p:cNvPicPr>
          <p:nvPr/>
        </p:nvPicPr>
        <p:blipFill>
          <a:blip r:embed="rId2"/>
          <a:stretch>
            <a:fillRect/>
          </a:stretch>
        </p:blipFill>
        <p:spPr>
          <a:xfrm>
            <a:off x="838200" y="1690688"/>
            <a:ext cx="5572877" cy="4296036"/>
          </a:xfrm>
          <a:prstGeom prst="rect">
            <a:avLst/>
          </a:prstGeom>
        </p:spPr>
      </p:pic>
      <p:sp>
        <p:nvSpPr>
          <p:cNvPr id="6" name="TextBox 5">
            <a:extLst>
              <a:ext uri="{FF2B5EF4-FFF2-40B4-BE49-F238E27FC236}">
                <a16:creationId xmlns:a16="http://schemas.microsoft.com/office/drawing/2014/main" id="{91BD276A-6656-4F0F-8577-9D8C5F43B3E8}"/>
              </a:ext>
            </a:extLst>
          </p:cNvPr>
          <p:cNvSpPr txBox="1"/>
          <p:nvPr/>
        </p:nvSpPr>
        <p:spPr>
          <a:xfrm>
            <a:off x="7002379" y="2274838"/>
            <a:ext cx="4138863" cy="2308324"/>
          </a:xfrm>
          <a:prstGeom prst="rect">
            <a:avLst/>
          </a:prstGeom>
          <a:noFill/>
        </p:spPr>
        <p:txBody>
          <a:bodyPr wrap="square" rtlCol="0">
            <a:spAutoFit/>
          </a:bodyPr>
          <a:lstStyle/>
          <a:p>
            <a:r>
              <a:rPr lang="en-US" dirty="0"/>
              <a:t>The not marriage employee tend to have longer employment length. With this,</a:t>
            </a:r>
          </a:p>
          <a:p>
            <a:r>
              <a:rPr lang="en-US" dirty="0"/>
              <a:t>The company could do following action item to keep the employee not marry,</a:t>
            </a:r>
          </a:p>
          <a:p>
            <a:pPr marL="285750" indent="-285750">
              <a:buFontTx/>
              <a:buChar char="-"/>
            </a:pPr>
            <a:r>
              <a:rPr lang="en-US" dirty="0"/>
              <a:t>Offer competitive benefit for employee who is not married</a:t>
            </a:r>
          </a:p>
          <a:p>
            <a:pPr marL="285750" indent="-285750">
              <a:buFontTx/>
              <a:buChar char="-"/>
            </a:pPr>
            <a:r>
              <a:rPr lang="en-US" dirty="0"/>
              <a:t>Make an agreement to not marry within the employment</a:t>
            </a:r>
            <a:endParaRPr lang="en-ID" dirty="0"/>
          </a:p>
        </p:txBody>
      </p:sp>
    </p:spTree>
    <p:extLst>
      <p:ext uri="{BB962C8B-B14F-4D97-AF65-F5344CB8AC3E}">
        <p14:creationId xmlns:p14="http://schemas.microsoft.com/office/powerpoint/2010/main" val="1657189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05807-C9E8-4852-9B28-24BC70A50E86}"/>
              </a:ext>
            </a:extLst>
          </p:cNvPr>
          <p:cNvSpPr>
            <a:spLocks noGrp="1"/>
          </p:cNvSpPr>
          <p:nvPr>
            <p:ph type="title"/>
          </p:nvPr>
        </p:nvSpPr>
        <p:spPr/>
        <p:txBody>
          <a:bodyPr/>
          <a:lstStyle/>
          <a:p>
            <a:r>
              <a:rPr lang="en-US" dirty="0"/>
              <a:t>Marital Status</a:t>
            </a:r>
            <a:endParaRPr lang="en-ID" dirty="0"/>
          </a:p>
        </p:txBody>
      </p:sp>
      <p:pic>
        <p:nvPicPr>
          <p:cNvPr id="5" name="Picture 4">
            <a:extLst>
              <a:ext uri="{FF2B5EF4-FFF2-40B4-BE49-F238E27FC236}">
                <a16:creationId xmlns:a16="http://schemas.microsoft.com/office/drawing/2014/main" id="{5B3A23F1-197A-431F-ADEF-454F2774E992}"/>
              </a:ext>
            </a:extLst>
          </p:cNvPr>
          <p:cNvPicPr>
            <a:picLocks noChangeAspect="1"/>
          </p:cNvPicPr>
          <p:nvPr/>
        </p:nvPicPr>
        <p:blipFill>
          <a:blip r:embed="rId2"/>
          <a:stretch>
            <a:fillRect/>
          </a:stretch>
        </p:blipFill>
        <p:spPr>
          <a:xfrm>
            <a:off x="838199" y="1928812"/>
            <a:ext cx="5276579" cy="4014788"/>
          </a:xfrm>
          <a:prstGeom prst="rect">
            <a:avLst/>
          </a:prstGeom>
        </p:spPr>
      </p:pic>
      <p:sp>
        <p:nvSpPr>
          <p:cNvPr id="6" name="TextBox 5">
            <a:extLst>
              <a:ext uri="{FF2B5EF4-FFF2-40B4-BE49-F238E27FC236}">
                <a16:creationId xmlns:a16="http://schemas.microsoft.com/office/drawing/2014/main" id="{7E1583F0-C871-4FD4-AA18-00AB2EA588B2}"/>
              </a:ext>
            </a:extLst>
          </p:cNvPr>
          <p:cNvSpPr txBox="1"/>
          <p:nvPr/>
        </p:nvSpPr>
        <p:spPr>
          <a:xfrm>
            <a:off x="7002379" y="2274838"/>
            <a:ext cx="4138863" cy="2308324"/>
          </a:xfrm>
          <a:prstGeom prst="rect">
            <a:avLst/>
          </a:prstGeom>
          <a:noFill/>
        </p:spPr>
        <p:txBody>
          <a:bodyPr wrap="square" rtlCol="0">
            <a:spAutoFit/>
          </a:bodyPr>
          <a:lstStyle/>
          <a:p>
            <a:r>
              <a:rPr lang="en-US" dirty="0"/>
              <a:t>The not married employee tend to have longer employment length. With this,</a:t>
            </a:r>
          </a:p>
          <a:p>
            <a:r>
              <a:rPr lang="en-US" dirty="0"/>
              <a:t>The company could do following action item to keep the employee not marry,</a:t>
            </a:r>
          </a:p>
          <a:p>
            <a:pPr marL="285750" indent="-285750">
              <a:buFontTx/>
              <a:buChar char="-"/>
            </a:pPr>
            <a:r>
              <a:rPr lang="en-US" dirty="0"/>
              <a:t>Offer competitive benefit for employee who is single, widowed and divorced</a:t>
            </a:r>
          </a:p>
          <a:p>
            <a:pPr marL="285750" indent="-285750">
              <a:buFontTx/>
              <a:buChar char="-"/>
            </a:pPr>
            <a:r>
              <a:rPr lang="en-US" dirty="0"/>
              <a:t>Offer new facilities to support married employees</a:t>
            </a:r>
            <a:endParaRPr lang="en-ID" dirty="0"/>
          </a:p>
        </p:txBody>
      </p:sp>
    </p:spTree>
    <p:extLst>
      <p:ext uri="{BB962C8B-B14F-4D97-AF65-F5344CB8AC3E}">
        <p14:creationId xmlns:p14="http://schemas.microsoft.com/office/powerpoint/2010/main" val="734822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8C76F-26D2-4031-A088-573AA909CF11}"/>
              </a:ext>
            </a:extLst>
          </p:cNvPr>
          <p:cNvSpPr>
            <a:spLocks noGrp="1"/>
          </p:cNvSpPr>
          <p:nvPr>
            <p:ph type="title"/>
          </p:nvPr>
        </p:nvSpPr>
        <p:spPr/>
        <p:txBody>
          <a:bodyPr/>
          <a:lstStyle/>
          <a:p>
            <a:r>
              <a:rPr lang="en-US" dirty="0"/>
              <a:t>Race discrimination</a:t>
            </a:r>
            <a:endParaRPr lang="en-ID" dirty="0"/>
          </a:p>
        </p:txBody>
      </p:sp>
      <p:pic>
        <p:nvPicPr>
          <p:cNvPr id="5" name="Picture 4">
            <a:extLst>
              <a:ext uri="{FF2B5EF4-FFF2-40B4-BE49-F238E27FC236}">
                <a16:creationId xmlns:a16="http://schemas.microsoft.com/office/drawing/2014/main" id="{796BCFA7-D7F0-40BD-B3D5-7EA63C545997}"/>
              </a:ext>
            </a:extLst>
          </p:cNvPr>
          <p:cNvPicPr>
            <a:picLocks noChangeAspect="1"/>
          </p:cNvPicPr>
          <p:nvPr/>
        </p:nvPicPr>
        <p:blipFill>
          <a:blip r:embed="rId2"/>
          <a:stretch>
            <a:fillRect/>
          </a:stretch>
        </p:blipFill>
        <p:spPr>
          <a:xfrm>
            <a:off x="578076" y="1985962"/>
            <a:ext cx="5677581" cy="4145318"/>
          </a:xfrm>
          <a:prstGeom prst="rect">
            <a:avLst/>
          </a:prstGeom>
        </p:spPr>
      </p:pic>
      <p:sp>
        <p:nvSpPr>
          <p:cNvPr id="6" name="TextBox 5">
            <a:extLst>
              <a:ext uri="{FF2B5EF4-FFF2-40B4-BE49-F238E27FC236}">
                <a16:creationId xmlns:a16="http://schemas.microsoft.com/office/drawing/2014/main" id="{CA840F39-F316-458B-815D-4966DE9649EE}"/>
              </a:ext>
            </a:extLst>
          </p:cNvPr>
          <p:cNvSpPr txBox="1"/>
          <p:nvPr/>
        </p:nvSpPr>
        <p:spPr>
          <a:xfrm>
            <a:off x="7002379" y="2274838"/>
            <a:ext cx="4138863" cy="2308324"/>
          </a:xfrm>
          <a:prstGeom prst="rect">
            <a:avLst/>
          </a:prstGeom>
          <a:noFill/>
        </p:spPr>
        <p:txBody>
          <a:bodyPr wrap="square" rtlCol="0">
            <a:spAutoFit/>
          </a:bodyPr>
          <a:lstStyle/>
          <a:p>
            <a:r>
              <a:rPr lang="en-US" dirty="0"/>
              <a:t>Chinese tend to stay lesser compared to another race in this company.</a:t>
            </a:r>
            <a:r>
              <a:rPr lang="en-ID" dirty="0"/>
              <a:t> To increase the average employment length, this is the action item for management-level,</a:t>
            </a:r>
          </a:p>
          <a:p>
            <a:pPr marL="285750" indent="-285750">
              <a:buFontTx/>
              <a:buChar char="-"/>
            </a:pPr>
            <a:r>
              <a:rPr lang="en-ID" dirty="0" err="1"/>
              <a:t>Reducre</a:t>
            </a:r>
            <a:r>
              <a:rPr lang="en-ID" dirty="0"/>
              <a:t> the discrimination for Chinese</a:t>
            </a:r>
          </a:p>
          <a:p>
            <a:pPr marL="285750" indent="-285750">
              <a:buFontTx/>
              <a:buChar char="-"/>
            </a:pPr>
            <a:r>
              <a:rPr lang="en-ID" dirty="0"/>
              <a:t>Promote Chinese to the higher position (as an movement act, so that other Chinese feel motivated)</a:t>
            </a:r>
            <a:endParaRPr lang="en-US" dirty="0"/>
          </a:p>
        </p:txBody>
      </p:sp>
    </p:spTree>
    <p:extLst>
      <p:ext uri="{BB962C8B-B14F-4D97-AF65-F5344CB8AC3E}">
        <p14:creationId xmlns:p14="http://schemas.microsoft.com/office/powerpoint/2010/main" val="1771551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8C76F-26D2-4031-A088-573AA909CF11}"/>
              </a:ext>
            </a:extLst>
          </p:cNvPr>
          <p:cNvSpPr>
            <a:spLocks noGrp="1"/>
          </p:cNvSpPr>
          <p:nvPr>
            <p:ph type="title"/>
          </p:nvPr>
        </p:nvSpPr>
        <p:spPr/>
        <p:txBody>
          <a:bodyPr/>
          <a:lstStyle/>
          <a:p>
            <a:r>
              <a:rPr lang="en-US" dirty="0"/>
              <a:t>Performance</a:t>
            </a:r>
            <a:endParaRPr lang="en-ID" dirty="0"/>
          </a:p>
        </p:txBody>
      </p:sp>
      <p:sp>
        <p:nvSpPr>
          <p:cNvPr id="6" name="TextBox 5">
            <a:extLst>
              <a:ext uri="{FF2B5EF4-FFF2-40B4-BE49-F238E27FC236}">
                <a16:creationId xmlns:a16="http://schemas.microsoft.com/office/drawing/2014/main" id="{CA840F39-F316-458B-815D-4966DE9649EE}"/>
              </a:ext>
            </a:extLst>
          </p:cNvPr>
          <p:cNvSpPr txBox="1"/>
          <p:nvPr/>
        </p:nvSpPr>
        <p:spPr>
          <a:xfrm>
            <a:off x="7002379" y="2274838"/>
            <a:ext cx="4138863" cy="2031325"/>
          </a:xfrm>
          <a:prstGeom prst="rect">
            <a:avLst/>
          </a:prstGeom>
          <a:noFill/>
        </p:spPr>
        <p:txBody>
          <a:bodyPr wrap="square" rtlCol="0">
            <a:spAutoFit/>
          </a:bodyPr>
          <a:lstStyle/>
          <a:p>
            <a:r>
              <a:rPr lang="en-US" dirty="0"/>
              <a:t>The high performer has lower employment length. It signs that the company might not give enough compensation for this high performer.</a:t>
            </a:r>
          </a:p>
          <a:p>
            <a:pPr marL="285750" indent="-285750">
              <a:buFontTx/>
              <a:buChar char="-"/>
            </a:pPr>
            <a:r>
              <a:rPr lang="en-US" dirty="0"/>
              <a:t>Please give them more reward and compensation</a:t>
            </a:r>
          </a:p>
          <a:p>
            <a:pPr marL="285750" indent="-285750">
              <a:buFontTx/>
              <a:buChar char="-"/>
            </a:pPr>
            <a:r>
              <a:rPr lang="en-US" dirty="0"/>
              <a:t>Appreciate their achievements</a:t>
            </a:r>
          </a:p>
        </p:txBody>
      </p:sp>
      <p:pic>
        <p:nvPicPr>
          <p:cNvPr id="8" name="Picture 7">
            <a:extLst>
              <a:ext uri="{FF2B5EF4-FFF2-40B4-BE49-F238E27FC236}">
                <a16:creationId xmlns:a16="http://schemas.microsoft.com/office/drawing/2014/main" id="{BEEBB373-0A00-4D32-88ED-C79A44F06D21}"/>
              </a:ext>
            </a:extLst>
          </p:cNvPr>
          <p:cNvPicPr>
            <a:picLocks noChangeAspect="1"/>
          </p:cNvPicPr>
          <p:nvPr/>
        </p:nvPicPr>
        <p:blipFill>
          <a:blip r:embed="rId2"/>
          <a:stretch>
            <a:fillRect/>
          </a:stretch>
        </p:blipFill>
        <p:spPr>
          <a:xfrm>
            <a:off x="838199" y="2051953"/>
            <a:ext cx="4619171" cy="4081792"/>
          </a:xfrm>
          <a:prstGeom prst="rect">
            <a:avLst/>
          </a:prstGeom>
        </p:spPr>
      </p:pic>
    </p:spTree>
    <p:extLst>
      <p:ext uri="{BB962C8B-B14F-4D97-AF65-F5344CB8AC3E}">
        <p14:creationId xmlns:p14="http://schemas.microsoft.com/office/powerpoint/2010/main" val="1494927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691</Words>
  <Application>Microsoft Office PowerPoint</Application>
  <PresentationFormat>Widescreen</PresentationFormat>
  <Paragraphs>82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Codex Online Test Case Data Scientist</vt:lpstr>
      <vt:lpstr>Agenda</vt:lpstr>
      <vt:lpstr>Talent Profile Insight</vt:lpstr>
      <vt:lpstr>Problem definition</vt:lpstr>
      <vt:lpstr>Target Definition</vt:lpstr>
      <vt:lpstr>Marriage</vt:lpstr>
      <vt:lpstr>Marital Status</vt:lpstr>
      <vt:lpstr>Race discrimination</vt:lpstr>
      <vt:lpstr>Performance</vt:lpstr>
      <vt:lpstr>Special Project</vt:lpstr>
      <vt:lpstr>Terminate Prediction</vt:lpstr>
      <vt:lpstr>Problem definition</vt:lpstr>
      <vt:lpstr>Target definition</vt:lpstr>
      <vt:lpstr>Work Framework</vt:lpstr>
      <vt:lpstr>Model Performance</vt:lpstr>
      <vt:lpstr>Termination sign characteristics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Codex Online Test Case Data Scientist</dc:title>
  <dc:creator>Ilham Zulfikri Firdaus</dc:creator>
  <cp:lastModifiedBy>Ilham Zulfikri Firdaus</cp:lastModifiedBy>
  <cp:revision>22</cp:revision>
  <dcterms:created xsi:type="dcterms:W3CDTF">2021-03-17T11:26:09Z</dcterms:created>
  <dcterms:modified xsi:type="dcterms:W3CDTF">2021-03-17T12:06:47Z</dcterms:modified>
</cp:coreProperties>
</file>