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78920" cy="1554120"/>
          </a:xfrm>
          <a:prstGeom prst="rect">
            <a:avLst/>
          </a:prstGeom>
          <a:solidFill>
            <a:srgbClr val="ffffff"/>
          </a:solidFill>
          <a:ln w="0">
            <a:noFill/>
          </a:ln>
        </p:spPr>
        <p:style>
          <a:lnRef idx="0"/>
          <a:fillRef idx="0"/>
          <a:effectRef idx="0"/>
          <a:fontRef idx="minor"/>
        </p:style>
      </p:sp>
      <p:grpSp>
        <p:nvGrpSpPr>
          <p:cNvPr id="1" name=""/>
          <p:cNvGrpSpPr/>
          <p:nvPr/>
        </p:nvGrpSpPr>
        <p:grpSpPr>
          <a:xfrm>
            <a:off x="0" y="0"/>
            <a:ext cx="10079640" cy="4113720"/>
            <a:chOff x="0" y="0"/>
            <a:chExt cx="10079640" cy="4113720"/>
          </a:xfrm>
        </p:grpSpPr>
        <p:sp>
          <p:nvSpPr>
            <p:cNvPr id="2" name=""/>
            <p:cNvSpPr/>
            <p:nvPr/>
          </p:nvSpPr>
          <p:spPr>
            <a:xfrm>
              <a:off x="0" y="0"/>
              <a:ext cx="10079640" cy="4113720"/>
            </a:xfrm>
            <a:prstGeom prst="rect">
              <a:avLst/>
            </a:prstGeom>
            <a:solidFill>
              <a:srgbClr val="e9ecef"/>
            </a:solidFill>
            <a:ln w="0">
              <a:noFill/>
            </a:ln>
          </p:spPr>
          <p:style>
            <a:lnRef idx="0"/>
            <a:fillRef idx="0"/>
            <a:effectRef idx="0"/>
            <a:fontRef idx="minor"/>
          </p:style>
        </p:sp>
        <p:sp>
          <p:nvSpPr>
            <p:cNvPr id="3" name=""/>
            <p:cNvSpPr/>
            <p:nvPr/>
          </p:nvSpPr>
          <p:spPr>
            <a:xfrm>
              <a:off x="0" y="1280160"/>
              <a:ext cx="1553400" cy="639000"/>
            </a:xfrm>
            <a:prstGeom prst="rect">
              <a:avLst/>
            </a:prstGeom>
            <a:solidFill>
              <a:srgbClr val="343a40">
                <a:alpha val="20000"/>
              </a:srgbClr>
            </a:solidFill>
            <a:ln w="0">
              <a:noFill/>
            </a:ln>
          </p:spPr>
          <p:style>
            <a:lnRef idx="0"/>
            <a:fillRef idx="0"/>
            <a:effectRef idx="0"/>
            <a:fontRef idx="minor"/>
          </p:style>
        </p:sp>
        <p:sp>
          <p:nvSpPr>
            <p:cNvPr id="4" name=""/>
            <p:cNvSpPr/>
            <p:nvPr/>
          </p:nvSpPr>
          <p:spPr>
            <a:xfrm>
              <a:off x="914400" y="1920240"/>
              <a:ext cx="1279080" cy="1827720"/>
            </a:xfrm>
            <a:prstGeom prst="rect">
              <a:avLst/>
            </a:prstGeom>
            <a:solidFill>
              <a:srgbClr val="ced4da"/>
            </a:solidFill>
            <a:ln w="0">
              <a:noFill/>
            </a:ln>
          </p:spPr>
          <p:style>
            <a:lnRef idx="0"/>
            <a:fillRef idx="0"/>
            <a:effectRef idx="0"/>
            <a:fontRef idx="minor"/>
          </p:style>
        </p:sp>
        <p:sp>
          <p:nvSpPr>
            <p:cNvPr id="5" name=""/>
            <p:cNvSpPr/>
            <p:nvPr/>
          </p:nvSpPr>
          <p:spPr>
            <a:xfrm>
              <a:off x="2194560" y="548640"/>
              <a:ext cx="1279080" cy="1827720"/>
            </a:xfrm>
            <a:prstGeom prst="rect">
              <a:avLst/>
            </a:prstGeom>
            <a:solidFill>
              <a:srgbClr val="dee2e6"/>
            </a:solidFill>
            <a:ln w="0">
              <a:noFill/>
            </a:ln>
          </p:spPr>
          <p:style>
            <a:lnRef idx="0"/>
            <a:fillRef idx="0"/>
            <a:effectRef idx="0"/>
            <a:fontRef idx="minor"/>
          </p:style>
        </p:sp>
        <p:sp>
          <p:nvSpPr>
            <p:cNvPr id="6" name=""/>
            <p:cNvSpPr/>
            <p:nvPr/>
          </p:nvSpPr>
          <p:spPr>
            <a:xfrm>
              <a:off x="3474720" y="1188720"/>
              <a:ext cx="364680" cy="364680"/>
            </a:xfrm>
            <a:prstGeom prst="rect">
              <a:avLst/>
            </a:prstGeom>
            <a:solidFill>
              <a:srgbClr val="adb5bd"/>
            </a:solidFill>
            <a:ln w="0">
              <a:noFill/>
            </a:ln>
          </p:spPr>
          <p:style>
            <a:lnRef idx="0"/>
            <a:fillRef idx="0"/>
            <a:effectRef idx="0"/>
            <a:fontRef idx="minor"/>
          </p:style>
        </p:sp>
        <p:sp>
          <p:nvSpPr>
            <p:cNvPr id="7" name=""/>
            <p:cNvSpPr/>
            <p:nvPr/>
          </p:nvSpPr>
          <p:spPr>
            <a:xfrm>
              <a:off x="4206240" y="0"/>
              <a:ext cx="1461960" cy="913320"/>
            </a:xfrm>
            <a:prstGeom prst="rect">
              <a:avLst/>
            </a:prstGeom>
            <a:solidFill>
              <a:srgbClr val="6c757d"/>
            </a:solidFill>
            <a:ln w="0">
              <a:noFill/>
            </a:ln>
          </p:spPr>
          <p:style>
            <a:lnRef idx="0"/>
            <a:fillRef idx="0"/>
            <a:effectRef idx="0"/>
            <a:fontRef idx="minor"/>
          </p:style>
        </p:sp>
        <p:sp>
          <p:nvSpPr>
            <p:cNvPr id="8" name=""/>
            <p:cNvSpPr/>
            <p:nvPr/>
          </p:nvSpPr>
          <p:spPr>
            <a:xfrm>
              <a:off x="4663440" y="914400"/>
              <a:ext cx="1004760" cy="456120"/>
            </a:xfrm>
            <a:prstGeom prst="rect">
              <a:avLst/>
            </a:prstGeom>
            <a:solidFill>
              <a:srgbClr val="dee2e6"/>
            </a:solidFill>
            <a:ln w="0">
              <a:noFill/>
            </a:ln>
          </p:spPr>
          <p:style>
            <a:lnRef idx="0"/>
            <a:fillRef idx="0"/>
            <a:effectRef idx="0"/>
            <a:fontRef idx="minor"/>
          </p:style>
        </p:sp>
        <p:sp>
          <p:nvSpPr>
            <p:cNvPr id="9" name=""/>
            <p:cNvSpPr/>
            <p:nvPr/>
          </p:nvSpPr>
          <p:spPr>
            <a:xfrm>
              <a:off x="3474720" y="1737360"/>
              <a:ext cx="3107880" cy="1004760"/>
            </a:xfrm>
            <a:prstGeom prst="rect">
              <a:avLst/>
            </a:prstGeom>
            <a:solidFill>
              <a:srgbClr val="ced4da"/>
            </a:solidFill>
            <a:ln w="0">
              <a:noFill/>
            </a:ln>
          </p:spPr>
          <p:style>
            <a:lnRef idx="0"/>
            <a:fillRef idx="0"/>
            <a:effectRef idx="0"/>
            <a:fontRef idx="minor"/>
          </p:style>
        </p:sp>
        <p:sp>
          <p:nvSpPr>
            <p:cNvPr id="10" name=""/>
            <p:cNvSpPr/>
            <p:nvPr/>
          </p:nvSpPr>
          <p:spPr>
            <a:xfrm>
              <a:off x="4114800" y="2743200"/>
              <a:ext cx="1461960" cy="1004760"/>
            </a:xfrm>
            <a:prstGeom prst="rect">
              <a:avLst/>
            </a:prstGeom>
            <a:solidFill>
              <a:srgbClr val="adb5bd"/>
            </a:solidFill>
            <a:ln w="0">
              <a:noFill/>
            </a:ln>
          </p:spPr>
          <p:style>
            <a:lnRef idx="0"/>
            <a:fillRef idx="0"/>
            <a:effectRef idx="0"/>
            <a:fontRef idx="minor"/>
          </p:style>
        </p:sp>
        <p:sp>
          <p:nvSpPr>
            <p:cNvPr id="11" name=""/>
            <p:cNvSpPr/>
            <p:nvPr/>
          </p:nvSpPr>
          <p:spPr>
            <a:xfrm>
              <a:off x="6583680" y="1463040"/>
              <a:ext cx="1553400" cy="456120"/>
            </a:xfrm>
            <a:prstGeom prst="rect">
              <a:avLst/>
            </a:prstGeom>
            <a:solidFill>
              <a:srgbClr val="b2b2b2">
                <a:alpha val="65000"/>
              </a:srgbClr>
            </a:solidFill>
            <a:ln w="0">
              <a:noFill/>
            </a:ln>
          </p:spPr>
          <p:style>
            <a:lnRef idx="0"/>
            <a:fillRef idx="0"/>
            <a:effectRef idx="0"/>
            <a:fontRef idx="minor"/>
          </p:style>
        </p:sp>
        <p:sp>
          <p:nvSpPr>
            <p:cNvPr id="12" name=""/>
            <p:cNvSpPr/>
            <p:nvPr/>
          </p:nvSpPr>
          <p:spPr>
            <a:xfrm>
              <a:off x="7315200" y="1920240"/>
              <a:ext cx="1461960" cy="1644840"/>
            </a:xfrm>
            <a:prstGeom prst="rect">
              <a:avLst/>
            </a:prstGeom>
            <a:solidFill>
              <a:srgbClr val="b2b2b2">
                <a:alpha val="35000"/>
              </a:srgbClr>
            </a:solidFill>
            <a:ln w="0">
              <a:noFill/>
            </a:ln>
          </p:spPr>
          <p:style>
            <a:lnRef idx="0"/>
            <a:fillRef idx="0"/>
            <a:effectRef idx="0"/>
            <a:fontRef idx="minor"/>
          </p:style>
        </p:sp>
        <p:sp>
          <p:nvSpPr>
            <p:cNvPr id="13" name=""/>
            <p:cNvSpPr/>
            <p:nvPr/>
          </p:nvSpPr>
          <p:spPr>
            <a:xfrm>
              <a:off x="2743200" y="2377440"/>
              <a:ext cx="547560" cy="821880"/>
            </a:xfrm>
            <a:prstGeom prst="rect">
              <a:avLst/>
            </a:prstGeom>
            <a:solidFill>
              <a:srgbClr val="f4f4f9"/>
            </a:solidFill>
            <a:ln w="0">
              <a:noFill/>
            </a:ln>
          </p:spPr>
          <p:style>
            <a:lnRef idx="0"/>
            <a:fillRef idx="0"/>
            <a:effectRef idx="0"/>
            <a:fontRef idx="minor"/>
          </p:style>
        </p:sp>
        <p:sp>
          <p:nvSpPr>
            <p:cNvPr id="14" name=""/>
            <p:cNvSpPr/>
            <p:nvPr/>
          </p:nvSpPr>
          <p:spPr>
            <a:xfrm>
              <a:off x="8595360" y="0"/>
              <a:ext cx="1484280" cy="1461960"/>
            </a:xfrm>
            <a:prstGeom prst="rect">
              <a:avLst/>
            </a:prstGeom>
            <a:solidFill>
              <a:srgbClr val="dddddd"/>
            </a:solidFill>
            <a:ln w="0">
              <a:noFill/>
            </a:ln>
          </p:spPr>
          <p:style>
            <a:lnRef idx="0"/>
            <a:fillRef idx="0"/>
            <a:effectRef idx="0"/>
            <a:fontRef idx="minor"/>
          </p:style>
        </p:sp>
        <p:sp>
          <p:nvSpPr>
            <p:cNvPr id="15" name=""/>
            <p:cNvSpPr/>
            <p:nvPr/>
          </p:nvSpPr>
          <p:spPr>
            <a:xfrm>
              <a:off x="6766560" y="0"/>
              <a:ext cx="273240" cy="1004760"/>
            </a:xfrm>
            <a:prstGeom prst="rect">
              <a:avLst/>
            </a:prstGeom>
            <a:solidFill>
              <a:srgbClr val="2f4550">
                <a:alpha val="50000"/>
              </a:srgbClr>
            </a:solidFill>
            <a:ln w="0">
              <a:noFill/>
            </a:ln>
          </p:spPr>
          <p:style>
            <a:lnRef idx="0"/>
            <a:fillRef idx="0"/>
            <a:effectRef idx="0"/>
            <a:fontRef idx="minor"/>
          </p:style>
        </p:sp>
        <p:sp>
          <p:nvSpPr>
            <p:cNvPr id="16" name=""/>
            <p:cNvSpPr/>
            <p:nvPr/>
          </p:nvSpPr>
          <p:spPr>
            <a:xfrm>
              <a:off x="1554480" y="0"/>
              <a:ext cx="181800" cy="913320"/>
            </a:xfrm>
            <a:prstGeom prst="rect">
              <a:avLst/>
            </a:prstGeom>
            <a:solidFill>
              <a:srgbClr val="808080"/>
            </a:solidFill>
            <a:ln w="0">
              <a:noFill/>
            </a:ln>
          </p:spPr>
          <p:style>
            <a:lnRef idx="0"/>
            <a:fillRef idx="0"/>
            <a:effectRef idx="0"/>
            <a:fontRef idx="minor"/>
          </p:style>
        </p:sp>
        <p:sp>
          <p:nvSpPr>
            <p:cNvPr id="17" name=""/>
            <p:cNvSpPr/>
            <p:nvPr/>
          </p:nvSpPr>
          <p:spPr>
            <a:xfrm>
              <a:off x="0" y="3017520"/>
              <a:ext cx="364680" cy="1096200"/>
            </a:xfrm>
            <a:prstGeom prst="rect">
              <a:avLst/>
            </a:prstGeom>
            <a:solidFill>
              <a:srgbClr val="f4f4f9"/>
            </a:solidFill>
            <a:ln w="0">
              <a:noFill/>
            </a:ln>
          </p:spPr>
          <p:style>
            <a:lnRef idx="0"/>
            <a:fillRef idx="0"/>
            <a:effectRef idx="0"/>
            <a:fontRef idx="minor"/>
          </p:style>
        </p:sp>
        <p:sp>
          <p:nvSpPr>
            <p:cNvPr id="18" name=""/>
            <p:cNvSpPr/>
            <p:nvPr/>
          </p:nvSpPr>
          <p:spPr>
            <a:xfrm>
              <a:off x="9601200" y="2560320"/>
              <a:ext cx="364680" cy="1553400"/>
            </a:xfrm>
            <a:prstGeom prst="rect">
              <a:avLst/>
            </a:prstGeom>
            <a:solidFill>
              <a:srgbClr val="b2b2b2"/>
            </a:solidFill>
            <a:ln w="0">
              <a:noFill/>
            </a:ln>
          </p:spPr>
          <p:style>
            <a:lnRef idx="0"/>
            <a:fillRef idx="0"/>
            <a:effectRef idx="0"/>
            <a:fontRef idx="minor"/>
          </p:style>
        </p:sp>
        <p:sp>
          <p:nvSpPr>
            <p:cNvPr id="19" name=""/>
            <p:cNvSpPr/>
            <p:nvPr/>
          </p:nvSpPr>
          <p:spPr>
            <a:xfrm>
              <a:off x="8778240" y="1828800"/>
              <a:ext cx="364680" cy="364680"/>
            </a:xfrm>
            <a:prstGeom prst="rect">
              <a:avLst/>
            </a:prstGeom>
            <a:solidFill>
              <a:srgbClr val="adb5bd"/>
            </a:solidFill>
            <a:ln w="0">
              <a:noFill/>
            </a:ln>
          </p:spPr>
          <p:style>
            <a:lnRef idx="0"/>
            <a:fillRef idx="0"/>
            <a:effectRef idx="0"/>
            <a:fontRef idx="minor"/>
          </p:style>
        </p:sp>
      </p:grpSp>
      <p:sp>
        <p:nvSpPr>
          <p:cNvPr id="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
          <p:cNvSpPr/>
          <p:nvPr/>
        </p:nvSpPr>
        <p:spPr>
          <a:xfrm rot="18876000">
            <a:off x="8645400" y="-404640"/>
            <a:ext cx="2894400" cy="2894400"/>
          </a:xfrm>
          <a:prstGeom prst="rect">
            <a:avLst/>
          </a:prstGeom>
          <a:solidFill>
            <a:srgbClr val="ced4da"/>
          </a:solidFill>
          <a:ln w="0">
            <a:noFill/>
          </a:ln>
        </p:spPr>
        <p:style>
          <a:lnRef idx="0"/>
          <a:fillRef idx="0"/>
          <a:effectRef idx="0"/>
          <a:fontRef idx="minor"/>
        </p:style>
      </p:sp>
      <p:sp>
        <p:nvSpPr>
          <p:cNvPr id="59" name=""/>
          <p:cNvSpPr/>
          <p:nvPr/>
        </p:nvSpPr>
        <p:spPr>
          <a:xfrm rot="18876000">
            <a:off x="8665560" y="3983040"/>
            <a:ext cx="2894400" cy="2894400"/>
          </a:xfrm>
          <a:prstGeom prst="rect">
            <a:avLst/>
          </a:prstGeom>
          <a:solidFill>
            <a:srgbClr val="ced4da"/>
          </a:solidFill>
          <a:ln w="0">
            <a:noFill/>
          </a:ln>
        </p:spPr>
        <p:style>
          <a:lnRef idx="0"/>
          <a:fillRef idx="0"/>
          <a:effectRef idx="0"/>
          <a:fontRef idx="minor"/>
        </p:style>
      </p:sp>
      <p:sp>
        <p:nvSpPr>
          <p:cNvPr id="60" name=""/>
          <p:cNvSpPr/>
          <p:nvPr/>
        </p:nvSpPr>
        <p:spPr>
          <a:xfrm rot="18964800">
            <a:off x="993240" y="5915880"/>
            <a:ext cx="2587680" cy="730440"/>
          </a:xfrm>
          <a:prstGeom prst="rect">
            <a:avLst/>
          </a:prstGeom>
          <a:solidFill>
            <a:srgbClr val="8d99ae">
              <a:alpha val="10000"/>
            </a:srgbClr>
          </a:solidFill>
          <a:ln w="0">
            <a:noFill/>
          </a:ln>
        </p:spPr>
        <p:style>
          <a:lnRef idx="0"/>
          <a:fillRef idx="0"/>
          <a:effectRef idx="0"/>
          <a:fontRef idx="minor"/>
        </p:style>
      </p:sp>
      <p:sp>
        <p:nvSpPr>
          <p:cNvPr id="61" name=""/>
          <p:cNvSpPr/>
          <p:nvPr/>
        </p:nvSpPr>
        <p:spPr>
          <a:xfrm rot="18964800">
            <a:off x="-1296720" y="5513760"/>
            <a:ext cx="2587680" cy="730440"/>
          </a:xfrm>
          <a:prstGeom prst="rect">
            <a:avLst/>
          </a:prstGeom>
          <a:solidFill>
            <a:srgbClr val="8d99ae">
              <a:alpha val="10000"/>
            </a:srgbClr>
          </a:solidFill>
          <a:ln w="0">
            <a:noFill/>
          </a:ln>
        </p:spPr>
        <p:style>
          <a:lnRef idx="0"/>
          <a:fillRef idx="0"/>
          <a:effectRef idx="0"/>
          <a:fontRef idx="minor"/>
        </p:style>
      </p:sp>
      <p:sp>
        <p:nvSpPr>
          <p:cNvPr id="62" name=""/>
          <p:cNvSpPr/>
          <p:nvPr/>
        </p:nvSpPr>
        <p:spPr>
          <a:xfrm rot="18964800">
            <a:off x="3681360" y="339480"/>
            <a:ext cx="3456720" cy="921240"/>
          </a:xfrm>
          <a:prstGeom prst="rect">
            <a:avLst/>
          </a:prstGeom>
          <a:solidFill>
            <a:srgbClr val="8d99ae">
              <a:alpha val="10000"/>
            </a:srgbClr>
          </a:solidFill>
          <a:ln w="0">
            <a:noFill/>
          </a:ln>
        </p:spPr>
        <p:style>
          <a:lnRef idx="0"/>
          <a:fillRef idx="0"/>
          <a:effectRef idx="0"/>
          <a:fontRef idx="minor"/>
        </p:style>
      </p:sp>
      <p:sp>
        <p:nvSpPr>
          <p:cNvPr id="63" name=""/>
          <p:cNvSpPr/>
          <p:nvPr/>
        </p:nvSpPr>
        <p:spPr>
          <a:xfrm rot="18964800">
            <a:off x="1445040" y="-757440"/>
            <a:ext cx="2587680" cy="730440"/>
          </a:xfrm>
          <a:prstGeom prst="rect">
            <a:avLst/>
          </a:prstGeom>
          <a:solidFill>
            <a:srgbClr val="8d99ae">
              <a:alpha val="10000"/>
            </a:srgbClr>
          </a:solidFill>
          <a:ln w="0">
            <a:noFill/>
          </a:ln>
        </p:spPr>
        <p:style>
          <a:lnRef idx="0"/>
          <a:fillRef idx="0"/>
          <a:effectRef idx="0"/>
          <a:fontRef idx="minor"/>
        </p:style>
      </p:sp>
      <p:sp>
        <p:nvSpPr>
          <p:cNvPr id="64" name=""/>
          <p:cNvSpPr/>
          <p:nvPr/>
        </p:nvSpPr>
        <p:spPr>
          <a:xfrm rot="18964800">
            <a:off x="-726840" y="3295080"/>
            <a:ext cx="2587680" cy="511920"/>
          </a:xfrm>
          <a:prstGeom prst="rect">
            <a:avLst/>
          </a:prstGeom>
          <a:solidFill>
            <a:srgbClr val="8d99ae">
              <a:alpha val="10000"/>
            </a:srgbClr>
          </a:solidFill>
          <a:ln w="0">
            <a:noFill/>
          </a:ln>
        </p:spPr>
        <p:style>
          <a:lnRef idx="0"/>
          <a:fillRef idx="0"/>
          <a:effectRef idx="0"/>
          <a:fontRef idx="minor"/>
        </p:style>
      </p:sp>
      <p:sp>
        <p:nvSpPr>
          <p:cNvPr id="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6"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
          <p:cNvSpPr/>
          <p:nvPr/>
        </p:nvSpPr>
        <p:spPr>
          <a:xfrm>
            <a:off x="3200400" y="4515120"/>
            <a:ext cx="3692520" cy="12106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r>
              <a:rPr b="1" lang="zxx" sz="2800" spc="-1" strike="noStrike">
                <a:solidFill>
                  <a:srgbClr val="ff4000"/>
                </a:solidFill>
                <a:latin typeface="Noto Sans"/>
                <a:ea typeface="DejaVu Sans"/>
              </a:rPr>
              <a:t>Design Patterns</a:t>
            </a:r>
            <a:endParaRPr b="0" lang="en-US" sz="2800" spc="-1" strike="noStrike">
              <a:latin typeface="Arial"/>
            </a:endParaRPr>
          </a:p>
          <a:p>
            <a:pPr algn="r">
              <a:lnSpc>
                <a:spcPct val="100000"/>
              </a:lnSpc>
              <a:buNone/>
            </a:pPr>
            <a:r>
              <a:rPr b="0" lang="zxx" sz="2000" spc="-1" strike="noStrike">
                <a:solidFill>
                  <a:srgbClr val="ff4000"/>
                </a:solidFill>
                <a:latin typeface="Noto Sans"/>
                <a:ea typeface="DejaVu Sans"/>
              </a:rPr>
              <a:t>Tasarım Kalıpları</a:t>
            </a:r>
            <a:endParaRPr b="0" lang="en-US" sz="2000" spc="-1" strike="noStrike">
              <a:latin typeface="Arial"/>
            </a:endParaRPr>
          </a:p>
        </p:txBody>
      </p:sp>
      <p:sp>
        <p:nvSpPr>
          <p:cNvPr id="104" name=""/>
          <p:cNvSpPr/>
          <p:nvPr/>
        </p:nvSpPr>
        <p:spPr>
          <a:xfrm>
            <a:off x="7315200" y="4629240"/>
            <a:ext cx="237636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xx" sz="1300" spc="-1" strike="noStrike">
                <a:solidFill>
                  <a:srgbClr val="ff4000"/>
                </a:solidFill>
                <a:latin typeface="Noto Sans"/>
                <a:ea typeface="DejaVu Sans"/>
              </a:rPr>
              <a:t>Miraç</a:t>
            </a:r>
            <a:endParaRPr b="0" lang="en-US" sz="1300" spc="-1" strike="noStrike">
              <a:latin typeface="Arial"/>
            </a:endParaRPr>
          </a:p>
          <a:p>
            <a:pPr>
              <a:lnSpc>
                <a:spcPct val="100000"/>
              </a:lnSpc>
              <a:buNone/>
            </a:pPr>
            <a:r>
              <a:rPr b="0" lang="zxx" sz="1050" spc="-1" strike="noStrike">
                <a:solidFill>
                  <a:srgbClr val="ff4000"/>
                </a:solidFill>
                <a:latin typeface="Noto Sans"/>
                <a:ea typeface="DejaVu Sans"/>
              </a:rPr>
              <a:t>2022</a:t>
            </a:r>
            <a:endParaRPr b="0" lang="en-US" sz="1050" spc="-1" strike="noStrike">
              <a:latin typeface="Arial"/>
            </a:endParaRPr>
          </a:p>
        </p:txBody>
      </p:sp>
      <p:sp>
        <p:nvSpPr>
          <p:cNvPr id="105" name=""/>
          <p:cNvSpPr/>
          <p:nvPr/>
        </p:nvSpPr>
        <p:spPr>
          <a:xfrm>
            <a:off x="7132320" y="4375440"/>
            <a:ext cx="360" cy="1005840"/>
          </a:xfrm>
          <a:prstGeom prst="line">
            <a:avLst/>
          </a:prstGeom>
          <a:ln w="54720">
            <a:solidFill>
              <a:srgbClr val="999999"/>
            </a:solidFill>
            <a:round/>
          </a:ln>
        </p:spPr>
        <p:style>
          <a:lnRef idx="0"/>
          <a:fillRef idx="0"/>
          <a:effectRef idx="0"/>
          <a:fontRef idx="minor"/>
        </p:style>
      </p:sp>
      <p:pic>
        <p:nvPicPr>
          <p:cNvPr id="106" name="" descr=""/>
          <p:cNvPicPr/>
          <p:nvPr/>
        </p:nvPicPr>
        <p:blipFill>
          <a:blip r:embed="rId1"/>
          <a:stretch/>
        </p:blipFill>
        <p:spPr>
          <a:xfrm>
            <a:off x="-45000" y="5014800"/>
            <a:ext cx="3427920" cy="5580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p:nvPr/>
        </p:nvSpPr>
        <p:spPr>
          <a:xfrm>
            <a:off x="244080" y="2142360"/>
            <a:ext cx="5664960" cy="200124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zxx" sz="1800" spc="-1" strike="noStrike">
                <a:solidFill>
                  <a:srgbClr val="808080"/>
                </a:solidFill>
                <a:latin typeface="Noto Sans"/>
                <a:ea typeface="DejaVu Sans"/>
              </a:rPr>
              <a:t>Hepimiz yaşantımızda bir konuda problemlerle karşılaşmış ve buna kendimizce çözümler üretmişizdir. Bazen bu çözümler önceki çözümlerimize o kadar tanıdık gelmeye başlar ki, bu durum artık kendini tekrar etmeye başlar. Belli süre sonra artık geçmiş hatalarımızdan dersler alırız ve bir sonraki adımda aynı problemle karşılaşmamak için yapılması gerekeni biliriz.</a:t>
            </a:r>
            <a:endParaRPr b="0" lang="en-US" sz="1800" spc="-1" strike="noStrike">
              <a:latin typeface="Arial"/>
            </a:endParaRPr>
          </a:p>
        </p:txBody>
      </p:sp>
      <p:sp>
        <p:nvSpPr>
          <p:cNvPr id="108" name="TextShape 4"/>
          <p:cNvSpPr/>
          <p:nvPr/>
        </p:nvSpPr>
        <p:spPr>
          <a:xfrm>
            <a:off x="1426320" y="1191240"/>
            <a:ext cx="3381840" cy="39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zxx" sz="2400" spc="-1" strike="noStrike">
                <a:solidFill>
                  <a:srgbClr val="ff4000"/>
                </a:solidFill>
                <a:latin typeface="Noto Sans"/>
                <a:ea typeface="DejaVu Sans"/>
              </a:rPr>
              <a:t>Benzer Çözümler ?</a:t>
            </a:r>
            <a:endParaRPr b="0" lang="en-US" sz="2400" spc="-1" strike="noStrike">
              <a:latin typeface="Arial"/>
            </a:endParaRPr>
          </a:p>
        </p:txBody>
      </p:sp>
      <p:pic>
        <p:nvPicPr>
          <p:cNvPr id="109" name="" descr=""/>
          <p:cNvPicPr/>
          <p:nvPr/>
        </p:nvPicPr>
        <p:blipFill>
          <a:blip r:embed="rId1"/>
          <a:stretch/>
        </p:blipFill>
        <p:spPr>
          <a:xfrm>
            <a:off x="5967000" y="1051200"/>
            <a:ext cx="3656520" cy="1568160"/>
          </a:xfrm>
          <a:prstGeom prst="rect">
            <a:avLst/>
          </a:prstGeom>
          <a:ln w="0">
            <a:noFill/>
          </a:ln>
        </p:spPr>
      </p:pic>
      <p:pic>
        <p:nvPicPr>
          <p:cNvPr id="110" name="" descr=""/>
          <p:cNvPicPr/>
          <p:nvPr/>
        </p:nvPicPr>
        <p:blipFill>
          <a:blip r:embed="rId2"/>
          <a:stretch/>
        </p:blipFill>
        <p:spPr>
          <a:xfrm>
            <a:off x="-44640" y="5015160"/>
            <a:ext cx="3427920" cy="558000"/>
          </a:xfrm>
          <a:prstGeom prst="rect">
            <a:avLst/>
          </a:prstGeom>
          <a:ln w="0">
            <a:noFill/>
          </a:ln>
        </p:spPr>
      </p:pic>
      <p:pic>
        <p:nvPicPr>
          <p:cNvPr id="111" name="" descr=""/>
          <p:cNvPicPr/>
          <p:nvPr/>
        </p:nvPicPr>
        <p:blipFill>
          <a:blip r:embed="rId3"/>
          <a:stretch/>
        </p:blipFill>
        <p:spPr>
          <a:xfrm>
            <a:off x="6198480" y="3081240"/>
            <a:ext cx="3401640" cy="17794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2"/>
          <p:cNvSpPr/>
          <p:nvPr/>
        </p:nvSpPr>
        <p:spPr>
          <a:xfrm>
            <a:off x="685800" y="914400"/>
            <a:ext cx="5664960" cy="200124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zxx" sz="1800" spc="-1" strike="noStrike">
                <a:solidFill>
                  <a:srgbClr val="808080"/>
                </a:solidFill>
                <a:latin typeface="Noto Sans"/>
                <a:ea typeface="DejaVu Sans"/>
              </a:rPr>
              <a:t>1994 de 4 yazlımcı Erich Gamma, Richard Helm, Ralph Johnson ve John Vlissides , “Design Pattern – Elements of Resuable Onject-Oriented Software” isminde bir kitap yayınladılar. Bu 4 yazar Gang of Four diye de biliniyor.</a:t>
            </a:r>
            <a:endParaRPr b="0" lang="en-US" sz="1800" spc="-1" strike="noStrike">
              <a:latin typeface="Arial"/>
            </a:endParaRPr>
          </a:p>
        </p:txBody>
      </p:sp>
      <p:sp>
        <p:nvSpPr>
          <p:cNvPr id="113" name="TextShape 3"/>
          <p:cNvSpPr/>
          <p:nvPr/>
        </p:nvSpPr>
        <p:spPr>
          <a:xfrm>
            <a:off x="735120" y="3027240"/>
            <a:ext cx="5664960" cy="2001240"/>
          </a:xfrm>
          <a:prstGeom prst="rect">
            <a:avLst/>
          </a:prstGeom>
          <a:noFill/>
          <a:ln w="0">
            <a:noFill/>
          </a:ln>
        </p:spPr>
        <p:style>
          <a:lnRef idx="0"/>
          <a:fillRef idx="0"/>
          <a:effectRef idx="0"/>
          <a:fontRef idx="minor"/>
        </p:style>
        <p:txBody>
          <a:bodyPr lIns="90000" rIns="90000" tIns="45000" bIns="45000" anchor="t">
            <a:noAutofit/>
          </a:bodyPr>
          <a:p>
            <a:pPr marL="216000" indent="-215640">
              <a:lnSpc>
                <a:spcPct val="100000"/>
              </a:lnSpc>
              <a:spcBef>
                <a:spcPts val="720"/>
              </a:spcBef>
              <a:buClr>
                <a:srgbClr val="000000"/>
              </a:buClr>
              <a:buSzPct val="45000"/>
              <a:buFont typeface="Wingdings" charset="2"/>
              <a:buChar char=""/>
            </a:pPr>
            <a:r>
              <a:rPr b="0" lang="zxx" sz="1800" spc="-1" strike="noStrike">
                <a:solidFill>
                  <a:srgbClr val="808080"/>
                </a:solidFill>
                <a:latin typeface="Noto Sans"/>
                <a:ea typeface="DejaVu Sans"/>
              </a:rPr>
              <a:t>Kitapda 23 adet Design Pattern 3 kategori altında ele alındı.</a:t>
            </a:r>
            <a:endParaRPr b="0" lang="en-US" sz="1800" spc="-1" strike="noStrike">
              <a:latin typeface="Arial"/>
            </a:endParaRPr>
          </a:p>
        </p:txBody>
      </p:sp>
      <p:pic>
        <p:nvPicPr>
          <p:cNvPr id="114" name="" descr=""/>
          <p:cNvPicPr/>
          <p:nvPr/>
        </p:nvPicPr>
        <p:blipFill>
          <a:blip r:embed="rId1"/>
          <a:stretch/>
        </p:blipFill>
        <p:spPr>
          <a:xfrm>
            <a:off x="6629400" y="959040"/>
            <a:ext cx="2871000" cy="3612240"/>
          </a:xfrm>
          <a:prstGeom prst="rect">
            <a:avLst/>
          </a:prstGeom>
          <a:ln w="0">
            <a:noFill/>
          </a:ln>
        </p:spPr>
      </p:pic>
      <p:pic>
        <p:nvPicPr>
          <p:cNvPr id="115" name="" descr=""/>
          <p:cNvPicPr/>
          <p:nvPr/>
        </p:nvPicPr>
        <p:blipFill>
          <a:blip r:embed="rId2"/>
          <a:stretch/>
        </p:blipFill>
        <p:spPr>
          <a:xfrm>
            <a:off x="-44640" y="5015160"/>
            <a:ext cx="3427920" cy="558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
          <p:cNvSpPr/>
          <p:nvPr/>
        </p:nvSpPr>
        <p:spPr>
          <a:xfrm>
            <a:off x="601200" y="1402920"/>
            <a:ext cx="2285280" cy="1653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xx" sz="1500" spc="-1" strike="noStrike">
                <a:solidFill>
                  <a:srgbClr val="666666"/>
                </a:solidFill>
                <a:latin typeface="Noto Sans"/>
                <a:ea typeface="DejaVu Sans"/>
              </a:rPr>
              <a:t>Abstract factory </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Builder</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Factory Method</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Prototype</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Singleton</a:t>
            </a:r>
            <a:endParaRPr b="0" lang="en-US" sz="1500" spc="-1" strike="noStrike">
              <a:latin typeface="Arial"/>
            </a:endParaRPr>
          </a:p>
        </p:txBody>
      </p:sp>
      <p:sp>
        <p:nvSpPr>
          <p:cNvPr id="117" name=""/>
          <p:cNvSpPr/>
          <p:nvPr/>
        </p:nvSpPr>
        <p:spPr>
          <a:xfrm>
            <a:off x="3024720" y="914400"/>
            <a:ext cx="5119560" cy="27424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pPr>
            <a:endParaRPr b="0" lang="en-US" sz="1500" spc="-1" strike="noStrike">
              <a:latin typeface="Arial"/>
            </a:endParaRPr>
          </a:p>
          <a:p>
            <a:pPr algn="r">
              <a:lnSpc>
                <a:spcPct val="100000"/>
              </a:lnSpc>
              <a:buNone/>
            </a:pPr>
            <a:r>
              <a:rPr b="0" lang="zxx" sz="1500" spc="-1" strike="noStrike">
                <a:solidFill>
                  <a:srgbClr val="666666"/>
                </a:solidFill>
                <a:latin typeface="Noto Sans"/>
                <a:ea typeface="DejaVu Sans"/>
              </a:rPr>
              <a:t> </a:t>
            </a:r>
            <a:endParaRPr b="0" lang="en-US" sz="1500" spc="-1" strike="noStrike">
              <a:latin typeface="Arial"/>
            </a:endParaRPr>
          </a:p>
        </p:txBody>
      </p:sp>
      <p:sp>
        <p:nvSpPr>
          <p:cNvPr id="118" name=""/>
          <p:cNvSpPr/>
          <p:nvPr/>
        </p:nvSpPr>
        <p:spPr>
          <a:xfrm>
            <a:off x="274320" y="365760"/>
            <a:ext cx="3565080" cy="470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zxx" sz="2200" spc="-1" strike="noStrike">
                <a:solidFill>
                  <a:srgbClr val="ff4000"/>
                </a:solidFill>
                <a:latin typeface="Noto Sans"/>
                <a:ea typeface="DejaVu Sans"/>
              </a:rPr>
              <a:t> </a:t>
            </a:r>
            <a:endParaRPr b="0" lang="en-US" sz="2200" spc="-1" strike="noStrike">
              <a:latin typeface="Arial"/>
            </a:endParaRPr>
          </a:p>
        </p:txBody>
      </p:sp>
      <p:sp>
        <p:nvSpPr>
          <p:cNvPr id="119" name=""/>
          <p:cNvSpPr/>
          <p:nvPr/>
        </p:nvSpPr>
        <p:spPr>
          <a:xfrm>
            <a:off x="590400" y="3459960"/>
            <a:ext cx="2285280" cy="1653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xx" sz="1500" spc="-1" strike="noStrike">
                <a:solidFill>
                  <a:srgbClr val="666666"/>
                </a:solidFill>
                <a:latin typeface="Noto Sans"/>
                <a:ea typeface="DejaVu Sans"/>
              </a:rPr>
              <a:t>Adapter </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Bridge</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Composite</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Decorator</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Facade</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Flyweight</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Proxy</a:t>
            </a:r>
            <a:endParaRPr b="0" lang="en-US" sz="1500" spc="-1" strike="noStrike">
              <a:latin typeface="Arial"/>
            </a:endParaRPr>
          </a:p>
        </p:txBody>
      </p:sp>
      <p:sp>
        <p:nvSpPr>
          <p:cNvPr id="120" name=""/>
          <p:cNvSpPr/>
          <p:nvPr/>
        </p:nvSpPr>
        <p:spPr>
          <a:xfrm>
            <a:off x="5335200" y="2248200"/>
            <a:ext cx="3428280" cy="1653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zxx" sz="1500" spc="-1" strike="noStrike">
                <a:solidFill>
                  <a:srgbClr val="666666"/>
                </a:solidFill>
                <a:latin typeface="Noto Sans"/>
                <a:ea typeface="DejaVu Sans"/>
              </a:rPr>
              <a:t>Chain of Responsibility</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Command</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Interpreter</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Iterator</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Mediator</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Memento</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Observer</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State</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Strategy</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Template Method</a:t>
            </a:r>
            <a:endParaRPr b="0" lang="en-US" sz="1500" spc="-1" strike="noStrike">
              <a:latin typeface="Arial"/>
            </a:endParaRPr>
          </a:p>
          <a:p>
            <a:pPr>
              <a:lnSpc>
                <a:spcPct val="100000"/>
              </a:lnSpc>
              <a:buNone/>
            </a:pPr>
            <a:r>
              <a:rPr b="0" lang="zxx" sz="1500" spc="-1" strike="noStrike">
                <a:solidFill>
                  <a:srgbClr val="666666"/>
                </a:solidFill>
                <a:latin typeface="Noto Sans"/>
                <a:ea typeface="DejaVu Sans"/>
              </a:rPr>
              <a:t>Visitor</a:t>
            </a:r>
            <a:endParaRPr b="0" lang="en-US" sz="1500" spc="-1" strike="noStrike">
              <a:latin typeface="Arial"/>
            </a:endParaRPr>
          </a:p>
        </p:txBody>
      </p:sp>
      <p:sp>
        <p:nvSpPr>
          <p:cNvPr id="121" name=""/>
          <p:cNvSpPr/>
          <p:nvPr/>
        </p:nvSpPr>
        <p:spPr>
          <a:xfrm>
            <a:off x="5173200" y="1805400"/>
            <a:ext cx="4415040" cy="414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zxx" sz="1800" spc="-1" strike="noStrike">
                <a:solidFill>
                  <a:srgbClr val="ff4000"/>
                </a:solidFill>
                <a:latin typeface="Noto Sans"/>
                <a:ea typeface="DejaVu Sans"/>
              </a:rPr>
              <a:t>Behavioral Design Patterns</a:t>
            </a:r>
            <a:endParaRPr b="0" lang="en-US" sz="1800" spc="-1" strike="noStrike">
              <a:latin typeface="Arial"/>
            </a:endParaRPr>
          </a:p>
        </p:txBody>
      </p:sp>
      <p:sp>
        <p:nvSpPr>
          <p:cNvPr id="122" name=""/>
          <p:cNvSpPr/>
          <p:nvPr/>
        </p:nvSpPr>
        <p:spPr>
          <a:xfrm>
            <a:off x="516600" y="3056400"/>
            <a:ext cx="4415040" cy="414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zxx" sz="1800" spc="-1" strike="noStrike">
                <a:solidFill>
                  <a:srgbClr val="ff4000"/>
                </a:solidFill>
                <a:latin typeface="Noto Sans"/>
                <a:ea typeface="DejaVu Sans"/>
              </a:rPr>
              <a:t>Structural Design Patterns</a:t>
            </a:r>
            <a:endParaRPr b="0" lang="en-US" sz="1800" spc="-1" strike="noStrike">
              <a:latin typeface="Arial"/>
            </a:endParaRPr>
          </a:p>
        </p:txBody>
      </p:sp>
      <p:sp>
        <p:nvSpPr>
          <p:cNvPr id="123" name=""/>
          <p:cNvSpPr/>
          <p:nvPr/>
        </p:nvSpPr>
        <p:spPr>
          <a:xfrm>
            <a:off x="528840" y="848160"/>
            <a:ext cx="4415040" cy="414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zxx" sz="1800" spc="-1" strike="noStrike">
                <a:solidFill>
                  <a:srgbClr val="ff4000"/>
                </a:solidFill>
                <a:latin typeface="Noto Sans"/>
                <a:ea typeface="DejaVu Sans"/>
              </a:rPr>
              <a:t>Creational Design Patterns</a:t>
            </a:r>
            <a:endParaRPr b="0" lang="en-US" sz="1800" spc="-1" strike="noStrike">
              <a:latin typeface="Arial"/>
            </a:endParaRPr>
          </a:p>
        </p:txBody>
      </p:sp>
      <p:pic>
        <p:nvPicPr>
          <p:cNvPr id="124" name="" descr=""/>
          <p:cNvPicPr/>
          <p:nvPr/>
        </p:nvPicPr>
        <p:blipFill>
          <a:blip r:embed="rId1"/>
          <a:stretch/>
        </p:blipFill>
        <p:spPr>
          <a:xfrm>
            <a:off x="-45000" y="5189760"/>
            <a:ext cx="3016080" cy="4910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326</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2022-10-17T10:30:35Z</dcterms:created>
  <dc:creator/>
  <dc:description/>
  <dc:language>en-US</dc:language>
  <cp:lastModifiedBy/>
  <dcterms:modified xsi:type="dcterms:W3CDTF">2022-10-20T17:05:19Z</dcterms:modified>
  <cp:revision>10</cp:revision>
  <dc:subject/>
  <dc:title>Grey Elegant</dc:title>
</cp:coreProperties>
</file>

<file path=docProps/custom.xml><?xml version="1.0" encoding="utf-8"?>
<Properties xmlns="http://schemas.openxmlformats.org/officeDocument/2006/custom-properties" xmlns:vt="http://schemas.openxmlformats.org/officeDocument/2006/docPropsVTypes"/>
</file>