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Roboto Thin"/>
      <p:regular r:id="rId23"/>
      <p:bold r:id="rId24"/>
      <p:italic r:id="rId25"/>
      <p:boldItalic r:id="rId26"/>
    </p:embeddedFont>
    <p:embeddedFont>
      <p:font typeface="Roboto Medium"/>
      <p:regular r:id="rId27"/>
      <p:bold r:id="rId28"/>
      <p:italic r:id="rId29"/>
      <p:boldItalic r:id="rId30"/>
    </p:embeddedFont>
    <p:embeddedFont>
      <p:font typeface="Roboto"/>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6ADA72-86DE-4C1B-844E-231CA539D2A7}">
  <a:tblStyle styleId="{EB6ADA72-86DE-4C1B-844E-231CA539D2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Thin-bold.fntdata"/><Relationship Id="rId23" Type="http://schemas.openxmlformats.org/officeDocument/2006/relationships/font" Target="fonts/RobotoThi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font" Target="fonts/RobotoMedium-boldItalic.fntdata"/><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font" Target="fonts/Raleway-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03b725e98_0_1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03b725e98_0_1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03b725e98_0_18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03b725e98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80d1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80d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03b725e98_0_6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03b725e98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03b725e98_0_6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03b725e98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80d1f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80d1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6f80d1ff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6f80d1f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03b725e98_0_18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03b725e98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03b725e98_0_1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03b725e98_0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03b725e98_0_7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03b725e98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travapp.vercel.app/" TargetMode="External"/><Relationship Id="rId4" Type="http://schemas.openxmlformats.org/officeDocument/2006/relationships/hyperlink" Target="https://travapp.vercel.app/" TargetMode="External"/><Relationship Id="rId5" Type="http://schemas.openxmlformats.org/officeDocument/2006/relationships/hyperlink" Target="https://travapp.vercel.app/" TargetMode="External"/><Relationship Id="rId6" Type="http://schemas.openxmlformats.org/officeDocument/2006/relationships/hyperlink" Target="https://github.com/ilhardika/travel-web-ap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Final Project Dibimbing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Demo Project</a:t>
            </a:r>
            <a:endParaRPr/>
          </a:p>
        </p:txBody>
      </p:sp>
      <p:sp>
        <p:nvSpPr>
          <p:cNvPr id="158" name="Google Shape;158;p22">
            <a:hlinkClick r:id="rId3"/>
          </p:cNvPr>
          <p:cNvSpPr txBox="1"/>
          <p:nvPr/>
        </p:nvSpPr>
        <p:spPr>
          <a:xfrm>
            <a:off x="729450" y="1782875"/>
            <a:ext cx="422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u="sng">
                <a:solidFill>
                  <a:schemeClr val="hlink"/>
                </a:solidFill>
                <a:latin typeface="Lato"/>
                <a:ea typeface="Lato"/>
                <a:cs typeface="Lato"/>
                <a:sym typeface="Lato"/>
                <a:hlinkClick r:id="rId4"/>
              </a:rPr>
              <a:t>https://travapp.vercel.app/</a:t>
            </a:r>
            <a:endParaRPr sz="1300">
              <a:solidFill>
                <a:schemeClr val="accent1"/>
              </a:solidFill>
              <a:latin typeface="Lato"/>
              <a:ea typeface="Lato"/>
              <a:cs typeface="Lato"/>
              <a:sym typeface="Lato"/>
            </a:endParaRPr>
          </a:p>
        </p:txBody>
      </p:sp>
      <p:sp>
        <p:nvSpPr>
          <p:cNvPr id="159" name="Google Shape;159;p22"/>
          <p:cNvSpPr txBox="1"/>
          <p:nvPr>
            <p:ph type="title"/>
          </p:nvPr>
        </p:nvSpPr>
        <p:spPr>
          <a:xfrm>
            <a:off x="727800" y="2325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Repo Github</a:t>
            </a:r>
            <a:endParaRPr/>
          </a:p>
        </p:txBody>
      </p:sp>
      <p:sp>
        <p:nvSpPr>
          <p:cNvPr id="160" name="Google Shape;160;p22">
            <a:hlinkClick r:id="rId5"/>
          </p:cNvPr>
          <p:cNvSpPr txBox="1"/>
          <p:nvPr/>
        </p:nvSpPr>
        <p:spPr>
          <a:xfrm>
            <a:off x="727800" y="2790075"/>
            <a:ext cx="422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300" u="sng">
                <a:solidFill>
                  <a:schemeClr val="hlink"/>
                </a:solidFill>
                <a:latin typeface="Lato"/>
                <a:ea typeface="Lato"/>
                <a:cs typeface="Lato"/>
                <a:sym typeface="Lato"/>
                <a:hlinkClick r:id="rId6"/>
              </a:rPr>
              <a:t>https://github.com/ilhardika/travel-web-app</a:t>
            </a:r>
            <a:endParaRPr sz="13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 type="body"/>
          </p:nvPr>
        </p:nvSpPr>
        <p:spPr>
          <a:xfrm>
            <a:off x="729450" y="2047425"/>
            <a:ext cx="7984500" cy="20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000"/>
              <a:t>Menentukan Konsep Aplikasi</a:t>
            </a:r>
            <a:br>
              <a:rPr lang="id" sz="1000"/>
            </a:br>
            <a:r>
              <a:rPr lang="id" sz="1000"/>
              <a:t>Masalah: Kesulitan dalam merancang konsep awal aplikasi.</a:t>
            </a:r>
            <a:br>
              <a:rPr lang="id" sz="1000"/>
            </a:br>
            <a:r>
              <a:rPr lang="id" sz="1000"/>
              <a:t>Solusi: Saya memulai dengan pengujian API, yang membantu saya memahami jumlah halaman yang dibutuhkan dan alur sistemnya.</a:t>
            </a:r>
            <a:endParaRPr sz="1000"/>
          </a:p>
          <a:p>
            <a:pPr indent="0" lvl="0" marL="0" rtl="0" algn="l">
              <a:spcBef>
                <a:spcPts val="1200"/>
              </a:spcBef>
              <a:spcAft>
                <a:spcPts val="0"/>
              </a:spcAft>
              <a:buNone/>
            </a:pPr>
            <a:r>
              <a:rPr lang="id" sz="1000"/>
              <a:t>Integrasi API</a:t>
            </a:r>
            <a:br>
              <a:rPr lang="id" sz="1000"/>
            </a:br>
            <a:r>
              <a:rPr lang="id" sz="1000"/>
              <a:t>Masalah: Bingung dalam memilih metode terbaik untuk menghubungkan frontend dengan backend.</a:t>
            </a:r>
            <a:br>
              <a:rPr lang="id" sz="1000"/>
            </a:br>
            <a:r>
              <a:rPr lang="id" sz="1000"/>
              <a:t>Solusi: Saya melakukan riset dan bertanya kepada AI untuk menemukan pendekatan yang paling sesuai.</a:t>
            </a:r>
            <a:endParaRPr sz="1000"/>
          </a:p>
          <a:p>
            <a:pPr indent="0" lvl="0" marL="0" rtl="0" algn="l">
              <a:spcBef>
                <a:spcPts val="1200"/>
              </a:spcBef>
              <a:spcAft>
                <a:spcPts val="1200"/>
              </a:spcAft>
              <a:buNone/>
            </a:pPr>
            <a:r>
              <a:rPr lang="id" sz="1000"/>
              <a:t>Implementasi Authorization</a:t>
            </a:r>
            <a:br>
              <a:rPr lang="id" sz="1000"/>
            </a:br>
            <a:r>
              <a:rPr lang="id" sz="1000"/>
              <a:t>Masalah: Tidak yakin bagaimana cara mengatur akses halaman berdasarkan status login pengguna.</a:t>
            </a:r>
            <a:br>
              <a:rPr lang="id" sz="1000"/>
            </a:br>
            <a:r>
              <a:rPr lang="id" sz="1000"/>
              <a:t>Solusi: Saya menemukan bahwa protected routes dapat digunakan sebagai solusi dan mengonfirmasi konsep ini dengan bantuan AI.</a:t>
            </a:r>
            <a:endParaRPr sz="1000"/>
          </a:p>
        </p:txBody>
      </p:sp>
      <p:sp>
        <p:nvSpPr>
          <p:cNvPr id="166" name="Google Shape;16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Masalah yang dihadapi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 name="Shape 170"/>
        <p:cNvGrpSpPr/>
        <p:nvPr/>
      </p:nvGrpSpPr>
      <p:grpSpPr>
        <a:xfrm>
          <a:off x="0" y="0"/>
          <a:ext cx="0" cy="0"/>
          <a:chOff x="0" y="0"/>
          <a:chExt cx="0" cy="0"/>
        </a:xfrm>
      </p:grpSpPr>
      <p:sp>
        <p:nvSpPr>
          <p:cNvPr id="171" name="Google Shape;171;p24"/>
          <p:cNvSpPr txBox="1"/>
          <p:nvPr>
            <p:ph type="title"/>
          </p:nvPr>
        </p:nvSpPr>
        <p:spPr>
          <a:xfrm>
            <a:off x="490250" y="528900"/>
            <a:ext cx="7016700" cy="408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Terimakasih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342475" y="2078875"/>
            <a:ext cx="5531700" cy="24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200"/>
              <a:t>Quality Assurance di Allianz Life Indonesia, memiliki 2 tahun pengalaman dalam manual testing. SIT, regression, dan PVT testing untuk aplikasi Mobile iOS dan Web.</a:t>
            </a:r>
            <a:endParaRPr sz="1200"/>
          </a:p>
          <a:p>
            <a:pPr indent="0" lvl="0" marL="0" rtl="0" algn="l">
              <a:spcBef>
                <a:spcPts val="1200"/>
              </a:spcBef>
              <a:spcAft>
                <a:spcPts val="0"/>
              </a:spcAft>
              <a:buNone/>
            </a:pPr>
            <a:r>
              <a:rPr lang="id" sz="1200"/>
              <a:t>Saat ini mengikuti Bootcamp Front End Developer di Dibimbing.id berfokus pada Framework React </a:t>
            </a:r>
            <a:r>
              <a:rPr lang="id" sz="1200"/>
              <a:t>dengan pengalaman membuat beberapa mini project dengan Tailwind CSS dan project slicing desain dari Figma. Serta Final Project membuat Travel Booking Web App dengan integrasi API</a:t>
            </a:r>
            <a:endParaRPr sz="1200"/>
          </a:p>
          <a:p>
            <a:pPr indent="0" lvl="0" marL="0" rtl="0" algn="l">
              <a:spcBef>
                <a:spcPts val="1200"/>
              </a:spcBef>
              <a:spcAft>
                <a:spcPts val="1200"/>
              </a:spcAft>
              <a:buNone/>
            </a:pPr>
            <a:r>
              <a:rPr lang="id" sz="1200"/>
              <a:t>Berorientasi pada detail, analitis dengan menggabungkan pengalaman dalam testing dan developing.</a:t>
            </a:r>
            <a:endParaRPr sz="1200"/>
          </a:p>
        </p:txBody>
      </p:sp>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Tentang saya</a:t>
            </a:r>
            <a:endParaRPr/>
          </a:p>
        </p:txBody>
      </p:sp>
      <p:pic>
        <p:nvPicPr>
          <p:cNvPr id="94" name="Google Shape;94;p14"/>
          <p:cNvPicPr preferRelativeResize="0"/>
          <p:nvPr/>
        </p:nvPicPr>
        <p:blipFill>
          <a:blip r:embed="rId3">
            <a:alphaModFix/>
          </a:blip>
          <a:stretch>
            <a:fillRect/>
          </a:stretch>
        </p:blipFill>
        <p:spPr>
          <a:xfrm>
            <a:off x="695050" y="2078874"/>
            <a:ext cx="2425800" cy="24258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729450" y="2047425"/>
            <a:ext cx="7984500" cy="199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100"/>
              <a:t>Teknik Informatika dari Soetomo University (2018–2023) dengan pengalaman membuat project magang Aplikasi Web Penggajian Karyawan dan POS Barbershop Membership berfokus pada alur system dan ui dengan menggunakan framework bootstrap</a:t>
            </a:r>
            <a:endParaRPr sz="1100"/>
          </a:p>
          <a:p>
            <a:pPr indent="0" lvl="0" marL="0" rtl="0" algn="l">
              <a:spcBef>
                <a:spcPts val="1200"/>
              </a:spcBef>
              <a:spcAft>
                <a:spcPts val="0"/>
              </a:spcAft>
              <a:buNone/>
            </a:pPr>
            <a:r>
              <a:rPr lang="id" sz="1100"/>
              <a:t>Dibimbing Bootcamp untuk Frontend Development (Agustus 2024 – Februari 2025), mendalami JavaScript HTML, CSS, Tailwind &amp; React</a:t>
            </a:r>
            <a:endParaRPr sz="1100"/>
          </a:p>
          <a:p>
            <a:pPr indent="0" lvl="0" marL="0" rtl="0" algn="l">
              <a:spcBef>
                <a:spcPts val="1200"/>
              </a:spcBef>
              <a:spcAft>
                <a:spcPts val="1200"/>
              </a:spcAft>
              <a:buNone/>
            </a:pPr>
            <a:r>
              <a:rPr lang="id" sz="1100"/>
              <a:t>QA Bootcamp di Eduwork (Maret – Juni 2023),memperoleh keterampilan dalam manual testing, automated testing dengan Cypress, mobile testing menggunakan Katalon, serta API testing dengan Postman.</a:t>
            </a:r>
            <a:endParaRPr sz="1100"/>
          </a:p>
        </p:txBody>
      </p:sp>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Education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2047425"/>
            <a:ext cx="7984500" cy="20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100"/>
              <a:t>2 Tahun sebagai QA Tester di Allianz Life Indonesia, bertanggung jawab atas SIT, regression, dan PVT testing untuk aplikasi Mobile iOS dan Webiste</a:t>
            </a:r>
            <a:endParaRPr sz="1100"/>
          </a:p>
          <a:p>
            <a:pPr indent="0" lvl="0" marL="0" rtl="0" algn="l">
              <a:spcBef>
                <a:spcPts val="1200"/>
              </a:spcBef>
              <a:spcAft>
                <a:spcPts val="0"/>
              </a:spcAft>
              <a:buNone/>
            </a:pPr>
            <a:r>
              <a:rPr lang="id" sz="1100"/>
              <a:t>Selain itu, memiliki pengalaman dalam freelance testing untuk e-commerce fashion brand dengan 100+ test cases dan regression testing</a:t>
            </a:r>
            <a:endParaRPr sz="1100"/>
          </a:p>
          <a:p>
            <a:pPr indent="0" lvl="0" marL="0" rtl="0" algn="l">
              <a:spcBef>
                <a:spcPts val="1200"/>
              </a:spcBef>
              <a:spcAft>
                <a:spcPts val="1200"/>
              </a:spcAft>
              <a:buNone/>
            </a:pPr>
            <a:r>
              <a:rPr lang="id" sz="1100"/>
              <a:t>Saat ini mengikuti Bootcamp Front End Developer di Dibimbing.id berfokus pada Framework React dengan pengalaman membuat beberapa mini project dengan Tailwind CSS dan project slicing desain dari Figma. Serta Final Project membuat Travel Booking Web App dengan integrasi API</a:t>
            </a:r>
            <a:endParaRPr sz="1100"/>
          </a:p>
        </p:txBody>
      </p:sp>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125563" y="1255775"/>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TravApp</a:t>
            </a:r>
            <a:endParaRPr/>
          </a:p>
        </p:txBody>
      </p:sp>
      <p:sp>
        <p:nvSpPr>
          <p:cNvPr id="112" name="Google Shape;112;p17"/>
          <p:cNvSpPr txBox="1"/>
          <p:nvPr>
            <p:ph idx="1" type="body"/>
          </p:nvPr>
        </p:nvSpPr>
        <p:spPr>
          <a:xfrm>
            <a:off x="125563" y="2094600"/>
            <a:ext cx="3300900" cy="281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100"/>
              <a:t>TravApp adalah platform pemesanan travel modern yang dibangun dengan React dan Vite. Aplikasi ini dirancang untuk memberikan pengalaman yang baik bagi pengguna dalam menemukan dan memesan aktivitas travelling. Proyek ini mencakup fitur otentikasi pengguna, keranjang belanja, pemrosesan pembayaran, dan manajemen profil. Admin dapat mengelola data melalui fitur manajemen yang disediakan.</a:t>
            </a:r>
            <a:endParaRPr sz="1100"/>
          </a:p>
          <a:p>
            <a:pPr indent="0" lvl="0" marL="0" rtl="0" algn="l">
              <a:spcBef>
                <a:spcPts val="1200"/>
              </a:spcBef>
              <a:spcAft>
                <a:spcPts val="1200"/>
              </a:spcAft>
              <a:buNone/>
            </a:pPr>
            <a:r>
              <a:t/>
            </a:r>
            <a:endParaRPr sz="1100"/>
          </a:p>
        </p:txBody>
      </p:sp>
      <p:pic>
        <p:nvPicPr>
          <p:cNvPr id="113" name="Google Shape;113;p17"/>
          <p:cNvPicPr preferRelativeResize="0"/>
          <p:nvPr/>
        </p:nvPicPr>
        <p:blipFill>
          <a:blip r:embed="rId3">
            <a:alphaModFix/>
          </a:blip>
          <a:stretch>
            <a:fillRect/>
          </a:stretch>
        </p:blipFill>
        <p:spPr>
          <a:xfrm>
            <a:off x="3426463" y="820875"/>
            <a:ext cx="5412736" cy="3108457"/>
          </a:xfrm>
          <a:prstGeom prst="rect">
            <a:avLst/>
          </a:prstGeom>
          <a:noFill/>
          <a:ln>
            <a:noFill/>
          </a:ln>
        </p:spPr>
      </p:pic>
      <p:pic>
        <p:nvPicPr>
          <p:cNvPr id="114" name="Google Shape;114;p17"/>
          <p:cNvPicPr preferRelativeResize="0"/>
          <p:nvPr/>
        </p:nvPicPr>
        <p:blipFill>
          <a:blip r:embed="rId4">
            <a:alphaModFix/>
          </a:blip>
          <a:stretch>
            <a:fillRect/>
          </a:stretch>
        </p:blipFill>
        <p:spPr>
          <a:xfrm>
            <a:off x="7120696" y="1502150"/>
            <a:ext cx="1718500" cy="348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265500" y="1816950"/>
            <a:ext cx="4045200" cy="150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TravApp</a:t>
            </a:r>
            <a:endParaRPr/>
          </a:p>
          <a:p>
            <a:pPr indent="0" lvl="0" marL="0" rtl="0" algn="l">
              <a:spcBef>
                <a:spcPts val="0"/>
              </a:spcBef>
              <a:spcAft>
                <a:spcPts val="0"/>
              </a:spcAft>
              <a:buNone/>
            </a:pPr>
            <a:r>
              <a:rPr lang="id"/>
              <a:t>Activity Diagram</a:t>
            </a:r>
            <a:endParaRPr/>
          </a:p>
        </p:txBody>
      </p:sp>
      <p:pic>
        <p:nvPicPr>
          <p:cNvPr id="120" name="Google Shape;120;p18"/>
          <p:cNvPicPr preferRelativeResize="0"/>
          <p:nvPr/>
        </p:nvPicPr>
        <p:blipFill>
          <a:blip r:embed="rId3">
            <a:alphaModFix/>
          </a:blip>
          <a:stretch>
            <a:fillRect/>
          </a:stretch>
        </p:blipFill>
        <p:spPr>
          <a:xfrm>
            <a:off x="5469775" y="97350"/>
            <a:ext cx="3008348"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84975" y="577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Authoritation</a:t>
            </a:r>
            <a:endParaRPr/>
          </a:p>
        </p:txBody>
      </p:sp>
      <p:grpSp>
        <p:nvGrpSpPr>
          <p:cNvPr id="126" name="Google Shape;126;p19"/>
          <p:cNvGrpSpPr/>
          <p:nvPr/>
        </p:nvGrpSpPr>
        <p:grpSpPr>
          <a:xfrm>
            <a:off x="640547" y="1367783"/>
            <a:ext cx="7777541" cy="1432688"/>
            <a:chOff x="1593000" y="2322568"/>
            <a:chExt cx="5957975" cy="643500"/>
          </a:xfrm>
        </p:grpSpPr>
        <p:sp>
          <p:nvSpPr>
            <p:cNvPr id="127" name="Google Shape;127;p19"/>
            <p:cNvSpPr/>
            <p:nvPr/>
          </p:nvSpPr>
          <p:spPr>
            <a:xfrm>
              <a:off x="3728375" y="2322568"/>
              <a:ext cx="3822600" cy="6435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28" name="Google Shape;128;p19"/>
            <p:cNvSpPr/>
            <p:nvPr/>
          </p:nvSpPr>
          <p:spPr>
            <a:xfrm flipH="1">
              <a:off x="2283025" y="2322575"/>
              <a:ext cx="1844400" cy="6426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29" name="Google Shape;129;p19"/>
            <p:cNvSpPr/>
            <p:nvPr/>
          </p:nvSpPr>
          <p:spPr>
            <a:xfrm rot="-5400000">
              <a:off x="3501574" y="1934671"/>
              <a:ext cx="643356" cy="1419149"/>
            </a:xfrm>
            <a:prstGeom prst="flowChartOffpage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30" name="Google Shape;130;p19"/>
            <p:cNvSpPr/>
            <p:nvPr/>
          </p:nvSpPr>
          <p:spPr>
            <a:xfrm>
              <a:off x="1593000" y="2322568"/>
              <a:ext cx="690000" cy="642300"/>
            </a:xfrm>
            <a:prstGeom prst="rect">
              <a:avLst/>
            </a:prstGeom>
            <a:solidFill>
              <a:srgbClr val="1155CC"/>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31" name="Google Shape;131;p19"/>
            <p:cNvSpPr/>
            <p:nvPr/>
          </p:nvSpPr>
          <p:spPr>
            <a:xfrm>
              <a:off x="1593000" y="2322575"/>
              <a:ext cx="690000" cy="642600"/>
            </a:xfrm>
            <a:prstGeom prst="rect">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3600">
                  <a:solidFill>
                    <a:schemeClr val="lt1"/>
                  </a:solidFill>
                  <a:latin typeface="Roboto Thin"/>
                  <a:ea typeface="Roboto Thin"/>
                  <a:cs typeface="Roboto Thin"/>
                  <a:sym typeface="Roboto Thin"/>
                </a:rPr>
                <a:t>01</a:t>
              </a:r>
              <a:endParaRPr sz="3600">
                <a:solidFill>
                  <a:schemeClr val="lt1"/>
                </a:solidFill>
                <a:latin typeface="Roboto Thin"/>
                <a:ea typeface="Roboto Thin"/>
                <a:cs typeface="Roboto Thin"/>
                <a:sym typeface="Roboto Thin"/>
              </a:endParaRPr>
            </a:p>
          </p:txBody>
        </p:sp>
        <p:sp>
          <p:nvSpPr>
            <p:cNvPr id="132" name="Google Shape;132;p19"/>
            <p:cNvSpPr/>
            <p:nvPr/>
          </p:nvSpPr>
          <p:spPr>
            <a:xfrm>
              <a:off x="2342625" y="2399951"/>
              <a:ext cx="1940700" cy="4959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1500">
                  <a:solidFill>
                    <a:schemeClr val="lt1"/>
                  </a:solidFill>
                  <a:latin typeface="Roboto Medium"/>
                  <a:ea typeface="Roboto Medium"/>
                  <a:cs typeface="Roboto Medium"/>
                  <a:sym typeface="Roboto Medium"/>
                </a:rPr>
                <a:t>User</a:t>
              </a:r>
              <a:endParaRPr sz="1500">
                <a:solidFill>
                  <a:schemeClr val="lt1"/>
                </a:solidFill>
                <a:latin typeface="Roboto"/>
                <a:ea typeface="Roboto"/>
                <a:cs typeface="Roboto"/>
                <a:sym typeface="Roboto"/>
              </a:endParaRPr>
            </a:p>
          </p:txBody>
        </p:sp>
        <p:sp>
          <p:nvSpPr>
            <p:cNvPr id="133" name="Google Shape;133;p19"/>
            <p:cNvSpPr/>
            <p:nvPr/>
          </p:nvSpPr>
          <p:spPr>
            <a:xfrm>
              <a:off x="3291283" y="2323751"/>
              <a:ext cx="4067700" cy="642300"/>
            </a:xfrm>
            <a:prstGeom prst="rect">
              <a:avLst/>
            </a:prstGeom>
            <a:solidFill>
              <a:srgbClr val="1155CC"/>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Registrasi &amp; Login: Daftar dan login menggunakan API Register dan Login.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Lihat Banner dan Promo: Mengakses promo dan banner menarik.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Lihat &amp; Cari Aktivitas: Menjelajahi aktivitas wisata berdasarkan kategori.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Tambah ke Keranjang: Menambahkan aktivitas ke keranjang.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Checkout &amp; Pembayaran: Memilih metode pembayaran dan upload bukti pembayaran.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Lihat Riwayat Transaksi: Melihat status pemesanan dan detail transaksi.</a:t>
              </a:r>
              <a:endParaRPr sz="900">
                <a:solidFill>
                  <a:schemeClr val="lt1"/>
                </a:solidFill>
                <a:latin typeface="Roboto"/>
                <a:ea typeface="Roboto"/>
                <a:cs typeface="Roboto"/>
                <a:sym typeface="Roboto"/>
              </a:endParaRPr>
            </a:p>
          </p:txBody>
        </p:sp>
      </p:grpSp>
      <p:grpSp>
        <p:nvGrpSpPr>
          <p:cNvPr id="134" name="Google Shape;134;p19"/>
          <p:cNvGrpSpPr/>
          <p:nvPr/>
        </p:nvGrpSpPr>
        <p:grpSpPr>
          <a:xfrm>
            <a:off x="640547" y="2800567"/>
            <a:ext cx="7777541" cy="1799226"/>
            <a:chOff x="1593000" y="2322568"/>
            <a:chExt cx="5957975" cy="643500"/>
          </a:xfrm>
        </p:grpSpPr>
        <p:sp>
          <p:nvSpPr>
            <p:cNvPr id="135" name="Google Shape;135;p19"/>
            <p:cNvSpPr/>
            <p:nvPr/>
          </p:nvSpPr>
          <p:spPr>
            <a:xfrm>
              <a:off x="3728375" y="2322568"/>
              <a:ext cx="3822600" cy="6435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36" name="Google Shape;136;p19"/>
            <p:cNvSpPr/>
            <p:nvPr/>
          </p:nvSpPr>
          <p:spPr>
            <a:xfrm flipH="1">
              <a:off x="2283025" y="2322575"/>
              <a:ext cx="1844400" cy="6426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37" name="Google Shape;137;p19"/>
            <p:cNvSpPr/>
            <p:nvPr/>
          </p:nvSpPr>
          <p:spPr>
            <a:xfrm rot="-5400000">
              <a:off x="3501574" y="1934671"/>
              <a:ext cx="643356" cy="1419149"/>
            </a:xfrm>
            <a:prstGeom prst="flowChartOffpageConnector">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38" name="Google Shape;138;p19"/>
            <p:cNvSpPr/>
            <p:nvPr/>
          </p:nvSpPr>
          <p:spPr>
            <a:xfrm>
              <a:off x="1593000" y="2322568"/>
              <a:ext cx="690000" cy="642300"/>
            </a:xfrm>
            <a:prstGeom prst="rect">
              <a:avLst/>
            </a:prstGeom>
            <a:solidFill>
              <a:srgbClr val="3C78D8"/>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endParaRPr>
            </a:p>
          </p:txBody>
        </p:sp>
        <p:sp>
          <p:nvSpPr>
            <p:cNvPr id="139" name="Google Shape;139;p19"/>
            <p:cNvSpPr/>
            <p:nvPr/>
          </p:nvSpPr>
          <p:spPr>
            <a:xfrm>
              <a:off x="1593000" y="2322575"/>
              <a:ext cx="690000" cy="642600"/>
            </a:xfrm>
            <a:prstGeom prst="rect">
              <a:avLst/>
            </a:prstGeom>
            <a:solidFill>
              <a:srgbClr val="3C78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d" sz="3600">
                  <a:solidFill>
                    <a:schemeClr val="lt1"/>
                  </a:solidFill>
                  <a:latin typeface="Roboto Thin"/>
                  <a:ea typeface="Roboto Thin"/>
                  <a:cs typeface="Roboto Thin"/>
                  <a:sym typeface="Roboto Thin"/>
                </a:rPr>
                <a:t>02</a:t>
              </a:r>
              <a:endParaRPr sz="3600">
                <a:solidFill>
                  <a:schemeClr val="lt1"/>
                </a:solidFill>
                <a:latin typeface="Roboto Thin"/>
                <a:ea typeface="Roboto Thin"/>
                <a:cs typeface="Roboto Thin"/>
                <a:sym typeface="Roboto Thin"/>
              </a:endParaRPr>
            </a:p>
          </p:txBody>
        </p:sp>
        <p:sp>
          <p:nvSpPr>
            <p:cNvPr id="140" name="Google Shape;140;p19"/>
            <p:cNvSpPr/>
            <p:nvPr/>
          </p:nvSpPr>
          <p:spPr>
            <a:xfrm>
              <a:off x="2342625" y="2399951"/>
              <a:ext cx="1940700" cy="4959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id" sz="1500">
                  <a:solidFill>
                    <a:schemeClr val="lt1"/>
                  </a:solidFill>
                  <a:latin typeface="Roboto Medium"/>
                  <a:ea typeface="Roboto Medium"/>
                  <a:cs typeface="Roboto Medium"/>
                  <a:sym typeface="Roboto Medium"/>
                </a:rPr>
                <a:t>Admin</a:t>
              </a:r>
              <a:endParaRPr sz="1500">
                <a:solidFill>
                  <a:schemeClr val="lt1"/>
                </a:solidFill>
                <a:latin typeface="Roboto"/>
                <a:ea typeface="Roboto"/>
                <a:cs typeface="Roboto"/>
                <a:sym typeface="Roboto"/>
              </a:endParaRPr>
            </a:p>
          </p:txBody>
        </p:sp>
        <p:sp>
          <p:nvSpPr>
            <p:cNvPr id="141" name="Google Shape;141;p19"/>
            <p:cNvSpPr/>
            <p:nvPr/>
          </p:nvSpPr>
          <p:spPr>
            <a:xfrm>
              <a:off x="3291283" y="2323751"/>
              <a:ext cx="4067700" cy="642300"/>
            </a:xfrm>
            <a:prstGeom prst="rect">
              <a:avLst/>
            </a:prstGeom>
            <a:solidFill>
              <a:srgbClr val="3C78D8"/>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Dashboard</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Manajemen Banner: Tambah, ubah, dan hapus banner menggunakan API Create/Update/Delete Banner.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Manajemen Promo: Tambah, ubah, dan hapus promo dengan API Create/Update/Delete Promo.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Manajemen Kategori: Kelola kategori aktivitas wisata.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Manajemen Aktivitas: Tambah, edit, dan hapus aktivitas wisata.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Kelola user: Lihat semua user dan ubah role mereka dengan API Update User Role.  </a:t>
              </a:r>
              <a:endParaRPr sz="900">
                <a:solidFill>
                  <a:schemeClr val="lt1"/>
                </a:solidFill>
                <a:latin typeface="Roboto"/>
                <a:ea typeface="Roboto"/>
                <a:cs typeface="Roboto"/>
                <a:sym typeface="Roboto"/>
              </a:endParaRPr>
            </a:p>
            <a:p>
              <a:pPr indent="-285750" lvl="0" marL="457200" rtl="0" algn="l">
                <a:lnSpc>
                  <a:spcPct val="115000"/>
                </a:lnSpc>
                <a:spcBef>
                  <a:spcPts val="0"/>
                </a:spcBef>
                <a:spcAft>
                  <a:spcPts val="0"/>
                </a:spcAft>
                <a:buClr>
                  <a:schemeClr val="lt1"/>
                </a:buClr>
                <a:buSzPts val="900"/>
                <a:buFont typeface="Roboto"/>
                <a:buChar char="●"/>
              </a:pPr>
              <a:r>
                <a:rPr lang="id" sz="900">
                  <a:solidFill>
                    <a:schemeClr val="lt1"/>
                  </a:solidFill>
                  <a:latin typeface="Roboto"/>
                  <a:ea typeface="Roboto"/>
                  <a:cs typeface="Roboto"/>
                  <a:sym typeface="Roboto"/>
                </a:rPr>
                <a:t>Kelola Transaksi: Lihat semua transaksi user, update status transaksi (success/failed), atau membatalkan transaksi.</a:t>
              </a:r>
              <a:endParaRPr sz="900">
                <a:solidFill>
                  <a:schemeClr val="lt1"/>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0"/>
          <p:cNvGraphicFramePr/>
          <p:nvPr/>
        </p:nvGraphicFramePr>
        <p:xfrm>
          <a:off x="346000" y="1352225"/>
          <a:ext cx="3000000" cy="3000000"/>
        </p:xfrm>
        <a:graphic>
          <a:graphicData uri="http://schemas.openxmlformats.org/drawingml/2006/table">
            <a:tbl>
              <a:tblPr>
                <a:noFill/>
                <a:tableStyleId>{EB6ADA72-86DE-4C1B-844E-231CA539D2A7}</a:tableStyleId>
              </a:tblPr>
              <a:tblGrid>
                <a:gridCol w="1690400"/>
                <a:gridCol w="1690400"/>
                <a:gridCol w="1690400"/>
                <a:gridCol w="1690400"/>
                <a:gridCol w="1690400"/>
              </a:tblGrid>
              <a:tr h="364625">
                <a:tc>
                  <a:txBody>
                    <a:bodyPr/>
                    <a:lstStyle/>
                    <a:p>
                      <a:pPr indent="0" lvl="0" marL="0" rtl="0" algn="l">
                        <a:spcBef>
                          <a:spcPts val="0"/>
                        </a:spcBef>
                        <a:spcAft>
                          <a:spcPts val="0"/>
                        </a:spcAft>
                        <a:buNone/>
                      </a:pPr>
                      <a:r>
                        <a:rPr lang="id" sz="1100">
                          <a:latin typeface="Lato"/>
                          <a:ea typeface="Lato"/>
                          <a:cs typeface="Lato"/>
                          <a:sym typeface="Lato"/>
                        </a:rPr>
                        <a:t>🔐 Autentikasi:</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1100">
                          <a:latin typeface="Lato"/>
                          <a:ea typeface="Lato"/>
                          <a:cs typeface="Lato"/>
                          <a:sym typeface="Lato"/>
                        </a:rPr>
                        <a:t>🏠 Public:</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1100">
                          <a:latin typeface="Lato"/>
                          <a:ea typeface="Lato"/>
                          <a:cs typeface="Lato"/>
                          <a:sym typeface="Lato"/>
                        </a:rPr>
                        <a:t>🛒 Transaksi:</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1100">
                          <a:latin typeface="Lato"/>
                          <a:ea typeface="Lato"/>
                          <a:cs typeface="Lato"/>
                          <a:sym typeface="Lato"/>
                        </a:rPr>
                        <a:t>👤 Profile:</a:t>
                      </a:r>
                      <a:endParaRPr sz="11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1100">
                          <a:latin typeface="Lato"/>
                          <a:ea typeface="Lato"/>
                          <a:cs typeface="Lato"/>
                          <a:sym typeface="Lato"/>
                        </a:rPr>
                        <a:t>🔧 Admin:</a:t>
                      </a:r>
                      <a:endParaRPr sz="1100">
                        <a:latin typeface="Lato"/>
                        <a:ea typeface="Lato"/>
                        <a:cs typeface="Lato"/>
                        <a:sym typeface="Lato"/>
                      </a:endParaRPr>
                    </a:p>
                  </a:txBody>
                  <a:tcPr marT="91425" marB="91425" marR="91425" marL="91425"/>
                </a:tc>
              </a:tr>
              <a:tr h="3261950">
                <a:tc>
                  <a:txBody>
                    <a:bodyPr/>
                    <a:lstStyle/>
                    <a:p>
                      <a:pPr indent="0" lvl="0" marL="0" rtl="0" algn="l">
                        <a:spcBef>
                          <a:spcPts val="0"/>
                        </a:spcBef>
                        <a:spcAft>
                          <a:spcPts val="0"/>
                        </a:spcAft>
                        <a:buNone/>
                      </a:pPr>
                      <a:r>
                        <a:rPr lang="id" sz="700">
                          <a:latin typeface="Lato"/>
                          <a:ea typeface="Lato"/>
                          <a:cs typeface="Lato"/>
                          <a:sym typeface="Lato"/>
                        </a:rPr>
                        <a:t>1. Login</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email/username</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password</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Tombol login</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Validasi input</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2. Register</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nama lengkap</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email</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password</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konfirmasi password</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Tombol register</a:t>
                      </a:r>
                      <a:endParaRPr sz="700">
                        <a:latin typeface="Lato"/>
                        <a:ea typeface="Lato"/>
                        <a:cs typeface="Lato"/>
                        <a:sym typeface="Lato"/>
                      </a:endParaRPr>
                    </a:p>
                    <a:p>
                      <a:pPr indent="0" lvl="0" marL="0" rtl="0" algn="l">
                        <a:spcBef>
                          <a:spcPts val="0"/>
                        </a:spcBef>
                        <a:spcAft>
                          <a:spcPts val="0"/>
                        </a:spcAft>
                        <a:buNone/>
                      </a:pPr>
                      <a:r>
                        <a:t/>
                      </a:r>
                      <a:endParaRPr sz="9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700">
                          <a:latin typeface="Lato"/>
                          <a:ea typeface="Lato"/>
                          <a:cs typeface="Lato"/>
                          <a:sym typeface="Lato"/>
                        </a:rPr>
                        <a:t>1. Landing Page</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Navbar</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Banner Hero</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Feature</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Aktivitas rekomendasi</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Testimony</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Footer</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2. Promo</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Grid/list kategori</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3. Aktivitas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List aktivitas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Filter kategori</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4. Detail Aktivitas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Galeri foto</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Deskripsi lengkap</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Harga</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Rating</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Fasilitas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Tombol add to cart</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Peta lokasi</a:t>
                      </a:r>
                      <a:endParaRPr sz="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700">
                          <a:latin typeface="Lato"/>
                          <a:ea typeface="Lato"/>
                          <a:cs typeface="Lato"/>
                          <a:sym typeface="Lato"/>
                        </a:rPr>
                        <a:t>1. Keranjang</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List aktivitas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Fitur + - jumlah dan hapus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Total Harga</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Metode Pembayaran</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Tombol checkout</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3. Konfirmasi Pembayaran</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Upload bukti transfer</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Konfirmasi detail</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700">
                          <a:latin typeface="Lato"/>
                          <a:ea typeface="Lato"/>
                          <a:cs typeface="Lato"/>
                          <a:sym typeface="Lato"/>
                        </a:rPr>
                        <a:t>1. Profil Pengguna</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Foto profil</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Data personal</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Tombol edit</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2. Update Profil</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Form edit data</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Upload foto</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Simpan perubahan</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3. Riwayat Transaksi</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List transaksi</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Detail transaksi</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Ubah bukti pembayaran</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id" sz="700">
                          <a:latin typeface="Lato"/>
                          <a:ea typeface="Lato"/>
                          <a:cs typeface="Lato"/>
                          <a:sym typeface="Lato"/>
                        </a:rPr>
                        <a:t>1. Dashboard Admin</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Ringkasan data Promo, User, Activity &amp; Transaksi</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2. Berisi Tabel Data, Search &amp; Pagination dari :</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 </a:t>
                      </a:r>
                      <a:r>
                        <a:rPr lang="id" sz="700">
                          <a:latin typeface="Lato"/>
                          <a:ea typeface="Lato"/>
                          <a:cs typeface="Lato"/>
                          <a:sym typeface="Lato"/>
                        </a:rPr>
                        <a:t>Manajemen Pengguna:</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 </a:t>
                      </a:r>
                      <a:r>
                        <a:rPr lang="id" sz="700">
                          <a:latin typeface="Lato"/>
                          <a:ea typeface="Lato"/>
                          <a:cs typeface="Lato"/>
                          <a:sym typeface="Lato"/>
                        </a:rPr>
                        <a:t>Manajemen Kategori</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 Manajemen Aktivitas</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 Manajemen Promo</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 Manajemen Banner</a:t>
                      </a:r>
                      <a:endParaRPr sz="700">
                        <a:latin typeface="Lato"/>
                        <a:ea typeface="Lato"/>
                        <a:cs typeface="Lato"/>
                        <a:sym typeface="Lato"/>
                      </a:endParaRPr>
                    </a:p>
                    <a:p>
                      <a:pPr indent="0" lvl="0" marL="0" rtl="0" algn="l">
                        <a:spcBef>
                          <a:spcPts val="0"/>
                        </a:spcBef>
                        <a:spcAft>
                          <a:spcPts val="0"/>
                        </a:spcAft>
                        <a:buNone/>
                      </a:pPr>
                      <a:r>
                        <a:rPr lang="id" sz="700">
                          <a:latin typeface="Lato"/>
                          <a:ea typeface="Lato"/>
                          <a:cs typeface="Lato"/>
                          <a:sym typeface="Lato"/>
                        </a:rPr>
                        <a:t>- Manajemen Transaks </a:t>
                      </a:r>
                      <a:endParaRPr sz="700">
                        <a:latin typeface="Lato"/>
                        <a:ea typeface="Lato"/>
                        <a:cs typeface="Lato"/>
                        <a:sym typeface="Lato"/>
                      </a:endParaRPr>
                    </a:p>
                  </a:txBody>
                  <a:tcPr marT="91425" marB="91425" marR="91425" marL="91425"/>
                </a:tc>
              </a:tr>
            </a:tbl>
          </a:graphicData>
        </a:graphic>
      </p:graphicFrame>
      <p:sp>
        <p:nvSpPr>
          <p:cNvPr id="147" name="Google Shape;147;p20"/>
          <p:cNvSpPr txBox="1"/>
          <p:nvPr/>
        </p:nvSpPr>
        <p:spPr>
          <a:xfrm>
            <a:off x="700125" y="667575"/>
            <a:ext cx="4220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2000">
                <a:latin typeface="Lato"/>
                <a:ea typeface="Lato"/>
                <a:cs typeface="Lato"/>
                <a:sym typeface="Lato"/>
              </a:rPr>
              <a:t>Pages</a:t>
            </a:r>
            <a:endParaRPr sz="2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