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660" r:id="rId2"/>
    <p:sldMasterId id="2147483677" r:id="rId3"/>
    <p:sldMasterId id="2147483690" r:id="rId4"/>
    <p:sldMasterId id="2147483696" r:id="rId5"/>
  </p:sldMasterIdLst>
  <p:notesMasterIdLst>
    <p:notesMasterId r:id="rId33"/>
  </p:notesMasterIdLst>
  <p:handoutMasterIdLst>
    <p:handoutMasterId r:id="rId34"/>
  </p:handoutMasterIdLst>
  <p:sldIdLst>
    <p:sldId id="280" r:id="rId6"/>
    <p:sldId id="286" r:id="rId7"/>
    <p:sldId id="403" r:id="rId8"/>
    <p:sldId id="415" r:id="rId9"/>
    <p:sldId id="509" r:id="rId10"/>
    <p:sldId id="508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9" r:id="rId19"/>
    <p:sldId id="549" r:id="rId20"/>
    <p:sldId id="542" r:id="rId21"/>
    <p:sldId id="544" r:id="rId22"/>
    <p:sldId id="521" r:id="rId23"/>
    <p:sldId id="537" r:id="rId24"/>
    <p:sldId id="545" r:id="rId25"/>
    <p:sldId id="522" r:id="rId26"/>
    <p:sldId id="540" r:id="rId27"/>
    <p:sldId id="538" r:id="rId28"/>
    <p:sldId id="541" r:id="rId29"/>
    <p:sldId id="546" r:id="rId30"/>
    <p:sldId id="547" r:id="rId31"/>
    <p:sldId id="523" r:id="rId32"/>
  </p:sldIdLst>
  <p:sldSz cx="9904413" cy="6858000"/>
  <p:notesSz cx="6797675" cy="9926638"/>
  <p:embeddedFontLst>
    <p:embeddedFont>
      <p:font typeface="맑은 고딕" panose="020B0503020000020004" pitchFamily="50" charset="-127"/>
      <p:regular r:id="rId35"/>
      <p:bold r:id="rId36"/>
    </p:embeddedFont>
    <p:embeddedFont>
      <p:font typeface="나눔고딕" panose="020D0604000000000000" pitchFamily="50" charset="-127"/>
      <p:regular r:id="rId37"/>
      <p:bold r:id="rId38"/>
    </p:embeddedFont>
    <p:embeddedFont>
      <p:font typeface="HY헤드라인M" panose="02030600000101010101" pitchFamily="18" charset="-127"/>
      <p:regular r:id="rId39"/>
    </p:embeddedFont>
    <p:embeddedFont>
      <p:font typeface="Webdings" panose="05030102010509060703" pitchFamily="18" charset="2"/>
      <p:regular r:id="rId40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84" userDrawn="1">
          <p15:clr>
            <a:srgbClr val="A4A3A4"/>
          </p15:clr>
        </p15:guide>
        <p15:guide id="3" orient="horz" pos="1071" userDrawn="1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171">
          <p15:clr>
            <a:srgbClr val="A4A3A4"/>
          </p15:clr>
        </p15:guide>
        <p15:guide id="7" pos="6067">
          <p15:clr>
            <a:srgbClr val="A4A3A4"/>
          </p15:clr>
        </p15:guide>
        <p15:guide id="8" pos="5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A400"/>
    <a:srgbClr val="3333FF"/>
    <a:srgbClr val="FF6600"/>
    <a:srgbClr val="F8F8F8"/>
    <a:srgbClr val="FFFFFF"/>
    <a:srgbClr val="742F00"/>
    <a:srgbClr val="F0FCFE"/>
    <a:srgbClr val="00CC00"/>
    <a:srgbClr val="CB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4" autoAdjust="0"/>
    <p:restoredTop sz="99539" autoAdjust="0"/>
  </p:normalViewPr>
  <p:slideViewPr>
    <p:cSldViewPr>
      <p:cViewPr varScale="1">
        <p:scale>
          <a:sx n="118" d="100"/>
          <a:sy n="118" d="100"/>
        </p:scale>
        <p:origin x="1350" y="96"/>
      </p:cViewPr>
      <p:guideLst>
        <p:guide orient="horz" pos="119"/>
        <p:guide orient="horz" pos="3884"/>
        <p:guide orient="horz" pos="1071"/>
        <p:guide orient="horz" pos="3113"/>
        <p:guide pos="171"/>
        <p:guide pos="6067"/>
        <p:guide pos="5841"/>
      </p:guideLst>
    </p:cSldViewPr>
  </p:slideViewPr>
  <p:outlineViewPr>
    <p:cViewPr>
      <p:scale>
        <a:sx n="33" d="100"/>
        <a:sy n="33" d="100"/>
      </p:scale>
      <p:origin x="0" y="6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684" y="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A6FC8-E5CD-4CCF-A35C-355232A0AECB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10900-E8B5-47F9-B6E3-580E770064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35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064ED3-7985-4F1A-B2C9-2EDBEBBC6C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13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6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5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7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46645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37720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46645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3815670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46645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47553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7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885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55112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3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886267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46645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21253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30838" y="836712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3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이전 페이지에서 계속</a:t>
            </a:r>
          </a:p>
        </p:txBody>
      </p:sp>
    </p:spTree>
    <p:extLst>
      <p:ext uri="{BB962C8B-B14F-4D97-AF65-F5344CB8AC3E}">
        <p14:creationId xmlns:p14="http://schemas.microsoft.com/office/powerpoint/2010/main" val="269852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68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4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600201"/>
            <a:ext cx="89139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38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08415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21" y="1600201"/>
            <a:ext cx="437444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743" y="1600201"/>
            <a:ext cx="437444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83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07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8734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91642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652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0699" y="274639"/>
            <a:ext cx="222849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221" y="274639"/>
            <a:ext cx="652040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46645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3475253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46645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1500901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46645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378124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381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30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612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55112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14055948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46645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34701894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30838" y="836712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이전 페이지에서 계속</a:t>
            </a:r>
          </a:p>
        </p:txBody>
      </p:sp>
    </p:spTree>
    <p:extLst>
      <p:ext uri="{BB962C8B-B14F-4D97-AF65-F5344CB8AC3E}">
        <p14:creationId xmlns:p14="http://schemas.microsoft.com/office/powerpoint/2010/main" val="1584216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721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3910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55112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14857741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0838" y="6346645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다음 페이지에 계속</a:t>
            </a:r>
          </a:p>
        </p:txBody>
      </p:sp>
    </p:spTree>
    <p:extLst>
      <p:ext uri="{BB962C8B-B14F-4D97-AF65-F5344CB8AC3E}">
        <p14:creationId xmlns:p14="http://schemas.microsoft.com/office/powerpoint/2010/main" val="404746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30838" y="836712"/>
            <a:ext cx="7092000" cy="178699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defTabSz="914342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이전 페이지에서 계속</a:t>
            </a:r>
          </a:p>
        </p:txBody>
      </p:sp>
    </p:spTree>
    <p:extLst>
      <p:ext uri="{BB962C8B-B14F-4D97-AF65-F5344CB8AC3E}">
        <p14:creationId xmlns:p14="http://schemas.microsoft.com/office/powerpoint/2010/main" val="24513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21" y="1600201"/>
            <a:ext cx="437444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743" y="1600201"/>
            <a:ext cx="437444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253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0741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88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0699" y="274639"/>
            <a:ext cx="222849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221" y="274639"/>
            <a:ext cx="652040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4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275"/>
          <p:cNvSpPr>
            <a:spLocks noChangeArrowheads="1"/>
          </p:cNvSpPr>
          <p:nvPr/>
        </p:nvSpPr>
        <p:spPr bwMode="auto">
          <a:xfrm>
            <a:off x="6942407" y="84254"/>
            <a:ext cx="288121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한국형 온라인 공개강좌</a:t>
            </a:r>
            <a:r>
              <a:rPr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(K-MOOC) </a:t>
            </a:r>
            <a:r>
              <a:rPr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고도화</a:t>
            </a:r>
            <a:endParaRPr lang="ko-KR" altLang="en-US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" name="Text Box 242"/>
          <p:cNvSpPr txBox="1">
            <a:spLocks noChangeArrowheads="1"/>
          </p:cNvSpPr>
          <p:nvPr/>
        </p:nvSpPr>
        <p:spPr bwMode="auto">
          <a:xfrm>
            <a:off x="4781975" y="6597650"/>
            <a:ext cx="444600" cy="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fld id="{6F66BE5B-7CAE-430D-B937-6640B3E29A7C}" type="slidenum">
              <a:rPr lang="en-US" altLang="ko-KR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l" eaLnBrk="1" hangingPunct="1">
                <a:defRPr/>
              </a:pPr>
              <a:t>‹#›</a:t>
            </a:fld>
            <a:r>
              <a:rPr lang="en-US" altLang="ko-KR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</a:p>
        </p:txBody>
      </p:sp>
      <p:pic>
        <p:nvPicPr>
          <p:cNvPr id="13" name="그림 12" descr="img_3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3" y="48577"/>
            <a:ext cx="18145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132405" y="332656"/>
            <a:ext cx="9572329" cy="0"/>
          </a:xfrm>
          <a:prstGeom prst="line">
            <a:avLst/>
          </a:prstGeom>
          <a:noFill/>
          <a:ln w="3810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endParaRPr lang="ko-KR" altLang="en-US" sz="900" b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279"/>
          <p:cNvSpPr>
            <a:spLocks noChangeArrowheads="1"/>
          </p:cNvSpPr>
          <p:nvPr userDrawn="1"/>
        </p:nvSpPr>
        <p:spPr bwMode="auto">
          <a:xfrm>
            <a:off x="132404" y="6589713"/>
            <a:ext cx="1829645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KMS-DE-03_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화면정의서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Picture 11" descr="http://wp.kotech.co.kr/class.php?class=Member&amp;action=logo&amp;nolog=1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76" y="6542148"/>
            <a:ext cx="1431008" cy="27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5" r:id="rId8"/>
    <p:sldLayoutId id="2147483659" r:id="rId9"/>
    <p:sldLayoutId id="2147483674" r:id="rId10"/>
    <p:sldLayoutId id="2147483675" r:id="rId11"/>
    <p:sldLayoutId id="214748367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2pPr>
      <a:lvl3pPr marL="727075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3pPr>
      <a:lvl4pPr marL="998538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4pPr>
      <a:lvl5pPr marL="1265238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5pPr>
      <a:lvl6pPr marL="17224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6pPr>
      <a:lvl7pPr marL="21796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7pPr>
      <a:lvl8pPr marL="26368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8pPr>
      <a:lvl9pPr marL="30940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 Box 242"/>
          <p:cNvSpPr txBox="1">
            <a:spLocks noChangeArrowheads="1"/>
          </p:cNvSpPr>
          <p:nvPr/>
        </p:nvSpPr>
        <p:spPr bwMode="auto">
          <a:xfrm>
            <a:off x="4781975" y="6597650"/>
            <a:ext cx="444600" cy="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fld id="{6F66BE5B-7CAE-430D-B937-6640B3E29A7C}" type="slidenum">
              <a:rPr lang="en-US" altLang="ko-KR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l" eaLnBrk="1" hangingPunct="1">
                <a:defRPr/>
              </a:pPr>
              <a:t>‹#›</a:t>
            </a:fld>
            <a:r>
              <a:rPr lang="en-US" altLang="ko-KR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69510"/>
              </p:ext>
            </p:extLst>
          </p:nvPr>
        </p:nvGraphicFramePr>
        <p:xfrm>
          <a:off x="141254" y="332657"/>
          <a:ext cx="7072362" cy="62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3500462"/>
                <a:gridCol w="785818"/>
                <a:gridCol w="1857388"/>
              </a:tblGrid>
              <a:tr h="265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79707">
                <a:tc grid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12557"/>
              </p:ext>
            </p:extLst>
          </p:nvPr>
        </p:nvGraphicFramePr>
        <p:xfrm>
          <a:off x="7259654" y="345107"/>
          <a:ext cx="2500328" cy="6180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28"/>
              </a:tblGrid>
              <a:tr h="249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3099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75"/>
          <p:cNvSpPr>
            <a:spLocks noChangeArrowheads="1"/>
          </p:cNvSpPr>
          <p:nvPr userDrawn="1"/>
        </p:nvSpPr>
        <p:spPr bwMode="auto">
          <a:xfrm>
            <a:off x="6942407" y="84254"/>
            <a:ext cx="288121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한국형 온라인 공개강좌</a:t>
            </a:r>
            <a:r>
              <a:rPr lang="en-US" altLang="ko-KR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(K-MOOC) </a:t>
            </a:r>
            <a:r>
              <a:rPr lang="ko-KR" altLang="en-US" sz="1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고도화</a:t>
            </a:r>
            <a:endParaRPr lang="ko-KR" altLang="en-US" sz="10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 descr="img_3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3" y="48577"/>
            <a:ext cx="18145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79"/>
          <p:cNvSpPr>
            <a:spLocks noChangeArrowheads="1"/>
          </p:cNvSpPr>
          <p:nvPr userDrawn="1"/>
        </p:nvSpPr>
        <p:spPr bwMode="auto">
          <a:xfrm>
            <a:off x="132404" y="6589713"/>
            <a:ext cx="1829645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KMS-DE-03_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화면정의서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11" descr="http://wp.kotech.co.kr/class.php?class=Member&amp;action=logo&amp;nolog=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76" y="6542148"/>
            <a:ext cx="1431008" cy="27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  <p:sldLayoutId id="2147483668" r:id="rId4"/>
    <p:sldLayoutId id="2147483673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2pPr>
      <a:lvl3pPr marL="727075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3pPr>
      <a:lvl4pPr marL="998538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4pPr>
      <a:lvl5pPr marL="1265238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5pPr>
      <a:lvl6pPr marL="17224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6pPr>
      <a:lvl7pPr marL="21796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7pPr>
      <a:lvl8pPr marL="26368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8pPr>
      <a:lvl9pPr marL="30940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275"/>
          <p:cNvSpPr>
            <a:spLocks noChangeArrowheads="1"/>
          </p:cNvSpPr>
          <p:nvPr/>
        </p:nvSpPr>
        <p:spPr bwMode="auto">
          <a:xfrm>
            <a:off x="6942407" y="84254"/>
            <a:ext cx="288121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한국형 온라인 공개강좌</a:t>
            </a:r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(K-MOOC) 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고도화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" name="Text Box 242"/>
          <p:cNvSpPr txBox="1">
            <a:spLocks noChangeArrowheads="1"/>
          </p:cNvSpPr>
          <p:nvPr/>
        </p:nvSpPr>
        <p:spPr bwMode="auto">
          <a:xfrm>
            <a:off x="4781975" y="6597650"/>
            <a:ext cx="444600" cy="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fld id="{6F66BE5B-7CAE-430D-B937-6640B3E29A7C}" type="slidenum">
              <a:rPr lang="en-US" altLang="ko-KR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l" eaLnBrk="1" hangingPunct="1">
                <a:defRPr/>
              </a:pPr>
              <a:t>‹#›</a:t>
            </a:fld>
            <a:r>
              <a:rPr lang="en-US" altLang="ko-KR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</a:p>
        </p:txBody>
      </p:sp>
      <p:pic>
        <p:nvPicPr>
          <p:cNvPr id="13" name="그림 12" descr="img_3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3" y="48577"/>
            <a:ext cx="18145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132405" y="332656"/>
            <a:ext cx="9572329" cy="0"/>
          </a:xfrm>
          <a:prstGeom prst="line">
            <a:avLst/>
          </a:prstGeom>
          <a:noFill/>
          <a:ln w="3810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3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 sz="900" b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Rectangle 279"/>
          <p:cNvSpPr>
            <a:spLocks noChangeArrowheads="1"/>
          </p:cNvSpPr>
          <p:nvPr userDrawn="1"/>
        </p:nvSpPr>
        <p:spPr bwMode="auto">
          <a:xfrm>
            <a:off x="132404" y="6589713"/>
            <a:ext cx="1829645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KMS-DE-03_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화면정의서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11" descr="http://wp.kotech.co.kr/class.php?class=Member&amp;action=logo&amp;nolog=1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76" y="6542148"/>
            <a:ext cx="1431008" cy="27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2pPr>
      <a:lvl3pPr marL="727075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3pPr>
      <a:lvl4pPr marL="998538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4pPr>
      <a:lvl5pPr marL="1265238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5pPr>
      <a:lvl6pPr marL="17224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6pPr>
      <a:lvl7pPr marL="21796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7pPr>
      <a:lvl8pPr marL="26368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8pPr>
      <a:lvl9pPr marL="30940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 Box 242"/>
          <p:cNvSpPr txBox="1">
            <a:spLocks noChangeArrowheads="1"/>
          </p:cNvSpPr>
          <p:nvPr/>
        </p:nvSpPr>
        <p:spPr bwMode="auto">
          <a:xfrm>
            <a:off x="4781975" y="6597650"/>
            <a:ext cx="444600" cy="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fld id="{6F66BE5B-7CAE-430D-B937-6640B3E29A7C}" type="slidenum">
              <a:rPr lang="en-US" altLang="ko-KR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l" eaLnBrk="1" hangingPunct="1">
                <a:defRPr/>
              </a:pPr>
              <a:t>‹#›</a:t>
            </a:fld>
            <a:r>
              <a:rPr lang="en-US" altLang="ko-KR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37662"/>
              </p:ext>
            </p:extLst>
          </p:nvPr>
        </p:nvGraphicFramePr>
        <p:xfrm>
          <a:off x="141254" y="332657"/>
          <a:ext cx="7072362" cy="62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3500462"/>
                <a:gridCol w="785818"/>
                <a:gridCol w="1857388"/>
              </a:tblGrid>
              <a:tr h="265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79707">
                <a:tc grid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38531"/>
              </p:ext>
            </p:extLst>
          </p:nvPr>
        </p:nvGraphicFramePr>
        <p:xfrm>
          <a:off x="7259654" y="345107"/>
          <a:ext cx="2500328" cy="6180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28"/>
              </a:tblGrid>
              <a:tr h="249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3099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75"/>
          <p:cNvSpPr>
            <a:spLocks noChangeArrowheads="1"/>
          </p:cNvSpPr>
          <p:nvPr userDrawn="1"/>
        </p:nvSpPr>
        <p:spPr bwMode="auto">
          <a:xfrm>
            <a:off x="6942407" y="84254"/>
            <a:ext cx="288121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한국형 온라인 공개강좌</a:t>
            </a:r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(K-MOOC) 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고도화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 descr="img_3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3" y="48577"/>
            <a:ext cx="18145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79"/>
          <p:cNvSpPr>
            <a:spLocks noChangeArrowheads="1"/>
          </p:cNvSpPr>
          <p:nvPr userDrawn="1"/>
        </p:nvSpPr>
        <p:spPr bwMode="auto">
          <a:xfrm>
            <a:off x="132404" y="6589713"/>
            <a:ext cx="1829645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KMS-DE-03_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화면정의서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11" descr="http://wp.kotech.co.kr/class.php?class=Member&amp;action=logo&amp;nolog=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76" y="6542148"/>
            <a:ext cx="1431008" cy="27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2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2pPr>
      <a:lvl3pPr marL="727075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3pPr>
      <a:lvl4pPr marL="998538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4pPr>
      <a:lvl5pPr marL="1265238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5pPr>
      <a:lvl6pPr marL="17224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6pPr>
      <a:lvl7pPr marL="21796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7pPr>
      <a:lvl8pPr marL="26368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8pPr>
      <a:lvl9pPr marL="30940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 Box 242"/>
          <p:cNvSpPr txBox="1">
            <a:spLocks noChangeArrowheads="1"/>
          </p:cNvSpPr>
          <p:nvPr/>
        </p:nvSpPr>
        <p:spPr bwMode="auto">
          <a:xfrm>
            <a:off x="4781975" y="6597650"/>
            <a:ext cx="444600" cy="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fld id="{6F66BE5B-7CAE-430D-B937-6640B3E29A7C}" type="slidenum">
              <a:rPr lang="en-US" altLang="ko-KR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l" eaLnBrk="1" hangingPunct="1">
                <a:defRPr/>
              </a:pPr>
              <a:t>‹#›</a:t>
            </a:fld>
            <a:r>
              <a:rPr lang="en-US" altLang="ko-KR" b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26596"/>
              </p:ext>
            </p:extLst>
          </p:nvPr>
        </p:nvGraphicFramePr>
        <p:xfrm>
          <a:off x="141254" y="332657"/>
          <a:ext cx="7072362" cy="62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3500462"/>
                <a:gridCol w="785818"/>
                <a:gridCol w="1857388"/>
              </a:tblGrid>
              <a:tr h="265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79707">
                <a:tc grid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27850"/>
              </p:ext>
            </p:extLst>
          </p:nvPr>
        </p:nvGraphicFramePr>
        <p:xfrm>
          <a:off x="7259654" y="345107"/>
          <a:ext cx="2500328" cy="6180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28"/>
              </a:tblGrid>
              <a:tr h="249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3099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75"/>
          <p:cNvSpPr>
            <a:spLocks noChangeArrowheads="1"/>
          </p:cNvSpPr>
          <p:nvPr userDrawn="1"/>
        </p:nvSpPr>
        <p:spPr bwMode="auto">
          <a:xfrm>
            <a:off x="6942407" y="84254"/>
            <a:ext cx="288121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한국형 온라인 공개강좌</a:t>
            </a:r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(K-MOOC) 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고도화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 descr="img_3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3" y="48577"/>
            <a:ext cx="18145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79"/>
          <p:cNvSpPr>
            <a:spLocks noChangeArrowheads="1"/>
          </p:cNvSpPr>
          <p:nvPr userDrawn="1"/>
        </p:nvSpPr>
        <p:spPr bwMode="auto">
          <a:xfrm>
            <a:off x="132404" y="6589713"/>
            <a:ext cx="1829645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KMS-DE-03_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화면정의서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11" descr="http://wp.kotech.co.kr/class.php?class=Member&amp;action=logo&amp;nolog=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76" y="6542148"/>
            <a:ext cx="1431008" cy="27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22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2pPr>
      <a:lvl3pPr marL="727075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3pPr>
      <a:lvl4pPr marL="998538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4pPr>
      <a:lvl5pPr marL="1265238" indent="-1905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5pPr>
      <a:lvl6pPr marL="17224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6pPr>
      <a:lvl7pPr marL="21796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7pPr>
      <a:lvl8pPr marL="26368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8pPr>
      <a:lvl9pPr marL="3094038" indent="-190500" algn="l" rtl="0" fontAlgn="base" latinLnBrk="1">
        <a:spcBef>
          <a:spcPct val="20000"/>
        </a:spcBef>
        <a:spcAft>
          <a:spcPct val="0"/>
        </a:spcAft>
        <a:buAutoNum type="arabicPeriod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8"/>
          <p:cNvSpPr>
            <a:spLocks noChangeArrowheads="1"/>
          </p:cNvSpPr>
          <p:nvPr/>
        </p:nvSpPr>
        <p:spPr bwMode="auto">
          <a:xfrm>
            <a:off x="4861296" y="112093"/>
            <a:ext cx="181821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2052" name="Rectangle 39"/>
          <p:cNvSpPr>
            <a:spLocks noChangeArrowheads="1"/>
          </p:cNvSpPr>
          <p:nvPr/>
        </p:nvSpPr>
        <p:spPr bwMode="auto">
          <a:xfrm>
            <a:off x="4861296" y="112093"/>
            <a:ext cx="181821" cy="2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859841" y="113184"/>
            <a:ext cx="1847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94463"/>
              </p:ext>
            </p:extLst>
          </p:nvPr>
        </p:nvGraphicFramePr>
        <p:xfrm>
          <a:off x="2243950" y="5013177"/>
          <a:ext cx="5416514" cy="519941"/>
        </p:xfrm>
        <a:graphic>
          <a:graphicData uri="http://schemas.openxmlformats.org/drawingml/2006/table">
            <a:tbl>
              <a:tblPr/>
              <a:tblGrid>
                <a:gridCol w="1029137"/>
                <a:gridCol w="1679120"/>
                <a:gridCol w="1029137"/>
                <a:gridCol w="1679120"/>
              </a:tblGrid>
              <a:tr h="2550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 서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988" marR="77988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KMS-DE-03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988" marR="779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988" marR="779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988" marR="779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988" marR="77988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강태구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988" marR="779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 성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988" marR="779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2016-09-05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988" marR="779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859841" y="113184"/>
            <a:ext cx="1847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859841" y="113184"/>
            <a:ext cx="1847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142007704" descr="EMB000000b82f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6" y="277788"/>
            <a:ext cx="289906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422" y="139245"/>
            <a:ext cx="27051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0" y="2740843"/>
            <a:ext cx="9906000" cy="45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10800" rIns="54000" bIns="10800">
            <a:spAutoFit/>
          </a:bodyPr>
          <a:lstStyle/>
          <a:p>
            <a:r>
              <a:rPr lang="en-US" altLang="ko-KR" sz="2800" b="0" dirty="0"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sz="2800" b="0" dirty="0" smtClean="0">
                <a:latin typeface="HY헤드라인M" pitchFamily="18" charset="-127"/>
                <a:ea typeface="HY헤드라인M" pitchFamily="18" charset="-127"/>
              </a:rPr>
              <a:t>설계서 </a:t>
            </a:r>
            <a:r>
              <a:rPr lang="en-US" altLang="ko-KR" sz="2800" b="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0" dirty="0" smtClean="0">
                <a:latin typeface="HY헤드라인M" pitchFamily="18" charset="-127"/>
                <a:ea typeface="HY헤드라인M" pitchFamily="18" charset="-127"/>
              </a:rPr>
              <a:t>관리자 추가화면</a:t>
            </a:r>
            <a:r>
              <a:rPr lang="en-US" altLang="ko-KR" sz="2800" b="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1966143"/>
            <a:ext cx="9906000" cy="32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>
            <a:spAutoFit/>
          </a:bodyPr>
          <a:lstStyle>
            <a:lvl1pPr eaLnBrk="0" hangingPunct="0">
              <a:defRPr kumimoji="1" sz="16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r>
              <a:rPr lang="ko-KR" altLang="en-US" sz="2000" b="0" dirty="0">
                <a:latin typeface="HY헤드라인M" pitchFamily="18" charset="-127"/>
                <a:ea typeface="HY헤드라인M" pitchFamily="18" charset="-127"/>
              </a:rPr>
              <a:t>한국형 온라인 공개강좌</a:t>
            </a:r>
            <a:r>
              <a:rPr lang="en-US" altLang="ko-KR" sz="2000" b="0" dirty="0">
                <a:latin typeface="HY헤드라인M" pitchFamily="18" charset="-127"/>
                <a:ea typeface="HY헤드라인M" pitchFamily="18" charset="-127"/>
              </a:rPr>
              <a:t>(K-MOOC) </a:t>
            </a:r>
            <a:r>
              <a:rPr lang="ko-KR" altLang="en-US" sz="2000" b="0" dirty="0">
                <a:latin typeface="HY헤드라인M" pitchFamily="18" charset="-127"/>
                <a:ea typeface="HY헤드라인M" pitchFamily="18" charset="-127"/>
              </a:rPr>
              <a:t>플랫폼 </a:t>
            </a:r>
            <a:r>
              <a:rPr lang="ko-KR" altLang="en-US" sz="2000" b="0" dirty="0" smtClean="0">
                <a:latin typeface="HY헤드라인M" pitchFamily="18" charset="-127"/>
                <a:ea typeface="HY헤드라인M" pitchFamily="18" charset="-127"/>
              </a:rPr>
              <a:t>고도화</a:t>
            </a:r>
            <a:endParaRPr lang="ko-KR" altLang="en-US" sz="2000" b="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11" descr="http://wp.kotech.co.kr/class.php?class=Member&amp;action=logo&amp;nolog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52" y="6016950"/>
            <a:ext cx="1574109" cy="36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관리 화면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관리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AD-CC-01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26578"/>
              </p:ext>
            </p:extLst>
          </p:nvPr>
        </p:nvGraphicFramePr>
        <p:xfrm>
          <a:off x="7285392" y="1182360"/>
          <a:ext cx="2462420" cy="556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아이디 검색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목록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주소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스태프 권한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추가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추가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화면으로 이동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링크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권한 및 정보 변경 시 아이디 클릭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변경 화면으로 이동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1412776"/>
            <a:ext cx="6860559" cy="3903423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 bwMode="auto">
          <a:xfrm>
            <a:off x="2431926" y="191683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361667" y="285550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6313995" y="1772816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65313" y="270892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9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추가 화면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관리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추가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AD-CC-02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27106"/>
              </p:ext>
            </p:extLst>
          </p:nvPr>
        </p:nvGraphicFramePr>
        <p:xfrm>
          <a:off x="7285392" y="1182360"/>
          <a:ext cx="246242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추가할 아이디 입력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및 비밀번호 확인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1412776"/>
            <a:ext cx="6801417" cy="453625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 bwMode="auto">
          <a:xfrm>
            <a:off x="199678" y="2132856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99678" y="2650747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8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권한 변경 화면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관리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변경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AD-CC-03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5616"/>
              </p:ext>
            </p:extLst>
          </p:nvPr>
        </p:nvGraphicFramePr>
        <p:xfrm>
          <a:off x="7285392" y="1182360"/>
          <a:ext cx="2462420" cy="511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주소 입력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설정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메일 활성화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스태프 권한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스태프 권한 주기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최상위 사용자 권한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최상위 권한 주기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중요한 알림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로그인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85" y="919245"/>
            <a:ext cx="5596613" cy="5606099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841387" y="2132856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841387" y="256490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841387" y="572079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400478" y="692696"/>
            <a:ext cx="2158877" cy="36004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활성화 및 스태프 권한 줄 때만 이용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4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20"/>
          <p:cNvSpPr txBox="1"/>
          <p:nvPr/>
        </p:nvSpPr>
        <p:spPr>
          <a:xfrm>
            <a:off x="8467" y="2516707"/>
            <a:ext cx="9906000" cy="1569656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2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 페이지</a:t>
            </a:r>
            <a:endParaRPr lang="en-US" altLang="ko-KR" sz="7200" b="1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(http://lifelongedu.kmoocs.kr/manage/excel_select/)</a:t>
            </a:r>
            <a:endParaRPr lang="en-US" altLang="ko-KR" sz="2400" b="1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28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20"/>
          <p:cNvSpPr txBox="1"/>
          <p:nvPr/>
        </p:nvSpPr>
        <p:spPr>
          <a:xfrm>
            <a:off x="8467" y="836712"/>
            <a:ext cx="9906000" cy="70788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 구조도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119"/>
          <p:cNvSpPr>
            <a:spLocks noChangeArrowheads="1"/>
          </p:cNvSpPr>
          <p:nvPr/>
        </p:nvSpPr>
        <p:spPr bwMode="auto">
          <a:xfrm>
            <a:off x="855686" y="3113782"/>
            <a:ext cx="1409474" cy="2190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 </a:t>
            </a:r>
            <a:r>
              <a:rPr kumimoji="0" lang="en-US" altLang="ko-KR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 통계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21"/>
          <p:cNvSpPr>
            <a:spLocks noChangeArrowheads="1"/>
          </p:cNvSpPr>
          <p:nvPr/>
        </p:nvSpPr>
        <p:spPr bwMode="auto">
          <a:xfrm>
            <a:off x="847750" y="2463011"/>
            <a:ext cx="1466615" cy="4999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latinLnBrk="0" hangingPunct="0"/>
            <a:r>
              <a:rPr kumimoji="0"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endParaRPr kumimoji="0" lang="ko-KR" altLang="en-US" b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314881" y="831369"/>
            <a:ext cx="790448" cy="1095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0" latinLnBrk="0" hangingPunct="0"/>
            <a:endParaRPr kumimoji="0" lang="ko-KR" altLang="ko-KR" sz="800" b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313292" y="1044059"/>
            <a:ext cx="761878" cy="11428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endParaRPr kumimoji="0" lang="ko-KR" altLang="ko-KR" sz="800" b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321230" y="1271035"/>
            <a:ext cx="746005" cy="1238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latinLnBrk="0" hangingPunct="0"/>
            <a:endParaRPr lang="ko-KR" altLang="en-US" sz="800" b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158"/>
          <p:cNvSpPr txBox="1">
            <a:spLocks noChangeArrowheads="1"/>
          </p:cNvSpPr>
          <p:nvPr/>
        </p:nvSpPr>
        <p:spPr bwMode="auto">
          <a:xfrm>
            <a:off x="1110090" y="764704"/>
            <a:ext cx="752354" cy="21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latinLnBrk="0" hangingPunct="0"/>
            <a:r>
              <a:rPr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메인메뉴</a:t>
            </a:r>
            <a:r>
              <a:rPr lang="en-US" altLang="ko-KR" sz="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4" name="Rectangle 121"/>
          <p:cNvSpPr>
            <a:spLocks noChangeArrowheads="1"/>
          </p:cNvSpPr>
          <p:nvPr/>
        </p:nvSpPr>
        <p:spPr bwMode="auto">
          <a:xfrm>
            <a:off x="5991004" y="2463011"/>
            <a:ext cx="1466615" cy="4999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latinLnBrk="0" hangingPunct="0"/>
            <a:r>
              <a:rPr kumimoji="0"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kumimoji="0" lang="ko-KR" altLang="en-US" b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19"/>
          <p:cNvSpPr>
            <a:spLocks noChangeArrowheads="1"/>
          </p:cNvSpPr>
          <p:nvPr/>
        </p:nvSpPr>
        <p:spPr bwMode="auto">
          <a:xfrm>
            <a:off x="6007033" y="3113782"/>
            <a:ext cx="1409474" cy="2190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26"/>
          <p:cNvSpPr>
            <a:spLocks noChangeArrowheads="1"/>
          </p:cNvSpPr>
          <p:nvPr/>
        </p:nvSpPr>
        <p:spPr bwMode="auto">
          <a:xfrm>
            <a:off x="6007033" y="3399487"/>
            <a:ext cx="1409474" cy="2190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r>
              <a:rPr kumimoji="0" lang="en-US" altLang="ko-KR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21"/>
          <p:cNvSpPr>
            <a:spLocks noChangeArrowheads="1"/>
          </p:cNvSpPr>
          <p:nvPr/>
        </p:nvSpPr>
        <p:spPr bwMode="auto">
          <a:xfrm>
            <a:off x="4262812" y="2463011"/>
            <a:ext cx="1466615" cy="4999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latinLnBrk="0" hangingPunct="0"/>
            <a:r>
              <a:rPr kumimoji="0" lang="ko-KR" altLang="en-US" b="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이수증</a:t>
            </a:r>
            <a:endParaRPr kumimoji="0" lang="ko-KR" altLang="en-US" b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19"/>
          <p:cNvSpPr>
            <a:spLocks noChangeArrowheads="1"/>
          </p:cNvSpPr>
          <p:nvPr/>
        </p:nvSpPr>
        <p:spPr bwMode="auto">
          <a:xfrm>
            <a:off x="7791204" y="3111083"/>
            <a:ext cx="1409474" cy="2190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19"/>
          <p:cNvSpPr>
            <a:spLocks noChangeArrowheads="1"/>
          </p:cNvSpPr>
          <p:nvPr/>
        </p:nvSpPr>
        <p:spPr bwMode="auto">
          <a:xfrm>
            <a:off x="4278841" y="3090929"/>
            <a:ext cx="1409474" cy="2190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r>
              <a:rPr kumimoji="0" lang="ko-KR" altLang="en-US" sz="800" b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이수증</a:t>
            </a:r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121"/>
          <p:cNvSpPr>
            <a:spLocks noChangeArrowheads="1"/>
          </p:cNvSpPr>
          <p:nvPr/>
        </p:nvSpPr>
        <p:spPr bwMode="auto">
          <a:xfrm>
            <a:off x="7726204" y="2463011"/>
            <a:ext cx="1466615" cy="4999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latinLnBrk="0" hangingPunct="0"/>
            <a:r>
              <a:rPr kumimoji="0" lang="ko-KR" altLang="en-US" b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endParaRPr kumimoji="0" lang="ko-KR" altLang="en-US" b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19"/>
          <p:cNvSpPr>
            <a:spLocks noChangeArrowheads="1"/>
          </p:cNvSpPr>
          <p:nvPr/>
        </p:nvSpPr>
        <p:spPr bwMode="auto">
          <a:xfrm>
            <a:off x="4278841" y="3406518"/>
            <a:ext cx="1409474" cy="2190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대학별 </a:t>
            </a:r>
            <a:r>
              <a:rPr kumimoji="0" lang="ko-KR" altLang="en-US" sz="800" b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이수증</a:t>
            </a:r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발급 현황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26"/>
          <p:cNvSpPr>
            <a:spLocks noChangeArrowheads="1"/>
          </p:cNvSpPr>
          <p:nvPr/>
        </p:nvSpPr>
        <p:spPr bwMode="auto">
          <a:xfrm>
            <a:off x="6007033" y="3698892"/>
            <a:ext cx="1409474" cy="2190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자료실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19"/>
          <p:cNvSpPr>
            <a:spLocks noChangeArrowheads="1"/>
          </p:cNvSpPr>
          <p:nvPr/>
        </p:nvSpPr>
        <p:spPr bwMode="auto">
          <a:xfrm>
            <a:off x="4278841" y="3714016"/>
            <a:ext cx="1409474" cy="2190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개인별 </a:t>
            </a:r>
            <a:r>
              <a:rPr kumimoji="0" lang="ko-KR" altLang="en-US" sz="800" b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이수증</a:t>
            </a:r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발급 현황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121"/>
          <p:cNvSpPr>
            <a:spLocks noChangeArrowheads="1"/>
          </p:cNvSpPr>
          <p:nvPr/>
        </p:nvSpPr>
        <p:spPr bwMode="auto">
          <a:xfrm>
            <a:off x="2563484" y="2463011"/>
            <a:ext cx="1466615" cy="4999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latinLnBrk="0" hangingPunct="0"/>
            <a:r>
              <a:rPr kumimoji="0" lang="ko-KR" altLang="en-US" b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강좌현황</a:t>
            </a:r>
            <a:endParaRPr kumimoji="0" lang="ko-KR" altLang="en-US" b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19"/>
          <p:cNvSpPr>
            <a:spLocks noChangeArrowheads="1"/>
          </p:cNvSpPr>
          <p:nvPr/>
        </p:nvSpPr>
        <p:spPr bwMode="auto">
          <a:xfrm>
            <a:off x="2579513" y="3090929"/>
            <a:ext cx="1409474" cy="2190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현황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119"/>
          <p:cNvSpPr>
            <a:spLocks noChangeArrowheads="1"/>
          </p:cNvSpPr>
          <p:nvPr/>
        </p:nvSpPr>
        <p:spPr bwMode="auto">
          <a:xfrm>
            <a:off x="2579513" y="3406518"/>
            <a:ext cx="1409474" cy="21904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" latinLnBrk="0" hangingPunct="0"/>
            <a:r>
              <a:rPr kumimoji="0"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endParaRPr kumimoji="0" lang="ko-KR" altLang="en-US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503934" y="3356992"/>
            <a:ext cx="1656184" cy="3895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58"/>
          <p:cNvSpPr txBox="1">
            <a:spLocks noChangeArrowheads="1"/>
          </p:cNvSpPr>
          <p:nvPr/>
        </p:nvSpPr>
        <p:spPr bwMode="auto">
          <a:xfrm>
            <a:off x="1110090" y="991281"/>
            <a:ext cx="752354" cy="21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latinLnBrk="0" hangingPunct="0"/>
            <a:r>
              <a:rPr lang="en-US" altLang="ko-KR" sz="800" b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서브메뉴</a:t>
            </a:r>
            <a:r>
              <a:rPr lang="en-US" altLang="ko-KR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 Box 158"/>
          <p:cNvSpPr txBox="1">
            <a:spLocks noChangeArrowheads="1"/>
          </p:cNvSpPr>
          <p:nvPr/>
        </p:nvSpPr>
        <p:spPr bwMode="auto">
          <a:xfrm>
            <a:off x="1110090" y="1242134"/>
            <a:ext cx="752354" cy="21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latinLnBrk="0" hangingPunct="0"/>
            <a:r>
              <a:rPr lang="ko-KR" altLang="en-US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검토</a:t>
            </a:r>
            <a:endParaRPr lang="en-US" altLang="ko-KR" sz="8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888310" y="3615511"/>
            <a:ext cx="1656184" cy="3895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1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월별통계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월별통계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AD-DA-01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49289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694" y="193831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일일</a:t>
            </a:r>
            <a:r>
              <a:rPr lang="en-US" altLang="ko-KR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통계</a:t>
            </a:r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277921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06896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1613"/>
              </p:ext>
            </p:extLst>
          </p:nvPr>
        </p:nvGraphicFramePr>
        <p:xfrm>
          <a:off x="7285392" y="1182360"/>
          <a:ext cx="246242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일일통계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일자 선택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날짜 선택 설정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월별통계 일자 선택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날짜 선택 설정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Rectangle 112"/>
          <p:cNvSpPr>
            <a:spLocks noChangeArrowheads="1"/>
          </p:cNvSpPr>
          <p:nvPr/>
        </p:nvSpPr>
        <p:spPr bwMode="auto">
          <a:xfrm>
            <a:off x="343694" y="220486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일일 </a:t>
            </a:r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통계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 Box 107"/>
          <p:cNvSpPr txBox="1">
            <a:spLocks noChangeArrowheads="1"/>
          </p:cNvSpPr>
          <p:nvPr/>
        </p:nvSpPr>
        <p:spPr bwMode="auto">
          <a:xfrm>
            <a:off x="1969297" y="2060848"/>
            <a:ext cx="6976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일일통계</a:t>
            </a:r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 Box 107"/>
          <p:cNvSpPr txBox="1">
            <a:spLocks noChangeArrowheads="1"/>
          </p:cNvSpPr>
          <p:nvPr/>
        </p:nvSpPr>
        <p:spPr bwMode="auto">
          <a:xfrm>
            <a:off x="1986129" y="2421468"/>
            <a:ext cx="6639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월별통계 </a:t>
            </a:r>
            <a:r>
              <a:rPr lang="en-US" altLang="ko-KR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Rectangle 269"/>
          <p:cNvSpPr>
            <a:spLocks noChangeArrowheads="1"/>
          </p:cNvSpPr>
          <p:nvPr/>
        </p:nvSpPr>
        <p:spPr bwMode="auto">
          <a:xfrm>
            <a:off x="2575942" y="2103531"/>
            <a:ext cx="969140" cy="144016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69"/>
          <p:cNvSpPr>
            <a:spLocks noChangeArrowheads="1"/>
          </p:cNvSpPr>
          <p:nvPr/>
        </p:nvSpPr>
        <p:spPr bwMode="auto">
          <a:xfrm>
            <a:off x="2575942" y="2456059"/>
            <a:ext cx="969140" cy="144016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87" y="2078393"/>
            <a:ext cx="249699" cy="19847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87" y="2433622"/>
            <a:ext cx="249699" cy="19847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 bwMode="auto">
          <a:xfrm>
            <a:off x="1855862" y="2348880"/>
            <a:ext cx="511256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1855862" y="2745390"/>
            <a:ext cx="511256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타원 32"/>
          <p:cNvSpPr/>
          <p:nvPr/>
        </p:nvSpPr>
        <p:spPr bwMode="auto">
          <a:xfrm>
            <a:off x="3289659" y="191683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289659" y="2572287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400478" y="582793"/>
            <a:ext cx="2158877" cy="846035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lvl="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 페이지는 현재 기능처럼 엑셀로 다운로드 </a:t>
            </a:r>
            <a:endParaRPr kumimoji="0" lang="en-US" altLang="ko-KR" sz="800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</a:t>
            </a:r>
            <a:r>
              <a:rPr kumimoji="0" lang="ko-KR" altLang="en-US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kumimoji="0" lang="en-US" altLang="ko-KR" sz="800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일정한 시간에 파일을 생성하는 것이 데이터의</a:t>
            </a:r>
            <a: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kumimoji="0" lang="en-US" altLang="ko-KR" sz="800" b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일관성을 가지고 올 수 있음</a:t>
            </a:r>
            <a:r>
              <a:rPr kumimoji="0"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kumimoji="0"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내용은 요구사항에 맞게 파일 생성</a:t>
            </a:r>
            <a:endParaRPr kumimoji="0" lang="en-US" altLang="ko-KR" sz="800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98" y="3814515"/>
            <a:ext cx="1833425" cy="143125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902" y="3814515"/>
            <a:ext cx="1827511" cy="1431255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 bwMode="auto">
          <a:xfrm>
            <a:off x="2431926" y="3567607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5017851" y="3559515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0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현황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현황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AD-EA-01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43384"/>
              </p:ext>
            </p:extLst>
          </p:nvPr>
        </p:nvGraphicFramePr>
        <p:xfrm>
          <a:off x="7285392" y="1182360"/>
          <a:ext cx="2462420" cy="527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강좌명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기관별 강좌번호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상태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개강예정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 중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현황 목록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710632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299866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28669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3694" y="2217767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현황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현황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3" name="Group 7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14428"/>
              </p:ext>
            </p:extLst>
          </p:nvPr>
        </p:nvGraphicFramePr>
        <p:xfrm>
          <a:off x="1855862" y="2909362"/>
          <a:ext cx="5184564" cy="2535862"/>
        </p:xfrm>
        <a:graphic>
          <a:graphicData uri="http://schemas.openxmlformats.org/drawingml/2006/table">
            <a:tbl>
              <a:tblPr/>
              <a:tblGrid>
                <a:gridCol w="216024"/>
                <a:gridCol w="437292"/>
                <a:gridCol w="503472"/>
                <a:gridCol w="503472"/>
                <a:gridCol w="503472"/>
                <a:gridCol w="503472"/>
                <a:gridCol w="503472"/>
                <a:gridCol w="503472"/>
                <a:gridCol w="503472"/>
                <a:gridCol w="503472"/>
                <a:gridCol w="503472"/>
              </a:tblGrid>
              <a:tr h="1755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강좌명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기관별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강좌번호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계열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교수자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개강일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종강일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운영상태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이수증</a:t>
                      </a: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생성일자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수강신청 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" name="AutoShape 705"/>
          <p:cNvSpPr>
            <a:spLocks noChangeArrowheads="1"/>
          </p:cNvSpPr>
          <p:nvPr/>
        </p:nvSpPr>
        <p:spPr bwMode="auto">
          <a:xfrm>
            <a:off x="5478735" y="2454381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862408" y="1954724"/>
            <a:ext cx="5171484" cy="755908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855862" y="191683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694" y="243625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현황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1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22078"/>
              </p:ext>
            </p:extLst>
          </p:nvPr>
        </p:nvGraphicFramePr>
        <p:xfrm>
          <a:off x="2563262" y="2098596"/>
          <a:ext cx="720080" cy="174625"/>
        </p:xfrm>
        <a:graphic>
          <a:graphicData uri="http://schemas.openxmlformats.org/drawingml/2006/table">
            <a:tbl>
              <a:tblPr/>
              <a:tblGrid>
                <a:gridCol w="612025"/>
                <a:gridCol w="108055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36436"/>
              </p:ext>
            </p:extLst>
          </p:nvPr>
        </p:nvGraphicFramePr>
        <p:xfrm>
          <a:off x="3941809" y="2102247"/>
          <a:ext cx="1361606" cy="174625"/>
        </p:xfrm>
        <a:graphic>
          <a:graphicData uri="http://schemas.openxmlformats.org/drawingml/2006/table">
            <a:tbl>
              <a:tblPr/>
              <a:tblGrid>
                <a:gridCol w="1157284"/>
                <a:gridCol w="204322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3" name="Text Box 107"/>
          <p:cNvSpPr txBox="1">
            <a:spLocks noChangeArrowheads="1"/>
          </p:cNvSpPr>
          <p:nvPr/>
        </p:nvSpPr>
        <p:spPr bwMode="auto">
          <a:xfrm>
            <a:off x="2071886" y="2060848"/>
            <a:ext cx="4924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대학명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 Box 107"/>
          <p:cNvSpPr txBox="1">
            <a:spLocks noChangeArrowheads="1"/>
          </p:cNvSpPr>
          <p:nvPr/>
        </p:nvSpPr>
        <p:spPr bwMode="auto">
          <a:xfrm>
            <a:off x="3421067" y="2074118"/>
            <a:ext cx="4924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강좌명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9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57274"/>
              </p:ext>
            </p:extLst>
          </p:nvPr>
        </p:nvGraphicFramePr>
        <p:xfrm>
          <a:off x="2563262" y="2442953"/>
          <a:ext cx="720080" cy="174625"/>
        </p:xfrm>
        <a:graphic>
          <a:graphicData uri="http://schemas.openxmlformats.org/drawingml/2006/table">
            <a:tbl>
              <a:tblPr/>
              <a:tblGrid>
                <a:gridCol w="612025"/>
                <a:gridCol w="108055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41" name="Text Box 107"/>
          <p:cNvSpPr txBox="1">
            <a:spLocks noChangeArrowheads="1"/>
          </p:cNvSpPr>
          <p:nvPr/>
        </p:nvSpPr>
        <p:spPr bwMode="auto">
          <a:xfrm>
            <a:off x="2020590" y="2421468"/>
            <a:ext cx="59503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운영상태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AutoShape 134"/>
          <p:cNvSpPr>
            <a:spLocks noChangeArrowheads="1"/>
          </p:cNvSpPr>
          <p:nvPr/>
        </p:nvSpPr>
        <p:spPr bwMode="auto">
          <a:xfrm>
            <a:off x="5960318" y="2420888"/>
            <a:ext cx="1008112" cy="1809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</a:t>
            </a:r>
            <a:r>
              <a:rPr kumimoji="0" lang="en-US" altLang="ko-KR" sz="800" b="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ko-KR" altLang="en-US" sz="800" b="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엑셀다운로드</a:t>
            </a:r>
            <a:endParaRPr kumimoji="0" lang="ko-KR" altLang="en-US" sz="800" b="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1855862" y="2766496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3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7980"/>
              </p:ext>
            </p:extLst>
          </p:nvPr>
        </p:nvGraphicFramePr>
        <p:xfrm>
          <a:off x="5960318" y="2102247"/>
          <a:ext cx="1008112" cy="174625"/>
        </p:xfrm>
        <a:graphic>
          <a:graphicData uri="http://schemas.openxmlformats.org/drawingml/2006/table">
            <a:tbl>
              <a:tblPr/>
              <a:tblGrid>
                <a:gridCol w="856836"/>
                <a:gridCol w="151276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44" name="Text Box 107"/>
          <p:cNvSpPr txBox="1">
            <a:spLocks noChangeArrowheads="1"/>
          </p:cNvSpPr>
          <p:nvPr/>
        </p:nvSpPr>
        <p:spPr bwMode="auto">
          <a:xfrm>
            <a:off x="5365283" y="201032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기관별</a:t>
            </a:r>
            <a:endParaRPr lang="en-US" altLang="ko-KR" sz="800" b="0" dirty="0" smtClean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강좌번호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8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현황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현황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AD-EA-02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316"/>
              </p:ext>
            </p:extLst>
          </p:nvPr>
        </p:nvGraphicFramePr>
        <p:xfrm>
          <a:off x="7285392" y="1182360"/>
          <a:ext cx="246242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강좌명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기관별 강좌번호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현황 목록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710632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299866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28669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3694" y="2217767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현황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현황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3" name="Group 7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47920"/>
              </p:ext>
            </p:extLst>
          </p:nvPr>
        </p:nvGraphicFramePr>
        <p:xfrm>
          <a:off x="1855862" y="2909362"/>
          <a:ext cx="5178030" cy="2535862"/>
        </p:xfrm>
        <a:graphic>
          <a:graphicData uri="http://schemas.openxmlformats.org/drawingml/2006/table">
            <a:tbl>
              <a:tblPr/>
              <a:tblGrid>
                <a:gridCol w="215751"/>
                <a:gridCol w="506919"/>
                <a:gridCol w="556920"/>
                <a:gridCol w="556920"/>
                <a:gridCol w="556920"/>
                <a:gridCol w="556920"/>
                <a:gridCol w="556920"/>
                <a:gridCol w="556920"/>
                <a:gridCol w="556920"/>
                <a:gridCol w="556920"/>
              </a:tblGrid>
              <a:tr h="1755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강좌명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기관별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강좌번호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계열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교수자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수업주차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개발완료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진척율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품질검수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진행현황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" name="AutoShape 705"/>
          <p:cNvSpPr>
            <a:spLocks noChangeArrowheads="1"/>
          </p:cNvSpPr>
          <p:nvPr/>
        </p:nvSpPr>
        <p:spPr bwMode="auto">
          <a:xfrm>
            <a:off x="5478735" y="2454381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kern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862408" y="1954724"/>
            <a:ext cx="5171484" cy="755908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855862" y="191683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694" y="243625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현황</a:t>
            </a:r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AutoShape 134"/>
          <p:cNvSpPr>
            <a:spLocks noChangeArrowheads="1"/>
          </p:cNvSpPr>
          <p:nvPr/>
        </p:nvSpPr>
        <p:spPr bwMode="auto">
          <a:xfrm>
            <a:off x="5960318" y="2420888"/>
            <a:ext cx="1008112" cy="1809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</a:t>
            </a:r>
            <a:r>
              <a:rPr kumimoji="0" lang="en-US" altLang="ko-KR" sz="800" b="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ko-KR" altLang="en-US" sz="800" b="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엑셀다운로드</a:t>
            </a:r>
            <a:endParaRPr kumimoji="0" lang="ko-KR" altLang="en-US" sz="800" b="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1855862" y="2766496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5687"/>
              </p:ext>
            </p:extLst>
          </p:nvPr>
        </p:nvGraphicFramePr>
        <p:xfrm>
          <a:off x="2563262" y="2098596"/>
          <a:ext cx="720080" cy="174625"/>
        </p:xfrm>
        <a:graphic>
          <a:graphicData uri="http://schemas.openxmlformats.org/drawingml/2006/table">
            <a:tbl>
              <a:tblPr/>
              <a:tblGrid>
                <a:gridCol w="612025"/>
                <a:gridCol w="108055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98169"/>
              </p:ext>
            </p:extLst>
          </p:nvPr>
        </p:nvGraphicFramePr>
        <p:xfrm>
          <a:off x="3941809" y="2102247"/>
          <a:ext cx="1361606" cy="174625"/>
        </p:xfrm>
        <a:graphic>
          <a:graphicData uri="http://schemas.openxmlformats.org/drawingml/2006/table">
            <a:tbl>
              <a:tblPr/>
              <a:tblGrid>
                <a:gridCol w="1157284"/>
                <a:gridCol w="204322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7" name="Text Box 107"/>
          <p:cNvSpPr txBox="1">
            <a:spLocks noChangeArrowheads="1"/>
          </p:cNvSpPr>
          <p:nvPr/>
        </p:nvSpPr>
        <p:spPr bwMode="auto">
          <a:xfrm>
            <a:off x="2071886" y="2060848"/>
            <a:ext cx="4924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대학명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 Box 107"/>
          <p:cNvSpPr txBox="1">
            <a:spLocks noChangeArrowheads="1"/>
          </p:cNvSpPr>
          <p:nvPr/>
        </p:nvSpPr>
        <p:spPr bwMode="auto">
          <a:xfrm>
            <a:off x="3421067" y="2074118"/>
            <a:ext cx="4924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강좌명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39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00852"/>
              </p:ext>
            </p:extLst>
          </p:nvPr>
        </p:nvGraphicFramePr>
        <p:xfrm>
          <a:off x="5960318" y="2102247"/>
          <a:ext cx="1008112" cy="174625"/>
        </p:xfrm>
        <a:graphic>
          <a:graphicData uri="http://schemas.openxmlformats.org/drawingml/2006/table">
            <a:tbl>
              <a:tblPr/>
              <a:tblGrid>
                <a:gridCol w="856836"/>
                <a:gridCol w="151276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41" name="Text Box 107"/>
          <p:cNvSpPr txBox="1">
            <a:spLocks noChangeArrowheads="1"/>
          </p:cNvSpPr>
          <p:nvPr/>
        </p:nvSpPr>
        <p:spPr bwMode="auto">
          <a:xfrm>
            <a:off x="5365283" y="201032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기관별</a:t>
            </a:r>
            <a:endParaRPr lang="en-US" altLang="ko-KR" sz="800" b="0" dirty="0" smtClean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강좌번호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400478" y="582793"/>
            <a:ext cx="2158877" cy="579847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개발현황의 경우 개발완료 주차</a:t>
            </a:r>
            <a:r>
              <a:rPr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개발진척율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품질검수 </a:t>
            </a:r>
            <a:r>
              <a:rPr kumimoji="1" lang="ko-KR" altLang="en-US" sz="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진행현황등에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대한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없고 개발 서버와 운영 서버가 달라</a:t>
            </a:r>
            <a:endParaRPr lang="en-US" altLang="ko-KR" sz="800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 서로 </a:t>
            </a:r>
            <a:r>
              <a:rPr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틀림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0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AD-FA-01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30526"/>
              </p:ext>
            </p:extLst>
          </p:nvPr>
        </p:nvGraphicFramePr>
        <p:xfrm>
          <a:off x="7285392" y="1182360"/>
          <a:ext cx="246242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검색조건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강좌명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기관별 강좌번호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목록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이수증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생성 버튼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27858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694" y="2529857"/>
            <a:ext cx="143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대학별 </a:t>
            </a:r>
            <a:r>
              <a:rPr lang="ko-KR" altLang="en-US" sz="800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현황</a:t>
            </a:r>
            <a:endParaRPr lang="en-US" altLang="ko-KR" sz="8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개인별 </a:t>
            </a:r>
            <a:r>
              <a:rPr lang="ko-KR" altLang="en-US" sz="800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현황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3006047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28669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80276"/>
            <a:ext cx="0" cy="4196996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22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79747"/>
              </p:ext>
            </p:extLst>
          </p:nvPr>
        </p:nvGraphicFramePr>
        <p:xfrm>
          <a:off x="2491254" y="2615068"/>
          <a:ext cx="720080" cy="174625"/>
        </p:xfrm>
        <a:graphic>
          <a:graphicData uri="http://schemas.openxmlformats.org/drawingml/2006/table">
            <a:tbl>
              <a:tblPr/>
              <a:tblGrid>
                <a:gridCol w="612025"/>
                <a:gridCol w="108055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8647"/>
              </p:ext>
            </p:extLst>
          </p:nvPr>
        </p:nvGraphicFramePr>
        <p:xfrm>
          <a:off x="4009968" y="2597729"/>
          <a:ext cx="1361606" cy="174625"/>
        </p:xfrm>
        <a:graphic>
          <a:graphicData uri="http://schemas.openxmlformats.org/drawingml/2006/table">
            <a:tbl>
              <a:tblPr/>
              <a:tblGrid>
                <a:gridCol w="1157284"/>
                <a:gridCol w="204322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1868954" y="2085458"/>
            <a:ext cx="5171484" cy="2207638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 Box 107"/>
          <p:cNvSpPr txBox="1">
            <a:spLocks noChangeArrowheads="1"/>
          </p:cNvSpPr>
          <p:nvPr/>
        </p:nvSpPr>
        <p:spPr bwMode="auto">
          <a:xfrm>
            <a:off x="1999878" y="2577320"/>
            <a:ext cx="4924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대학명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Text Box 107"/>
          <p:cNvSpPr txBox="1">
            <a:spLocks noChangeArrowheads="1"/>
          </p:cNvSpPr>
          <p:nvPr/>
        </p:nvSpPr>
        <p:spPr bwMode="auto">
          <a:xfrm>
            <a:off x="3423352" y="2590590"/>
            <a:ext cx="4924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강좌명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AutoShape 705"/>
          <p:cNvSpPr>
            <a:spLocks noChangeArrowheads="1"/>
          </p:cNvSpPr>
          <p:nvPr/>
        </p:nvSpPr>
        <p:spPr bwMode="auto">
          <a:xfrm>
            <a:off x="4085188" y="2927973"/>
            <a:ext cx="545145" cy="1700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검색</a:t>
            </a:r>
          </a:p>
        </p:txBody>
      </p:sp>
      <p:sp>
        <p:nvSpPr>
          <p:cNvPr id="51" name="Text Box 107"/>
          <p:cNvSpPr txBox="1">
            <a:spLocks noChangeArrowheads="1"/>
          </p:cNvSpPr>
          <p:nvPr/>
        </p:nvSpPr>
        <p:spPr bwMode="auto">
          <a:xfrm>
            <a:off x="5456262" y="2514382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기관별</a:t>
            </a:r>
            <a:endParaRPr lang="en-US" altLang="ko-KR" sz="800" b="0" dirty="0" smtClean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강좌번호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52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99408"/>
              </p:ext>
            </p:extLst>
          </p:nvPr>
        </p:nvGraphicFramePr>
        <p:xfrm>
          <a:off x="6032326" y="2615068"/>
          <a:ext cx="694881" cy="174625"/>
        </p:xfrm>
        <a:graphic>
          <a:graphicData uri="http://schemas.openxmlformats.org/drawingml/2006/table">
            <a:tbl>
              <a:tblPr/>
              <a:tblGrid>
                <a:gridCol w="590608"/>
                <a:gridCol w="104273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1777491" y="198884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999878" y="2313051"/>
            <a:ext cx="4890181" cy="859477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7" name="Group 7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21510"/>
              </p:ext>
            </p:extLst>
          </p:nvPr>
        </p:nvGraphicFramePr>
        <p:xfrm>
          <a:off x="1999877" y="3339882"/>
          <a:ext cx="4899871" cy="372548"/>
        </p:xfrm>
        <a:graphic>
          <a:graphicData uri="http://schemas.openxmlformats.org/drawingml/2006/table">
            <a:tbl>
              <a:tblPr/>
              <a:tblGrid>
                <a:gridCol w="1080121"/>
                <a:gridCol w="1558270"/>
                <a:gridCol w="1130740"/>
                <a:gridCol w="1130740"/>
              </a:tblGrid>
              <a:tr h="1755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강좌명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기관별 강좌번호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이수증</a:t>
                      </a: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생성 여부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고려대학교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일반인을 위한 일반상대성이론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2015_A04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미생성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AutoShape 705"/>
          <p:cNvSpPr>
            <a:spLocks noChangeArrowheads="1"/>
          </p:cNvSpPr>
          <p:nvPr/>
        </p:nvSpPr>
        <p:spPr bwMode="auto">
          <a:xfrm>
            <a:off x="4010042" y="3988030"/>
            <a:ext cx="798148" cy="1700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이수증</a:t>
            </a: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생성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1999878" y="3242295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3865723" y="393821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400478" y="582793"/>
            <a:ext cx="2158877" cy="579847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조건의 경우 모두 필수 조건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8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현황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현황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AD-FA-02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43337"/>
              </p:ext>
            </p:extLst>
          </p:nvPr>
        </p:nvGraphicFramePr>
        <p:xfrm>
          <a:off x="7285392" y="1182360"/>
          <a:ext cx="2462420" cy="435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검색조건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과목명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과목명 검색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대학명과 과목명은 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과목명 입력 검색은 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like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대학명의 경우 전체 선택 가능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이수증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발급 현황 목록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엑셀 다운로드 버튼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학습활동참여자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학습자의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교육 활동 로그를 활용하여 한 번 이라도 참여된 기록이 있으면 학습활동 참여자로 선정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참여율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학습활동 참여자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수강신청자수*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100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학습활동참여자 대비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이수율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이수율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학습활동참여자수*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100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27858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3078055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35870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" name="AutoShape 134"/>
          <p:cNvSpPr>
            <a:spLocks noChangeArrowheads="1"/>
          </p:cNvSpPr>
          <p:nvPr/>
        </p:nvSpPr>
        <p:spPr bwMode="auto">
          <a:xfrm>
            <a:off x="5960318" y="2452607"/>
            <a:ext cx="1008112" cy="1809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</a:t>
            </a:r>
            <a:r>
              <a:rPr kumimoji="0" lang="en-US" altLang="ko-KR" sz="800" b="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ko-KR" altLang="en-US" sz="800" b="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엑셀다운로드</a:t>
            </a:r>
            <a:endParaRPr kumimoji="0" lang="ko-KR" altLang="en-US" sz="800" b="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868954" y="2053450"/>
            <a:ext cx="5171484" cy="65214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705"/>
          <p:cNvSpPr>
            <a:spLocks noChangeArrowheads="1"/>
          </p:cNvSpPr>
          <p:nvPr/>
        </p:nvSpPr>
        <p:spPr bwMode="auto">
          <a:xfrm>
            <a:off x="5456262" y="2463519"/>
            <a:ext cx="409575" cy="1700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검색</a:t>
            </a:r>
          </a:p>
        </p:txBody>
      </p:sp>
      <p:graphicFrame>
        <p:nvGraphicFramePr>
          <p:cNvPr id="36" name="Group 7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53055"/>
              </p:ext>
            </p:extLst>
          </p:nvPr>
        </p:nvGraphicFramePr>
        <p:xfrm>
          <a:off x="1855862" y="2777598"/>
          <a:ext cx="5184576" cy="2825422"/>
        </p:xfrm>
        <a:graphic>
          <a:graphicData uri="http://schemas.openxmlformats.org/drawingml/2006/table">
            <a:tbl>
              <a:tblPr/>
              <a:tblGrid>
                <a:gridCol w="560495"/>
                <a:gridCol w="420371"/>
                <a:gridCol w="420371"/>
                <a:gridCol w="420371"/>
                <a:gridCol w="420371"/>
                <a:gridCol w="420371"/>
                <a:gridCol w="420371"/>
                <a:gridCol w="420371"/>
                <a:gridCol w="420371"/>
                <a:gridCol w="420371"/>
                <a:gridCol w="420371"/>
                <a:gridCol w="420371"/>
              </a:tblGrid>
              <a:tr h="1755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강좌명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기관별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강좌번호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종강일자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이수증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생성일자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신청자수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이수자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미이수자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이수율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학습활동참여자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참여율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학습활동참여자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대비 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이수율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대학별 </a:t>
            </a:r>
            <a:r>
              <a:rPr lang="ko-KR" altLang="en-US" sz="10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현황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777491" y="198884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1777491" y="282232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694" y="2529857"/>
            <a:ext cx="143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대학별 </a:t>
            </a:r>
            <a:r>
              <a:rPr lang="ko-KR" altLang="en-US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현황</a:t>
            </a:r>
            <a:endParaRPr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개인별 </a:t>
            </a:r>
            <a:r>
              <a:rPr lang="ko-KR" altLang="en-US" sz="800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현황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3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29146"/>
              </p:ext>
            </p:extLst>
          </p:nvPr>
        </p:nvGraphicFramePr>
        <p:xfrm>
          <a:off x="2491254" y="2158493"/>
          <a:ext cx="720080" cy="174625"/>
        </p:xfrm>
        <a:graphic>
          <a:graphicData uri="http://schemas.openxmlformats.org/drawingml/2006/table">
            <a:tbl>
              <a:tblPr/>
              <a:tblGrid>
                <a:gridCol w="612025"/>
                <a:gridCol w="108055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04938"/>
              </p:ext>
            </p:extLst>
          </p:nvPr>
        </p:nvGraphicFramePr>
        <p:xfrm>
          <a:off x="3869801" y="2162144"/>
          <a:ext cx="1361606" cy="174625"/>
        </p:xfrm>
        <a:graphic>
          <a:graphicData uri="http://schemas.openxmlformats.org/drawingml/2006/table">
            <a:tbl>
              <a:tblPr/>
              <a:tblGrid>
                <a:gridCol w="1157284"/>
                <a:gridCol w="204322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45" name="Text Box 107"/>
          <p:cNvSpPr txBox="1">
            <a:spLocks noChangeArrowheads="1"/>
          </p:cNvSpPr>
          <p:nvPr/>
        </p:nvSpPr>
        <p:spPr bwMode="auto">
          <a:xfrm>
            <a:off x="1999878" y="2120745"/>
            <a:ext cx="4924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대학명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 Box 107"/>
          <p:cNvSpPr txBox="1">
            <a:spLocks noChangeArrowheads="1"/>
          </p:cNvSpPr>
          <p:nvPr/>
        </p:nvSpPr>
        <p:spPr bwMode="auto">
          <a:xfrm>
            <a:off x="3349059" y="2134015"/>
            <a:ext cx="4924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강좌명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47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24551"/>
              </p:ext>
            </p:extLst>
          </p:nvPr>
        </p:nvGraphicFramePr>
        <p:xfrm>
          <a:off x="5888310" y="2162144"/>
          <a:ext cx="1008112" cy="174625"/>
        </p:xfrm>
        <a:graphic>
          <a:graphicData uri="http://schemas.openxmlformats.org/drawingml/2006/table">
            <a:tbl>
              <a:tblPr/>
              <a:tblGrid>
                <a:gridCol w="856836"/>
                <a:gridCol w="151276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48" name="Text Box 107"/>
          <p:cNvSpPr txBox="1">
            <a:spLocks noChangeArrowheads="1"/>
          </p:cNvSpPr>
          <p:nvPr/>
        </p:nvSpPr>
        <p:spPr bwMode="auto">
          <a:xfrm>
            <a:off x="5293275" y="207022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기관별</a:t>
            </a:r>
            <a:endParaRPr lang="en-US" altLang="ko-KR" sz="800" b="0" dirty="0" smtClean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강좌번호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5881947" y="234888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4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250" name="Group 5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46834"/>
              </p:ext>
            </p:extLst>
          </p:nvPr>
        </p:nvGraphicFramePr>
        <p:xfrm>
          <a:off x="584636" y="1303338"/>
          <a:ext cx="8904074" cy="4973872"/>
        </p:xfrm>
        <a:graphic>
          <a:graphicData uri="http://schemas.openxmlformats.org/drawingml/2006/table">
            <a:tbl>
              <a:tblPr/>
              <a:tblGrid>
                <a:gridCol w="558777"/>
                <a:gridCol w="1146259"/>
                <a:gridCol w="6380008"/>
                <a:gridCol w="819030"/>
              </a:tblGrid>
              <a:tr h="325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일자</a:t>
                      </a: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내용</a:t>
                      </a: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2016-09-05</a:t>
                      </a: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강태구</a:t>
                      </a: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2016-09-23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페이지 내용 추가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강태구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994" marR="38994" marT="36001" marB="36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66" name="Rectangle 444"/>
          <p:cNvSpPr>
            <a:spLocks noChangeArrowheads="1"/>
          </p:cNvSpPr>
          <p:nvPr/>
        </p:nvSpPr>
        <p:spPr bwMode="auto">
          <a:xfrm>
            <a:off x="4068376" y="745134"/>
            <a:ext cx="1819248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이력 정보</a:t>
            </a:r>
            <a:endParaRPr lang="ko-KR" altLang="en-US" sz="1400" b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AD-FA-03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78913"/>
              </p:ext>
            </p:extLst>
          </p:nvPr>
        </p:nvGraphicFramePr>
        <p:xfrm>
          <a:off x="7285392" y="1182360"/>
          <a:ext cx="2462420" cy="478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검색조건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과목명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기관별 강좌번호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학습자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학습자 목록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엑셀 다운로드 버튼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27858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3078055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35870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80276"/>
            <a:ext cx="0" cy="4196996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22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48255"/>
              </p:ext>
            </p:extLst>
          </p:nvPr>
        </p:nvGraphicFramePr>
        <p:xfrm>
          <a:off x="2491254" y="2161534"/>
          <a:ext cx="720080" cy="174625"/>
        </p:xfrm>
        <a:graphic>
          <a:graphicData uri="http://schemas.openxmlformats.org/drawingml/2006/table">
            <a:tbl>
              <a:tblPr/>
              <a:tblGrid>
                <a:gridCol w="612025"/>
                <a:gridCol w="108055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한양대학교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8557"/>
              </p:ext>
            </p:extLst>
          </p:nvPr>
        </p:nvGraphicFramePr>
        <p:xfrm>
          <a:off x="4009968" y="2144195"/>
          <a:ext cx="1361606" cy="174625"/>
        </p:xfrm>
        <a:graphic>
          <a:graphicData uri="http://schemas.openxmlformats.org/drawingml/2006/table">
            <a:tbl>
              <a:tblPr/>
              <a:tblGrid>
                <a:gridCol w="1157284"/>
                <a:gridCol w="204322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건축공간론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1868954" y="2085458"/>
            <a:ext cx="5171484" cy="65214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 Box 107"/>
          <p:cNvSpPr txBox="1">
            <a:spLocks noChangeArrowheads="1"/>
          </p:cNvSpPr>
          <p:nvPr/>
        </p:nvSpPr>
        <p:spPr bwMode="auto">
          <a:xfrm>
            <a:off x="1999878" y="2123786"/>
            <a:ext cx="4924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대학명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Text Box 107"/>
          <p:cNvSpPr txBox="1">
            <a:spLocks noChangeArrowheads="1"/>
          </p:cNvSpPr>
          <p:nvPr/>
        </p:nvSpPr>
        <p:spPr bwMode="auto">
          <a:xfrm>
            <a:off x="3423352" y="2137056"/>
            <a:ext cx="49244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강좌명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Rectangle 269"/>
          <p:cNvSpPr>
            <a:spLocks noChangeArrowheads="1"/>
          </p:cNvSpPr>
          <p:nvPr/>
        </p:nvSpPr>
        <p:spPr bwMode="auto">
          <a:xfrm>
            <a:off x="2597184" y="2507812"/>
            <a:ext cx="1418918" cy="144016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AutoShape 705"/>
          <p:cNvSpPr>
            <a:spLocks noChangeArrowheads="1"/>
          </p:cNvSpPr>
          <p:nvPr/>
        </p:nvSpPr>
        <p:spPr bwMode="auto">
          <a:xfrm>
            <a:off x="5343165" y="2495527"/>
            <a:ext cx="545145" cy="1700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검색</a:t>
            </a:r>
          </a:p>
        </p:txBody>
      </p:sp>
      <p:sp>
        <p:nvSpPr>
          <p:cNvPr id="38" name="Text Box 107"/>
          <p:cNvSpPr txBox="1">
            <a:spLocks noChangeArrowheads="1"/>
          </p:cNvSpPr>
          <p:nvPr/>
        </p:nvSpPr>
        <p:spPr bwMode="auto">
          <a:xfrm>
            <a:off x="2012840" y="2471978"/>
            <a:ext cx="63511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en-US" sz="7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</a:t>
            </a:r>
            <a:endParaRPr lang="en-US" altLang="ko-KR" sz="7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AutoShape 134"/>
          <p:cNvSpPr>
            <a:spLocks noChangeArrowheads="1"/>
          </p:cNvSpPr>
          <p:nvPr/>
        </p:nvSpPr>
        <p:spPr bwMode="auto">
          <a:xfrm>
            <a:off x="5960318" y="2484615"/>
            <a:ext cx="1008112" cy="1809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</a:t>
            </a:r>
            <a:r>
              <a:rPr kumimoji="0" lang="en-US" altLang="ko-KR" sz="800" b="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ko-KR" altLang="en-US" sz="800" b="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엑셀다운로드</a:t>
            </a:r>
            <a:endParaRPr kumimoji="0" lang="ko-KR" altLang="en-US" sz="800" b="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4" name="Group 7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64815"/>
              </p:ext>
            </p:extLst>
          </p:nvPr>
        </p:nvGraphicFramePr>
        <p:xfrm>
          <a:off x="1855862" y="2809606"/>
          <a:ext cx="5184575" cy="2893170"/>
        </p:xfrm>
        <a:graphic>
          <a:graphicData uri="http://schemas.openxmlformats.org/drawingml/2006/table">
            <a:tbl>
              <a:tblPr/>
              <a:tblGrid>
                <a:gridCol w="227393"/>
                <a:gridCol w="545745"/>
                <a:gridCol w="883046"/>
                <a:gridCol w="576064"/>
                <a:gridCol w="1512168"/>
                <a:gridCol w="848936"/>
                <a:gridCol w="591223"/>
              </a:tblGrid>
              <a:tr h="1755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학습자 성명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대학명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강좌명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기관별 강좌번호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이수증</a:t>
                      </a: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 여부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hong@nile.or.kr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한양대학교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건축공간론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2016_C1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미발급</a:t>
                      </a:r>
                      <a:endParaRPr kumimoji="1" lang="en-US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강태구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rive@kotech.co.kr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한양대학교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건축공간론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2016_C1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" name="Text Box 107"/>
          <p:cNvSpPr txBox="1">
            <a:spLocks noChangeArrowheads="1"/>
          </p:cNvSpPr>
          <p:nvPr/>
        </p:nvSpPr>
        <p:spPr bwMode="auto">
          <a:xfrm>
            <a:off x="5456262" y="2060848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기관별</a:t>
            </a:r>
            <a:endParaRPr lang="en-US" altLang="ko-KR" sz="800" b="0" dirty="0" smtClean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800" b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강좌번호</a:t>
            </a:r>
            <a:endParaRPr lang="en-US" altLang="ko-KR" sz="8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52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82064"/>
              </p:ext>
            </p:extLst>
          </p:nvPr>
        </p:nvGraphicFramePr>
        <p:xfrm>
          <a:off x="6032326" y="2161534"/>
          <a:ext cx="694881" cy="174625"/>
        </p:xfrm>
        <a:graphic>
          <a:graphicData uri="http://schemas.openxmlformats.org/drawingml/2006/table">
            <a:tbl>
              <a:tblPr/>
              <a:tblGrid>
                <a:gridCol w="590608"/>
                <a:gridCol w="104273"/>
              </a:tblGrid>
              <a:tr h="1746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2016_C1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개인별 </a:t>
            </a:r>
            <a:r>
              <a:rPr lang="ko-KR" altLang="en-US" sz="10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현황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1777491" y="198884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1777491" y="3113633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6899749" y="233679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3694" y="2529857"/>
            <a:ext cx="143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대학별 </a:t>
            </a:r>
            <a:r>
              <a:rPr lang="ko-KR" altLang="en-US" sz="800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현황</a:t>
            </a:r>
            <a:endParaRPr lang="en-US" altLang="ko-KR" sz="8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개인별 </a:t>
            </a:r>
            <a:r>
              <a:rPr lang="ko-KR" altLang="en-US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발급 현황</a:t>
            </a:r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400478" y="582793"/>
            <a:ext cx="2158877" cy="579847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대학명</a:t>
            </a:r>
            <a:r>
              <a:rPr lang="en-US" altLang="ko-KR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강좌명은</a:t>
            </a:r>
            <a:r>
              <a:rPr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 조건</a:t>
            </a:r>
            <a:endParaRPr lang="en-US" altLang="ko-KR" sz="800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0" dirty="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또한 위의 필수 조건 포함</a:t>
            </a:r>
            <a:endParaRPr lang="en-US" altLang="ko-KR" sz="800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800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 검색 속도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2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AD-GA-01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2355"/>
              </p:ext>
            </p:extLst>
          </p:nvPr>
        </p:nvGraphicFramePr>
        <p:xfrm>
          <a:off x="7285392" y="1182360"/>
          <a:ext cx="2462420" cy="560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검색조건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1-1 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1-2 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미삭제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리스트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2-1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제목을 클릭하면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수정하는 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화면으로 이동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신규등록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공지사항 신규 등록 화면으로 이동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목록의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No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ㅁ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체크 후 삭제 처리 가능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27929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256732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3694" y="28185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28669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35" name="Group 7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00857"/>
              </p:ext>
            </p:extLst>
          </p:nvPr>
        </p:nvGraphicFramePr>
        <p:xfrm>
          <a:off x="1855862" y="2636912"/>
          <a:ext cx="5184576" cy="2326728"/>
        </p:xfrm>
        <a:graphic>
          <a:graphicData uri="http://schemas.openxmlformats.org/drawingml/2006/table">
            <a:tbl>
              <a:tblPr/>
              <a:tblGrid>
                <a:gridCol w="360040"/>
                <a:gridCol w="3312368"/>
                <a:gridCol w="936104"/>
                <a:gridCol w="576064"/>
              </a:tblGrid>
              <a:tr h="1755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삭제여부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2016-07-20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2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2016-07-25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3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2016-08-19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2016-08-21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5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2016-09-05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" name="Rectangle 647"/>
          <p:cNvSpPr>
            <a:spLocks noChangeArrowheads="1"/>
          </p:cNvSpPr>
          <p:nvPr/>
        </p:nvSpPr>
        <p:spPr bwMode="auto">
          <a:xfrm>
            <a:off x="3584054" y="2132856"/>
            <a:ext cx="1317625" cy="1524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AutoShape 705"/>
          <p:cNvSpPr>
            <a:spLocks noChangeArrowheads="1"/>
          </p:cNvSpPr>
          <p:nvPr/>
        </p:nvSpPr>
        <p:spPr bwMode="auto">
          <a:xfrm>
            <a:off x="5622751" y="2414092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graphicFrame>
        <p:nvGraphicFramePr>
          <p:cNvPr id="45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28269"/>
              </p:ext>
            </p:extLst>
          </p:nvPr>
        </p:nvGraphicFramePr>
        <p:xfrm>
          <a:off x="2858525" y="2132855"/>
          <a:ext cx="617014" cy="146392"/>
        </p:xfrm>
        <a:graphic>
          <a:graphicData uri="http://schemas.openxmlformats.org/drawingml/2006/table">
            <a:tbl>
              <a:tblPr/>
              <a:tblGrid>
                <a:gridCol w="524427"/>
                <a:gridCol w="92587"/>
              </a:tblGrid>
              <a:tr h="14639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1855862" y="2060848"/>
            <a:ext cx="5184576" cy="288032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855862" y="2060848"/>
            <a:ext cx="936104" cy="288032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</a:p>
        </p:txBody>
      </p:sp>
      <p:sp>
        <p:nvSpPr>
          <p:cNvPr id="49" name="AutoShape 705"/>
          <p:cNvSpPr>
            <a:spLocks noChangeArrowheads="1"/>
          </p:cNvSpPr>
          <p:nvPr/>
        </p:nvSpPr>
        <p:spPr bwMode="auto">
          <a:xfrm>
            <a:off x="6104334" y="2414092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신규등록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Rectangle 739"/>
          <p:cNvSpPr>
            <a:spLocks noChangeArrowheads="1"/>
          </p:cNvSpPr>
          <p:nvPr/>
        </p:nvSpPr>
        <p:spPr bwMode="auto">
          <a:xfrm>
            <a:off x="3728070" y="5227599"/>
            <a:ext cx="1531486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b="0" dirty="0">
                <a:solidFill>
                  <a:srgbClr val="000000"/>
                </a:solidFill>
              </a:rPr>
              <a:t>◄◄  ◄  </a:t>
            </a:r>
            <a:r>
              <a:rPr lang="en-US" altLang="ko-KR" b="0" dirty="0">
                <a:solidFill>
                  <a:srgbClr val="292929"/>
                </a:solidFill>
                <a:sym typeface="Webdings" panose="05030102010509060703" pitchFamily="18" charset="2"/>
              </a:rPr>
              <a:t>| 1 | </a:t>
            </a:r>
            <a:r>
              <a:rPr lang="en-US" altLang="ko-KR" b="0" dirty="0">
                <a:solidFill>
                  <a:srgbClr val="CC0000"/>
                </a:solidFill>
                <a:sym typeface="Webdings" panose="05030102010509060703" pitchFamily="18" charset="2"/>
              </a:rPr>
              <a:t>2</a:t>
            </a:r>
            <a:r>
              <a:rPr lang="en-US" altLang="ko-KR" b="0" dirty="0">
                <a:solidFill>
                  <a:srgbClr val="292929"/>
                </a:solidFill>
                <a:sym typeface="Webdings" panose="05030102010509060703" pitchFamily="18" charset="2"/>
              </a:rPr>
              <a:t> | 3 | </a:t>
            </a:r>
            <a:r>
              <a:rPr lang="en-US" altLang="ko-KR" b="0" dirty="0" smtClean="0">
                <a:solidFill>
                  <a:srgbClr val="000000"/>
                </a:solidFill>
                <a:sym typeface="Webdings" panose="05030102010509060703" pitchFamily="18" charset="2"/>
              </a:rPr>
              <a:t>  </a:t>
            </a:r>
            <a:r>
              <a:rPr lang="en-US" altLang="ko-KR" b="0" dirty="0">
                <a:solidFill>
                  <a:srgbClr val="000000"/>
                </a:solidFill>
              </a:rPr>
              <a:t>►  ►►</a:t>
            </a:r>
          </a:p>
        </p:txBody>
      </p:sp>
      <p:sp>
        <p:nvSpPr>
          <p:cNvPr id="51" name="AutoShape 705"/>
          <p:cNvSpPr>
            <a:spLocks noChangeArrowheads="1"/>
          </p:cNvSpPr>
          <p:nvPr/>
        </p:nvSpPr>
        <p:spPr bwMode="auto">
          <a:xfrm>
            <a:off x="6573672" y="2414092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2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31135"/>
              </p:ext>
            </p:extLst>
          </p:nvPr>
        </p:nvGraphicFramePr>
        <p:xfrm>
          <a:off x="5703344" y="2132855"/>
          <a:ext cx="617014" cy="146392"/>
        </p:xfrm>
        <a:graphic>
          <a:graphicData uri="http://schemas.openxmlformats.org/drawingml/2006/table">
            <a:tbl>
              <a:tblPr/>
              <a:tblGrid>
                <a:gridCol w="524427"/>
                <a:gridCol w="92587"/>
              </a:tblGrid>
              <a:tr h="14639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3" name="Text Box 107"/>
          <p:cNvSpPr txBox="1">
            <a:spLocks noChangeArrowheads="1"/>
          </p:cNvSpPr>
          <p:nvPr/>
        </p:nvSpPr>
        <p:spPr bwMode="auto">
          <a:xfrm>
            <a:off x="5131893" y="2090887"/>
            <a:ext cx="5693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삭제여부</a:t>
            </a:r>
            <a:endParaRPr lang="en-US" altLang="ko-KR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1777491" y="198884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764719" y="198884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1-1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5588839" y="198884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1-2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1855862" y="242088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073635" y="278092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6248350" y="220486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725780" y="220486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6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6"/>
          <p:cNvSpPr>
            <a:spLocks noChangeArrowheads="1"/>
          </p:cNvSpPr>
          <p:nvPr/>
        </p:nvSpPr>
        <p:spPr bwMode="auto">
          <a:xfrm>
            <a:off x="2984619" y="2473603"/>
            <a:ext cx="3486150" cy="196351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 등록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신규등록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AD-GA-02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82652"/>
              </p:ext>
            </p:extLst>
          </p:nvPr>
        </p:nvGraphicFramePr>
        <p:xfrm>
          <a:off x="7285392" y="1182360"/>
          <a:ext cx="2462420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제목 입력 창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공지사항 제목 입력 창 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수정 시 등록된 제목 보여짐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내용 입력 창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수정 시 등록된 내용 보여짐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공지사항 목록으로 이동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수정 혹은 신규 등록 저장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--&gt;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공지사항 삭제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27929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256732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3694" y="28185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28498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7" name="Text Box 75"/>
          <p:cNvSpPr txBox="1">
            <a:spLocks noChangeArrowheads="1"/>
          </p:cNvSpPr>
          <p:nvPr/>
        </p:nvSpPr>
        <p:spPr bwMode="auto">
          <a:xfrm>
            <a:off x="2214148" y="2119140"/>
            <a:ext cx="40588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 </a:t>
            </a:r>
          </a:p>
        </p:txBody>
      </p:sp>
      <p:sp>
        <p:nvSpPr>
          <p:cNvPr id="88" name="Rectangle 76"/>
          <p:cNvSpPr>
            <a:spLocks noChangeArrowheads="1"/>
          </p:cNvSpPr>
          <p:nvPr/>
        </p:nvSpPr>
        <p:spPr bwMode="auto">
          <a:xfrm>
            <a:off x="2984619" y="2117552"/>
            <a:ext cx="3486150" cy="2190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Line 78"/>
          <p:cNvSpPr>
            <a:spLocks noChangeShapeType="1"/>
          </p:cNvSpPr>
          <p:nvPr/>
        </p:nvSpPr>
        <p:spPr bwMode="auto">
          <a:xfrm>
            <a:off x="2060694" y="2403302"/>
            <a:ext cx="474345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800" b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Rectangle 80"/>
          <p:cNvSpPr>
            <a:spLocks noChangeArrowheads="1"/>
          </p:cNvSpPr>
          <p:nvPr/>
        </p:nvSpPr>
        <p:spPr bwMode="auto">
          <a:xfrm>
            <a:off x="2032119" y="2003252"/>
            <a:ext cx="4781550" cy="2793900"/>
          </a:xfrm>
          <a:prstGeom prst="rect">
            <a:avLst/>
          </a:prstGeom>
          <a:noFill/>
          <a:ln w="9525" algn="ctr">
            <a:solidFill>
              <a:srgbClr val="7777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800" b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 Box 90"/>
          <p:cNvSpPr txBox="1">
            <a:spLocks noChangeArrowheads="1"/>
          </p:cNvSpPr>
          <p:nvPr/>
        </p:nvSpPr>
        <p:spPr bwMode="auto">
          <a:xfrm>
            <a:off x="3205248" y="3176415"/>
            <a:ext cx="138691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시 등록된 내용 보여짐 </a:t>
            </a:r>
          </a:p>
        </p:txBody>
      </p:sp>
      <p:sp>
        <p:nvSpPr>
          <p:cNvPr id="95" name="Text Box 91"/>
          <p:cNvSpPr txBox="1">
            <a:spLocks noChangeArrowheads="1"/>
          </p:cNvSpPr>
          <p:nvPr/>
        </p:nvSpPr>
        <p:spPr bwMode="auto">
          <a:xfrm>
            <a:off x="3047604" y="2119140"/>
            <a:ext cx="138691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시 등록된 제목 보여짐 </a:t>
            </a:r>
          </a:p>
        </p:txBody>
      </p:sp>
      <p:sp>
        <p:nvSpPr>
          <p:cNvPr id="126" name="AutoShape 433"/>
          <p:cNvSpPr>
            <a:spLocks noChangeArrowheads="1"/>
          </p:cNvSpPr>
          <p:nvPr/>
        </p:nvSpPr>
        <p:spPr bwMode="auto">
          <a:xfrm>
            <a:off x="2060333" y="4883572"/>
            <a:ext cx="564284" cy="16662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</a:p>
        </p:txBody>
      </p:sp>
      <p:sp>
        <p:nvSpPr>
          <p:cNvPr id="127" name="AutoShape 434"/>
          <p:cNvSpPr>
            <a:spLocks noChangeArrowheads="1"/>
          </p:cNvSpPr>
          <p:nvPr/>
        </p:nvSpPr>
        <p:spPr bwMode="auto">
          <a:xfrm>
            <a:off x="6236797" y="4869160"/>
            <a:ext cx="564285" cy="166622"/>
          </a:xfrm>
          <a:prstGeom prst="roundRect">
            <a:avLst>
              <a:gd name="adj" fmla="val 16667"/>
            </a:avLst>
          </a:prstGeom>
          <a:solidFill>
            <a:srgbClr val="FFFFFF">
              <a:lumMod val="75000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 등록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AutoShape 434"/>
          <p:cNvSpPr>
            <a:spLocks noChangeArrowheads="1"/>
          </p:cNvSpPr>
          <p:nvPr/>
        </p:nvSpPr>
        <p:spPr bwMode="auto">
          <a:xfrm>
            <a:off x="5612057" y="4869160"/>
            <a:ext cx="564285" cy="166622"/>
          </a:xfrm>
          <a:prstGeom prst="roundRect">
            <a:avLst>
              <a:gd name="adj" fmla="val 16667"/>
            </a:avLst>
          </a:prstGeom>
          <a:solidFill>
            <a:srgbClr val="FFFFFF">
              <a:lumMod val="75000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857611" y="198884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1921507" y="479715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5482003" y="479715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6177918" y="479715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2857611" y="367198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 Box 75"/>
          <p:cNvSpPr txBox="1">
            <a:spLocks noChangeArrowheads="1"/>
          </p:cNvSpPr>
          <p:nvPr/>
        </p:nvSpPr>
        <p:spPr bwMode="auto">
          <a:xfrm>
            <a:off x="2228575" y="3510970"/>
            <a:ext cx="3770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>
            <a:off x="2060694" y="4491047"/>
            <a:ext cx="474345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800" b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2117969" y="4530567"/>
            <a:ext cx="5982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 정보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Rectangle 76"/>
          <p:cNvSpPr>
            <a:spLocks noChangeArrowheads="1"/>
          </p:cNvSpPr>
          <p:nvPr/>
        </p:nvSpPr>
        <p:spPr bwMode="auto">
          <a:xfrm>
            <a:off x="2984619" y="4528980"/>
            <a:ext cx="3486150" cy="21423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2719958" y="2003252"/>
            <a:ext cx="0" cy="27939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12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FAQ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AD-GA-03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51117"/>
              </p:ext>
            </p:extLst>
          </p:nvPr>
        </p:nvGraphicFramePr>
        <p:xfrm>
          <a:off x="7285392" y="1182360"/>
          <a:ext cx="2462420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검색조건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1-1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항목 선택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-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-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-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1-2 :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삭제여부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-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-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- </a:t>
                      </a:r>
                      <a:r>
                        <a:rPr lang="ko-KR" altLang="en-US" sz="8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미삭제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2-1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제목클릭 시 수정 화면으로 이동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신규등록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FAQ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신규등록 화면으로 이동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No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ㅁ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선택 후 삭제 처리 가능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27929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256732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3694" y="28185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28498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22" name="Group 7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09976"/>
              </p:ext>
            </p:extLst>
          </p:nvPr>
        </p:nvGraphicFramePr>
        <p:xfrm>
          <a:off x="1855862" y="2636912"/>
          <a:ext cx="5184576" cy="2326728"/>
        </p:xfrm>
        <a:graphic>
          <a:graphicData uri="http://schemas.openxmlformats.org/drawingml/2006/table">
            <a:tbl>
              <a:tblPr/>
              <a:tblGrid>
                <a:gridCol w="360040"/>
                <a:gridCol w="3312368"/>
                <a:gridCol w="936104"/>
                <a:gridCol w="576064"/>
              </a:tblGrid>
              <a:tr h="1755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삭제여부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2016-07-20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2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2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2016-07-25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3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3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2016-08-19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4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2016-08-21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5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5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2016-09-05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647"/>
          <p:cNvSpPr>
            <a:spLocks noChangeArrowheads="1"/>
          </p:cNvSpPr>
          <p:nvPr/>
        </p:nvSpPr>
        <p:spPr bwMode="auto">
          <a:xfrm>
            <a:off x="3584054" y="2132856"/>
            <a:ext cx="1317625" cy="1524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AutoShape 705"/>
          <p:cNvSpPr>
            <a:spLocks noChangeArrowheads="1"/>
          </p:cNvSpPr>
          <p:nvPr/>
        </p:nvSpPr>
        <p:spPr bwMode="auto">
          <a:xfrm>
            <a:off x="5622751" y="2414092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graphicFrame>
        <p:nvGraphicFramePr>
          <p:cNvPr id="28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64662"/>
              </p:ext>
            </p:extLst>
          </p:nvPr>
        </p:nvGraphicFramePr>
        <p:xfrm>
          <a:off x="2858525" y="2132855"/>
          <a:ext cx="617014" cy="146392"/>
        </p:xfrm>
        <a:graphic>
          <a:graphicData uri="http://schemas.openxmlformats.org/drawingml/2006/table">
            <a:tbl>
              <a:tblPr/>
              <a:tblGrid>
                <a:gridCol w="524427"/>
                <a:gridCol w="92587"/>
              </a:tblGrid>
              <a:tr h="14639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 bwMode="auto">
          <a:xfrm>
            <a:off x="1855862" y="2060848"/>
            <a:ext cx="5184576" cy="288032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855862" y="2060848"/>
            <a:ext cx="936104" cy="288032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</a:p>
        </p:txBody>
      </p:sp>
      <p:sp>
        <p:nvSpPr>
          <p:cNvPr id="32" name="AutoShape 705"/>
          <p:cNvSpPr>
            <a:spLocks noChangeArrowheads="1"/>
          </p:cNvSpPr>
          <p:nvPr/>
        </p:nvSpPr>
        <p:spPr bwMode="auto">
          <a:xfrm>
            <a:off x="6104334" y="2414092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신규등록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739"/>
          <p:cNvSpPr>
            <a:spLocks noChangeArrowheads="1"/>
          </p:cNvSpPr>
          <p:nvPr/>
        </p:nvSpPr>
        <p:spPr bwMode="auto">
          <a:xfrm>
            <a:off x="3813830" y="5227599"/>
            <a:ext cx="1359965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◄◄  ◄  </a:t>
            </a:r>
            <a:r>
              <a:rPr lang="en-US" altLang="ko-KR" b="0" dirty="0">
                <a:solidFill>
                  <a:srgbClr val="292929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ebdings" panose="05030102010509060703" pitchFamily="18" charset="2"/>
              </a:rPr>
              <a:t>| 1 | </a:t>
            </a:r>
            <a:r>
              <a:rPr lang="en-US" altLang="ko-KR" b="0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ebdings" panose="05030102010509060703" pitchFamily="18" charset="2"/>
              </a:rPr>
              <a:t>2</a:t>
            </a:r>
            <a:r>
              <a:rPr lang="en-US" altLang="ko-KR" b="0" dirty="0">
                <a:solidFill>
                  <a:srgbClr val="292929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ebdings" panose="05030102010509060703" pitchFamily="18" charset="2"/>
              </a:rPr>
              <a:t> | 3 | 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ebdings" panose="05030102010509060703" pitchFamily="18" charset="2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►  ►►</a:t>
            </a:r>
          </a:p>
        </p:txBody>
      </p:sp>
      <p:sp>
        <p:nvSpPr>
          <p:cNvPr id="34" name="AutoShape 705"/>
          <p:cNvSpPr>
            <a:spLocks noChangeArrowheads="1"/>
          </p:cNvSpPr>
          <p:nvPr/>
        </p:nvSpPr>
        <p:spPr bwMode="auto">
          <a:xfrm>
            <a:off x="6573672" y="2414092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07675"/>
              </p:ext>
            </p:extLst>
          </p:nvPr>
        </p:nvGraphicFramePr>
        <p:xfrm>
          <a:off x="5703344" y="2132855"/>
          <a:ext cx="617014" cy="146392"/>
        </p:xfrm>
        <a:graphic>
          <a:graphicData uri="http://schemas.openxmlformats.org/drawingml/2006/table">
            <a:tbl>
              <a:tblPr/>
              <a:tblGrid>
                <a:gridCol w="524427"/>
                <a:gridCol w="92587"/>
              </a:tblGrid>
              <a:tr h="14639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6" name="Text Box 107"/>
          <p:cNvSpPr txBox="1">
            <a:spLocks noChangeArrowheads="1"/>
          </p:cNvSpPr>
          <p:nvPr/>
        </p:nvSpPr>
        <p:spPr bwMode="auto">
          <a:xfrm>
            <a:off x="5131893" y="2090887"/>
            <a:ext cx="5693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삭제여부</a:t>
            </a:r>
            <a:endParaRPr lang="en-US" altLang="ko-KR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1855862" y="206084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2785603" y="191683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1-1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2281547" y="256490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3001627" y="278092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6313995" y="220486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6734780" y="220486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1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FAQ 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신규등록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AD-GA-04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97815"/>
              </p:ext>
            </p:extLst>
          </p:nvPr>
        </p:nvGraphicFramePr>
        <p:xfrm>
          <a:off x="7285392" y="1182360"/>
          <a:ext cx="246242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질문내용 입력 창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 내용 입력 창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FAQ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목록 화면으로 이동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신규 등록 혹은 수정된 내용 저장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27929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256732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3694" y="28185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28669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 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AutoShape 433"/>
          <p:cNvSpPr>
            <a:spLocks noChangeArrowheads="1"/>
          </p:cNvSpPr>
          <p:nvPr/>
        </p:nvSpPr>
        <p:spPr bwMode="auto">
          <a:xfrm>
            <a:off x="1927870" y="4784180"/>
            <a:ext cx="620712" cy="1569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ko-KR" altLang="en-US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433"/>
          <p:cNvSpPr>
            <a:spLocks noChangeArrowheads="1"/>
          </p:cNvSpPr>
          <p:nvPr/>
        </p:nvSpPr>
        <p:spPr bwMode="auto">
          <a:xfrm>
            <a:off x="6392366" y="4784180"/>
            <a:ext cx="620712" cy="15698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2" name="Group 12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21323"/>
              </p:ext>
            </p:extLst>
          </p:nvPr>
        </p:nvGraphicFramePr>
        <p:xfrm>
          <a:off x="1855862" y="2119884"/>
          <a:ext cx="5157216" cy="2533252"/>
        </p:xfrm>
        <a:graphic>
          <a:graphicData uri="http://schemas.openxmlformats.org/drawingml/2006/table">
            <a:tbl>
              <a:tblPr/>
              <a:tblGrid>
                <a:gridCol w="792088"/>
                <a:gridCol w="4365128"/>
              </a:tblGrid>
              <a:tr h="805060">
                <a:tc>
                  <a:txBody>
                    <a:bodyPr/>
                    <a:lstStyle/>
                    <a:p>
                      <a:pPr marL="0" marR="0" lvl="0" indent="0" algn="ctr" defTabSz="179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0" marR="0" lvl="0" indent="0" algn="ctr" defTabSz="179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9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179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179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179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1793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Rectangle 540"/>
          <p:cNvSpPr>
            <a:spLocks noChangeArrowheads="1"/>
          </p:cNvSpPr>
          <p:nvPr/>
        </p:nvSpPr>
        <p:spPr bwMode="auto">
          <a:xfrm>
            <a:off x="1951724" y="2420888"/>
            <a:ext cx="624218" cy="1196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B2B2B2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질문내용</a:t>
            </a:r>
            <a:endParaRPr lang="ko-KR" altLang="en-US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Rectangle 540"/>
          <p:cNvSpPr>
            <a:spLocks noChangeArrowheads="1"/>
          </p:cNvSpPr>
          <p:nvPr/>
        </p:nvSpPr>
        <p:spPr bwMode="auto">
          <a:xfrm>
            <a:off x="1927870" y="3717032"/>
            <a:ext cx="624218" cy="11963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B2B2B2"/>
            </a:solidFill>
            <a:miter lim="800000"/>
            <a:headEnd/>
            <a:tailEnd/>
          </a:ln>
          <a:extLst/>
        </p:spPr>
        <p:txBody>
          <a:bodyPr wrap="none" lIns="36000" tIns="36000" rIns="36000" bIns="3600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</a:t>
            </a:r>
            <a:endParaRPr lang="ko-KR" altLang="en-US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719958" y="2204863"/>
            <a:ext cx="4176464" cy="66183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altLang="ko-KR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8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30176"/>
              </p:ext>
            </p:extLst>
          </p:nvPr>
        </p:nvGraphicFramePr>
        <p:xfrm>
          <a:off x="6752406" y="2217837"/>
          <a:ext cx="144016" cy="661835"/>
        </p:xfrm>
        <a:graphic>
          <a:graphicData uri="http://schemas.openxmlformats.org/drawingml/2006/table">
            <a:tbl>
              <a:tblPr/>
              <a:tblGrid>
                <a:gridCol w="144016"/>
              </a:tblGrid>
              <a:tr h="10416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▲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45349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0416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 bwMode="auto">
          <a:xfrm>
            <a:off x="2719958" y="2996952"/>
            <a:ext cx="4176464" cy="158417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altLang="ko-KR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8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1008"/>
              </p:ext>
            </p:extLst>
          </p:nvPr>
        </p:nvGraphicFramePr>
        <p:xfrm>
          <a:off x="6752406" y="2996952"/>
          <a:ext cx="144016" cy="1584176"/>
        </p:xfrm>
        <a:graphic>
          <a:graphicData uri="http://schemas.openxmlformats.org/drawingml/2006/table">
            <a:tbl>
              <a:tblPr/>
              <a:tblGrid>
                <a:gridCol w="144016"/>
              </a:tblGrid>
              <a:tr h="2493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▲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108550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493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</a:tbl>
          </a:graphicData>
        </a:graphic>
      </p:graphicFrame>
      <p:sp>
        <p:nvSpPr>
          <p:cNvPr id="49" name="AutoShape 433"/>
          <p:cNvSpPr>
            <a:spLocks noChangeArrowheads="1"/>
          </p:cNvSpPr>
          <p:nvPr/>
        </p:nvSpPr>
        <p:spPr bwMode="auto">
          <a:xfrm>
            <a:off x="5672286" y="4784180"/>
            <a:ext cx="620712" cy="1569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065523" y="206084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2065523" y="3169457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400478" y="692696"/>
            <a:ext cx="2158877" cy="36004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자주하는 질문을 게시판 형식으로 변경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065523" y="4593655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512046" y="2420888"/>
            <a:ext cx="2158877" cy="36004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 시 등록된 질문내용 보여짐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512046" y="3432393"/>
            <a:ext cx="2158877" cy="36004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 시 등록된 답변내용 보여짐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5674571" y="4593655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419038" y="4593655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AD-GA-05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75929"/>
              </p:ext>
            </p:extLst>
          </p:nvPr>
        </p:nvGraphicFramePr>
        <p:xfrm>
          <a:off x="7285392" y="1182360"/>
          <a:ext cx="246242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27929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256732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3694" y="28185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28669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1" name="Group 7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6026"/>
              </p:ext>
            </p:extLst>
          </p:nvPr>
        </p:nvGraphicFramePr>
        <p:xfrm>
          <a:off x="1855862" y="2636912"/>
          <a:ext cx="5184576" cy="2326728"/>
        </p:xfrm>
        <a:graphic>
          <a:graphicData uri="http://schemas.openxmlformats.org/drawingml/2006/table">
            <a:tbl>
              <a:tblPr/>
              <a:tblGrid>
                <a:gridCol w="360040"/>
                <a:gridCol w="2880320"/>
                <a:gridCol w="663321"/>
                <a:gridCol w="792935"/>
                <a:gridCol w="487960"/>
              </a:tblGrid>
              <a:tr h="1755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첨부파일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삭제여부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 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2016-07-20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2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2016-07-25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3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2016-08-19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2016-08-21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¨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292929"/>
                          </a:solidFill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5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5</a:t>
                      </a:r>
                      <a:r>
                        <a:rPr kumimoji="1" lang="ko-KR" altLang="en-US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입니다</a:t>
                      </a: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2016-09-05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647"/>
          <p:cNvSpPr>
            <a:spLocks noChangeArrowheads="1"/>
          </p:cNvSpPr>
          <p:nvPr/>
        </p:nvSpPr>
        <p:spPr bwMode="auto">
          <a:xfrm>
            <a:off x="3584054" y="2132856"/>
            <a:ext cx="1317625" cy="1524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AutoShape 705"/>
          <p:cNvSpPr>
            <a:spLocks noChangeArrowheads="1"/>
          </p:cNvSpPr>
          <p:nvPr/>
        </p:nvSpPr>
        <p:spPr bwMode="auto">
          <a:xfrm>
            <a:off x="5622751" y="2414092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graphicFrame>
        <p:nvGraphicFramePr>
          <p:cNvPr id="54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16658"/>
              </p:ext>
            </p:extLst>
          </p:nvPr>
        </p:nvGraphicFramePr>
        <p:xfrm>
          <a:off x="2858525" y="2132855"/>
          <a:ext cx="617014" cy="146392"/>
        </p:xfrm>
        <a:graphic>
          <a:graphicData uri="http://schemas.openxmlformats.org/drawingml/2006/table">
            <a:tbl>
              <a:tblPr/>
              <a:tblGrid>
                <a:gridCol w="524427"/>
                <a:gridCol w="92587"/>
              </a:tblGrid>
              <a:tr h="14639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1855862" y="2060848"/>
            <a:ext cx="5184576" cy="288032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855862" y="2060848"/>
            <a:ext cx="936104" cy="288032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검색 </a:t>
            </a:r>
          </a:p>
        </p:txBody>
      </p:sp>
      <p:sp>
        <p:nvSpPr>
          <p:cNvPr id="57" name="AutoShape 705"/>
          <p:cNvSpPr>
            <a:spLocks noChangeArrowheads="1"/>
          </p:cNvSpPr>
          <p:nvPr/>
        </p:nvSpPr>
        <p:spPr bwMode="auto">
          <a:xfrm>
            <a:off x="6104334" y="2414092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신규등록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Rectangle 739"/>
          <p:cNvSpPr>
            <a:spLocks noChangeArrowheads="1"/>
          </p:cNvSpPr>
          <p:nvPr/>
        </p:nvSpPr>
        <p:spPr bwMode="auto">
          <a:xfrm>
            <a:off x="3813830" y="5227599"/>
            <a:ext cx="1359965" cy="2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◄◄  ◄  </a:t>
            </a:r>
            <a:r>
              <a:rPr lang="en-US" altLang="ko-KR" b="0" dirty="0">
                <a:solidFill>
                  <a:srgbClr val="292929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ebdings" panose="05030102010509060703" pitchFamily="18" charset="2"/>
              </a:rPr>
              <a:t>| 1 | </a:t>
            </a:r>
            <a:r>
              <a:rPr lang="en-US" altLang="ko-KR" b="0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ebdings" panose="05030102010509060703" pitchFamily="18" charset="2"/>
              </a:rPr>
              <a:t>2</a:t>
            </a:r>
            <a:r>
              <a:rPr lang="en-US" altLang="ko-KR" b="0" dirty="0">
                <a:solidFill>
                  <a:srgbClr val="292929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ebdings" panose="05030102010509060703" pitchFamily="18" charset="2"/>
              </a:rPr>
              <a:t> | 3 | </a:t>
            </a:r>
            <a:r>
              <a:rPr lang="en-US" altLang="ko-KR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ebdings" panose="05030102010509060703" pitchFamily="18" charset="2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►  ►►</a:t>
            </a:r>
          </a:p>
        </p:txBody>
      </p:sp>
      <p:sp>
        <p:nvSpPr>
          <p:cNvPr id="59" name="AutoShape 705"/>
          <p:cNvSpPr>
            <a:spLocks noChangeArrowheads="1"/>
          </p:cNvSpPr>
          <p:nvPr/>
        </p:nvSpPr>
        <p:spPr bwMode="auto">
          <a:xfrm>
            <a:off x="6573672" y="2414092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0" name="Group 6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6698"/>
              </p:ext>
            </p:extLst>
          </p:nvPr>
        </p:nvGraphicFramePr>
        <p:xfrm>
          <a:off x="5703344" y="2132855"/>
          <a:ext cx="617014" cy="146392"/>
        </p:xfrm>
        <a:graphic>
          <a:graphicData uri="http://schemas.openxmlformats.org/drawingml/2006/table">
            <a:tbl>
              <a:tblPr/>
              <a:tblGrid>
                <a:gridCol w="524427"/>
                <a:gridCol w="92587"/>
              </a:tblGrid>
              <a:tr h="14639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ebdings" pitchFamily="18" charset="2"/>
                        </a:rPr>
                        <a:t>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61" name="Text Box 107"/>
          <p:cNvSpPr txBox="1">
            <a:spLocks noChangeArrowheads="1"/>
          </p:cNvSpPr>
          <p:nvPr/>
        </p:nvSpPr>
        <p:spPr bwMode="auto">
          <a:xfrm>
            <a:off x="5131893" y="2090887"/>
            <a:ext cx="5693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삭제여부</a:t>
            </a:r>
            <a:endParaRPr lang="en-US" altLang="ko-KR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1855862" y="206084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2785603" y="191683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1-1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2281547" y="256490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3001627" y="278092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6313995" y="220486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6734780" y="220486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AutoShape 392"/>
          <p:cNvSpPr>
            <a:spLocks noChangeArrowheads="1"/>
          </p:cNvSpPr>
          <p:nvPr/>
        </p:nvSpPr>
        <p:spPr bwMode="auto">
          <a:xfrm>
            <a:off x="5338399" y="2852936"/>
            <a:ext cx="186041" cy="13347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kern="0" dirty="0" smtClean="0">
                <a:solidFill>
                  <a:srgbClr val="292929"/>
                </a:solidFill>
                <a:sym typeface="Wingdings" pitchFamily="2" charset="2"/>
              </a:rPr>
              <a:t></a:t>
            </a:r>
            <a:endParaRPr kumimoji="0" lang="ko-KR" altLang="en-US" b="0" kern="0" dirty="0">
              <a:solidFill>
                <a:srgbClr val="000000"/>
              </a:solidFill>
            </a:endParaRPr>
          </a:p>
        </p:txBody>
      </p:sp>
      <p:sp>
        <p:nvSpPr>
          <p:cNvPr id="70" name="AutoShape 392"/>
          <p:cNvSpPr>
            <a:spLocks noChangeArrowheads="1"/>
          </p:cNvSpPr>
          <p:nvPr/>
        </p:nvSpPr>
        <p:spPr bwMode="auto">
          <a:xfrm>
            <a:off x="7900593" y="4437112"/>
            <a:ext cx="530795" cy="13347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kern="0" dirty="0">
                <a:solidFill>
                  <a:srgbClr val="292929"/>
                </a:solidFill>
                <a:sym typeface="Wingdings" pitchFamily="2" charset="2"/>
              </a:rPr>
              <a:t></a:t>
            </a:r>
            <a:r>
              <a:rPr kumimoji="0" lang="en-US" altLang="ko-KR" b="0" kern="0" dirty="0">
                <a:solidFill>
                  <a:sysClr val="windowText" lastClr="000000"/>
                </a:solidFill>
              </a:rPr>
              <a:t> </a:t>
            </a:r>
            <a:r>
              <a:rPr kumimoji="0" lang="ko-KR" altLang="en-US" b="0" kern="0" dirty="0">
                <a:solidFill>
                  <a:srgbClr val="000000"/>
                </a:solidFill>
              </a:rPr>
              <a:t>첨부</a:t>
            </a:r>
          </a:p>
        </p:txBody>
      </p:sp>
      <p:sp>
        <p:nvSpPr>
          <p:cNvPr id="71" name="AutoShape 392"/>
          <p:cNvSpPr>
            <a:spLocks noChangeArrowheads="1"/>
          </p:cNvSpPr>
          <p:nvPr/>
        </p:nvSpPr>
        <p:spPr bwMode="auto">
          <a:xfrm>
            <a:off x="5338399" y="3039053"/>
            <a:ext cx="186041" cy="13347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kern="0" dirty="0" smtClean="0">
                <a:solidFill>
                  <a:srgbClr val="292929"/>
                </a:solidFill>
                <a:sym typeface="Wingdings" pitchFamily="2" charset="2"/>
              </a:rPr>
              <a:t></a:t>
            </a:r>
            <a:endParaRPr kumimoji="0" lang="ko-KR" altLang="en-US" b="0" kern="0" dirty="0">
              <a:solidFill>
                <a:srgbClr val="000000"/>
              </a:solidFill>
            </a:endParaRPr>
          </a:p>
        </p:txBody>
      </p:sp>
      <p:sp>
        <p:nvSpPr>
          <p:cNvPr id="72" name="AutoShape 392"/>
          <p:cNvSpPr>
            <a:spLocks noChangeArrowheads="1"/>
          </p:cNvSpPr>
          <p:nvPr/>
        </p:nvSpPr>
        <p:spPr bwMode="auto">
          <a:xfrm>
            <a:off x="5338399" y="3443655"/>
            <a:ext cx="186041" cy="13347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kern="0" dirty="0" smtClean="0">
                <a:solidFill>
                  <a:srgbClr val="292929"/>
                </a:solidFill>
                <a:sym typeface="Wingdings" pitchFamily="2" charset="2"/>
              </a:rPr>
              <a:t></a:t>
            </a:r>
            <a:endParaRPr kumimoji="0" lang="ko-KR" altLang="en-US" b="0" kern="0" dirty="0">
              <a:solidFill>
                <a:srgbClr val="000000"/>
              </a:solidFill>
            </a:endParaRPr>
          </a:p>
        </p:txBody>
      </p:sp>
      <p:sp>
        <p:nvSpPr>
          <p:cNvPr id="73" name="AutoShape 392"/>
          <p:cNvSpPr>
            <a:spLocks noChangeArrowheads="1"/>
          </p:cNvSpPr>
          <p:nvPr/>
        </p:nvSpPr>
        <p:spPr bwMode="auto">
          <a:xfrm>
            <a:off x="5338399" y="3637863"/>
            <a:ext cx="186041" cy="13347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kern="0" dirty="0" smtClean="0">
                <a:solidFill>
                  <a:srgbClr val="292929"/>
                </a:solidFill>
                <a:sym typeface="Wingdings" pitchFamily="2" charset="2"/>
              </a:rPr>
              <a:t></a:t>
            </a:r>
            <a:endParaRPr kumimoji="0" lang="ko-KR" alt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 등록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신규등록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AD-GA-06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05511"/>
              </p:ext>
            </p:extLst>
          </p:nvPr>
        </p:nvGraphicFramePr>
        <p:xfrm>
          <a:off x="7285392" y="1182360"/>
          <a:ext cx="2462420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자료실 제목 입력 창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자료실 제목 입력 창 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수정 시 등록된 제목 보여짐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자료실 내용 입력 창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수정 시 등록된 내용 보여짐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첨부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확장자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제약 조건 추가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자료실 목록으로 이동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수정 혹은 신규 등록 저장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--&gt;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자료실 삭제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27929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256732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3694" y="28185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328498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7" name="Text Box 75"/>
          <p:cNvSpPr txBox="1">
            <a:spLocks noChangeArrowheads="1"/>
          </p:cNvSpPr>
          <p:nvPr/>
        </p:nvSpPr>
        <p:spPr bwMode="auto">
          <a:xfrm>
            <a:off x="2214148" y="2119140"/>
            <a:ext cx="40588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 </a:t>
            </a:r>
          </a:p>
        </p:txBody>
      </p:sp>
      <p:sp>
        <p:nvSpPr>
          <p:cNvPr id="88" name="Rectangle 76"/>
          <p:cNvSpPr>
            <a:spLocks noChangeArrowheads="1"/>
          </p:cNvSpPr>
          <p:nvPr/>
        </p:nvSpPr>
        <p:spPr bwMode="auto">
          <a:xfrm>
            <a:off x="2984619" y="2117552"/>
            <a:ext cx="3486150" cy="21907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Line 78"/>
          <p:cNvSpPr>
            <a:spLocks noChangeShapeType="1"/>
          </p:cNvSpPr>
          <p:nvPr/>
        </p:nvSpPr>
        <p:spPr bwMode="auto">
          <a:xfrm>
            <a:off x="2060694" y="2403302"/>
            <a:ext cx="474345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800" b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Rectangle 80"/>
          <p:cNvSpPr>
            <a:spLocks noChangeArrowheads="1"/>
          </p:cNvSpPr>
          <p:nvPr/>
        </p:nvSpPr>
        <p:spPr bwMode="auto">
          <a:xfrm>
            <a:off x="2032119" y="2003252"/>
            <a:ext cx="4781550" cy="3079904"/>
          </a:xfrm>
          <a:prstGeom prst="rect">
            <a:avLst/>
          </a:prstGeom>
          <a:noFill/>
          <a:ln w="9525" algn="ctr">
            <a:solidFill>
              <a:srgbClr val="77777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800" b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 Box 91"/>
          <p:cNvSpPr txBox="1">
            <a:spLocks noChangeArrowheads="1"/>
          </p:cNvSpPr>
          <p:nvPr/>
        </p:nvSpPr>
        <p:spPr bwMode="auto">
          <a:xfrm>
            <a:off x="3047604" y="2119140"/>
            <a:ext cx="138691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시 등록된 제목 보여짐 </a:t>
            </a:r>
          </a:p>
        </p:txBody>
      </p:sp>
      <p:sp>
        <p:nvSpPr>
          <p:cNvPr id="126" name="AutoShape 433"/>
          <p:cNvSpPr>
            <a:spLocks noChangeArrowheads="1"/>
          </p:cNvSpPr>
          <p:nvPr/>
        </p:nvSpPr>
        <p:spPr bwMode="auto">
          <a:xfrm>
            <a:off x="2060333" y="5206594"/>
            <a:ext cx="564284" cy="166622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</a:p>
        </p:txBody>
      </p:sp>
      <p:sp>
        <p:nvSpPr>
          <p:cNvPr id="127" name="AutoShape 434"/>
          <p:cNvSpPr>
            <a:spLocks noChangeArrowheads="1"/>
          </p:cNvSpPr>
          <p:nvPr/>
        </p:nvSpPr>
        <p:spPr bwMode="auto">
          <a:xfrm>
            <a:off x="6236797" y="5192182"/>
            <a:ext cx="564285" cy="166622"/>
          </a:xfrm>
          <a:prstGeom prst="roundRect">
            <a:avLst>
              <a:gd name="adj" fmla="val 16667"/>
            </a:avLst>
          </a:prstGeom>
          <a:solidFill>
            <a:srgbClr val="FFFFFF">
              <a:lumMod val="75000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AutoShape 434"/>
          <p:cNvSpPr>
            <a:spLocks noChangeArrowheads="1"/>
          </p:cNvSpPr>
          <p:nvPr/>
        </p:nvSpPr>
        <p:spPr bwMode="auto">
          <a:xfrm>
            <a:off x="5612057" y="5192182"/>
            <a:ext cx="564285" cy="166622"/>
          </a:xfrm>
          <a:prstGeom prst="roundRect">
            <a:avLst>
              <a:gd name="adj" fmla="val 16667"/>
            </a:avLst>
          </a:prstGeom>
          <a:solidFill>
            <a:srgbClr val="FFFFFF">
              <a:lumMod val="75000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857611" y="198884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1921507" y="512017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5482003" y="512017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6177918" y="512017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07990" y="4725144"/>
            <a:ext cx="3145122" cy="216744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 Box 75"/>
          <p:cNvSpPr txBox="1">
            <a:spLocks noChangeArrowheads="1"/>
          </p:cNvSpPr>
          <p:nvPr/>
        </p:nvSpPr>
        <p:spPr bwMode="auto">
          <a:xfrm>
            <a:off x="2270923" y="4716683"/>
            <a:ext cx="3770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AutoShape 392"/>
          <p:cNvSpPr>
            <a:spLocks noChangeArrowheads="1"/>
          </p:cNvSpPr>
          <p:nvPr/>
        </p:nvSpPr>
        <p:spPr bwMode="auto">
          <a:xfrm>
            <a:off x="6248350" y="4739556"/>
            <a:ext cx="530795" cy="16150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0" kern="0" dirty="0">
                <a:solidFill>
                  <a:srgbClr val="292929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itchFamily="2" charset="2"/>
              </a:rPr>
              <a:t></a:t>
            </a:r>
            <a:r>
              <a:rPr kumimoji="0" lang="en-US" altLang="ko-KR" b="0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b="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첨부</a:t>
            </a:r>
          </a:p>
        </p:txBody>
      </p:sp>
      <p:sp>
        <p:nvSpPr>
          <p:cNvPr id="37" name="타원 36"/>
          <p:cNvSpPr/>
          <p:nvPr/>
        </p:nvSpPr>
        <p:spPr bwMode="auto">
          <a:xfrm>
            <a:off x="1921507" y="469938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Rectangle 76"/>
          <p:cNvSpPr>
            <a:spLocks noChangeArrowheads="1"/>
          </p:cNvSpPr>
          <p:nvPr/>
        </p:nvSpPr>
        <p:spPr bwMode="auto">
          <a:xfrm>
            <a:off x="2984619" y="2473603"/>
            <a:ext cx="3486150" cy="196351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 Box 90"/>
          <p:cNvSpPr txBox="1">
            <a:spLocks noChangeArrowheads="1"/>
          </p:cNvSpPr>
          <p:nvPr/>
        </p:nvSpPr>
        <p:spPr bwMode="auto">
          <a:xfrm>
            <a:off x="3637296" y="3176415"/>
            <a:ext cx="138691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시 등록된 내용 보여짐 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2857611" y="367198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 Box 75"/>
          <p:cNvSpPr txBox="1">
            <a:spLocks noChangeArrowheads="1"/>
          </p:cNvSpPr>
          <p:nvPr/>
        </p:nvSpPr>
        <p:spPr bwMode="auto">
          <a:xfrm>
            <a:off x="2228575" y="3510970"/>
            <a:ext cx="3770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791966" y="2003252"/>
            <a:ext cx="0" cy="307990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2060694" y="4604335"/>
            <a:ext cx="474345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800" b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1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스토리지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스토리지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AD-HA-01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60047"/>
              </p:ext>
            </p:extLst>
          </p:nvPr>
        </p:nvGraphicFramePr>
        <p:xfrm>
          <a:off x="7285392" y="1182360"/>
          <a:ext cx="246242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시 스토리지 사용량 검색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시스템 별로 보여줄 수 있는 검토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343694" y="1693669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1686" y="1124744"/>
            <a:ext cx="6840760" cy="504056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462" y="1134954"/>
            <a:ext cx="684098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702" y="1274940"/>
            <a:ext cx="899853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112"/>
          <p:cNvSpPr>
            <a:spLocks noChangeArrowheads="1"/>
          </p:cNvSpPr>
          <p:nvPr/>
        </p:nvSpPr>
        <p:spPr bwMode="auto">
          <a:xfrm>
            <a:off x="343694" y="2276872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이수증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12"/>
          <p:cNvSpPr>
            <a:spLocks noChangeArrowheads="1"/>
          </p:cNvSpPr>
          <p:nvPr/>
        </p:nvSpPr>
        <p:spPr bwMode="auto">
          <a:xfrm>
            <a:off x="343694" y="2564904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Rectangle 112"/>
          <p:cNvSpPr>
            <a:spLocks noChangeArrowheads="1"/>
          </p:cNvSpPr>
          <p:nvPr/>
        </p:nvSpPr>
        <p:spPr bwMode="auto">
          <a:xfrm>
            <a:off x="343694" y="2852936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3694" y="3104209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스토리지</a:t>
            </a:r>
            <a:endParaRPr lang="ko-KR" altLang="en-US" sz="8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1783854" y="1628800"/>
            <a:ext cx="0" cy="3815451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5862" y="1700808"/>
            <a:ext cx="1526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스토리지 모니터링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3" name="Group 7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17357"/>
              </p:ext>
            </p:extLst>
          </p:nvPr>
        </p:nvGraphicFramePr>
        <p:xfrm>
          <a:off x="1855862" y="2420888"/>
          <a:ext cx="5184573" cy="938990"/>
        </p:xfrm>
        <a:graphic>
          <a:graphicData uri="http://schemas.openxmlformats.org/drawingml/2006/table">
            <a:tbl>
              <a:tblPr/>
              <a:tblGrid>
                <a:gridCol w="291268"/>
                <a:gridCol w="978661"/>
                <a:gridCol w="978661"/>
                <a:gridCol w="978661"/>
                <a:gridCol w="978661"/>
                <a:gridCol w="978661"/>
              </a:tblGrid>
              <a:tr h="1755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System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kumimoji="1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(Byte)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</a:t>
                      </a:r>
                      <a:r>
                        <a:rPr kumimoji="1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(Byte)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여유 </a:t>
                      </a:r>
                      <a:r>
                        <a:rPr kumimoji="1" lang="en-US" altLang="ko-KR" sz="7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(Byte)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사용율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(%)</a:t>
                      </a:r>
                      <a:endParaRPr kumimoji="1" lang="en-US" altLang="ko-KR" sz="7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Gate_fs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1,000,000,000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1,000,000,000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Was_fs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1,000,000,000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1,000,000,000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Grade_fs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2,000,000,000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2,000,000,000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08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Video_fs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8,000,000,000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1,800,000,000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6,200,000,000</a:t>
                      </a: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22.5</a:t>
                      </a:r>
                      <a:endParaRPr kumimoji="1" lang="ko-KR" altLang="ko-KR" sz="7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5987" marB="35987" anchor="ctr" horzOverflow="overflow">
                    <a:lnL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" name="AutoShape 705"/>
          <p:cNvSpPr>
            <a:spLocks noChangeArrowheads="1"/>
          </p:cNvSpPr>
          <p:nvPr/>
        </p:nvSpPr>
        <p:spPr bwMode="auto">
          <a:xfrm>
            <a:off x="6558855" y="2054052"/>
            <a:ext cx="409575" cy="15081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kern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862408" y="1954724"/>
            <a:ext cx="5171484" cy="334651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065523" y="227687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12"/>
          <p:cNvSpPr>
            <a:spLocks noChangeArrowheads="1"/>
          </p:cNvSpPr>
          <p:nvPr/>
        </p:nvSpPr>
        <p:spPr bwMode="auto">
          <a:xfrm>
            <a:off x="343694" y="1988840"/>
            <a:ext cx="1368425" cy="214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ko-KR" altLang="en-US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강좌현황</a:t>
            </a:r>
            <a:endParaRPr lang="en-US" altLang="ko-KR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6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20"/>
          <p:cNvSpPr txBox="1"/>
          <p:nvPr/>
        </p:nvSpPr>
        <p:spPr>
          <a:xfrm>
            <a:off x="8467" y="2516707"/>
            <a:ext cx="9906000" cy="1200325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7200" b="1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72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200" b="1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en-US" altLang="ko-KR" sz="7200" b="1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96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endParaRPr lang="ko-KR" altLang="en-US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AD-LG-01</a:t>
            </a:r>
            <a:endParaRPr lang="ko-KR" altLang="en-US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3440038" y="273008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3445571" y="3426003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369500" y="1988840"/>
            <a:ext cx="2997295" cy="2880320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369499" y="1988840"/>
            <a:ext cx="299729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0038" y="2060848"/>
            <a:ext cx="792452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7950" y="2780928"/>
            <a:ext cx="486278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719958" y="2996952"/>
            <a:ext cx="2304256" cy="216024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1938" y="3476843"/>
            <a:ext cx="592076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sz="1000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sz="10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719958" y="3692867"/>
            <a:ext cx="2304256" cy="216024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386"/>
          <p:cNvSpPr>
            <a:spLocks noChangeArrowheads="1"/>
          </p:cNvSpPr>
          <p:nvPr/>
        </p:nvSpPr>
        <p:spPr bwMode="auto">
          <a:xfrm>
            <a:off x="3525907" y="4271441"/>
            <a:ext cx="620713" cy="18732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0" kern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kumimoji="0" lang="ko-KR" altLang="en-US" b="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656062" y="452652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28151"/>
              </p:ext>
            </p:extLst>
          </p:nvPr>
        </p:nvGraphicFramePr>
        <p:xfrm>
          <a:off x="7285392" y="1182360"/>
          <a:ext cx="246242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입력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패스워드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패스워드 입력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버튼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5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AD-MA-01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3694" y="1124744"/>
            <a:ext cx="6624736" cy="4752528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43694" y="1124744"/>
            <a:ext cx="6624736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702" y="1268760"/>
            <a:ext cx="792452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0118" y="1346285"/>
            <a:ext cx="2784984" cy="13849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환영합니다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Staff. View site /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비밀번호변경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938998" y="2619995"/>
            <a:ext cx="3534938" cy="1963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38998" y="2816380"/>
            <a:ext cx="3534938" cy="225843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강좌 생성 권한 관리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1938998" y="3059141"/>
            <a:ext cx="3534938" cy="225843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Mobile API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1938998" y="3309995"/>
            <a:ext cx="3534938" cy="225843"/>
          </a:xfrm>
          <a:prstGeom prst="rect">
            <a:avLst/>
          </a:prstGeom>
          <a:noFill/>
          <a:ln w="635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 관리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5521907" y="1052736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503934" y="245265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472486" y="692696"/>
            <a:ext cx="2158877" cy="36004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사용하지 않는 모든 기능은 제거</a:t>
            </a:r>
            <a:endParaRPr lang="en-US" altLang="ko-KR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사용하는 페이지만 활성화 시킴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38043"/>
              </p:ext>
            </p:extLst>
          </p:nvPr>
        </p:nvGraphicFramePr>
        <p:xfrm>
          <a:off x="7285392" y="1182360"/>
          <a:ext cx="2462420" cy="527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site,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비밀번호변경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버튼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사용하지 않는 모든 기능 제거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 생성 권한관리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 API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 생성 권한 관리 화면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 생성 권한 관리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AD-CA-01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00263"/>
              </p:ext>
            </p:extLst>
          </p:nvPr>
        </p:nvGraphicFramePr>
        <p:xfrm>
          <a:off x="7285392" y="1182360"/>
          <a:ext cx="246242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변경할 과정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생성자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목록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명을 클릭할 경우 수정화면으로 이동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7" y="1484784"/>
            <a:ext cx="6803726" cy="421270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 bwMode="auto">
          <a:xfrm>
            <a:off x="3433675" y="328498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56400" y="2492896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2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 생성 권한 변경 화면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강좌 생성 권한 관리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 변경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AD-CA-02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472486" y="692696"/>
            <a:ext cx="2158877" cy="36004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사용하지 않는 모든 기능은 제거</a:t>
            </a:r>
            <a:endParaRPr lang="en-US" altLang="ko-KR" b="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사용하는 페이지만 활성화 시킴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10467"/>
              </p:ext>
            </p:extLst>
          </p:nvPr>
        </p:nvGraphicFramePr>
        <p:xfrm>
          <a:off x="7285392" y="1182360"/>
          <a:ext cx="2462420" cy="527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State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 값 변경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요청되지 않은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유보중인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부여됨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거절됨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및 편집 계속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버튼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33" y="1773238"/>
            <a:ext cx="6856935" cy="302433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 bwMode="auto">
          <a:xfrm>
            <a:off x="55662" y="242088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6320358" y="3284984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2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Mobile API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화면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Mobile API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AD-CB-01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27368"/>
              </p:ext>
            </p:extLst>
          </p:nvPr>
        </p:nvGraphicFramePr>
        <p:xfrm>
          <a:off x="7285392" y="1182360"/>
          <a:ext cx="2462420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Client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버튼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API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발급하기 위해 사용자 추가 화면으로 이동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Mobile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발급된 목록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액션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목록을 삭제할 수 있는 기능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6" y="1397054"/>
            <a:ext cx="6866475" cy="4264194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 bwMode="auto">
          <a:xfrm>
            <a:off x="6329921" y="1772816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361667" y="242088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32945" y="191683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1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1072182" y="338236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및 변경 화면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1072182" y="587474"/>
            <a:ext cx="2655888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Mobile API </a:t>
            </a:r>
            <a:r>
              <a:rPr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Client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변경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5366796" y="338236"/>
            <a:ext cx="1868847" cy="24923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AD-CB-02</a:t>
            </a:r>
            <a:endParaRPr lang="ko-KR" altLang="en-US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76036"/>
              </p:ext>
            </p:extLst>
          </p:nvPr>
        </p:nvGraphicFramePr>
        <p:xfrm>
          <a:off x="7285392" y="1182360"/>
          <a:ext cx="2462420" cy="532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118"/>
                <a:gridCol w="2059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선택 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버튼을 활용하여 사용자 목록에서 선택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관리할 이름 등록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redirect </a:t>
                      </a:r>
                      <a:r>
                        <a:rPr lang="en-US" altLang="ko-KR" sz="8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요청한 프로그램의 </a:t>
                      </a:r>
                      <a:r>
                        <a:rPr lang="en-US" altLang="ko-KR" sz="8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endParaRPr lang="en-US" altLang="ko-KR" sz="8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요청한 프로그램의 답신 </a:t>
                      </a:r>
                      <a:r>
                        <a:rPr lang="en-US" altLang="ko-KR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Client id, Client secret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 부여 값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Client</a:t>
                      </a:r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type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Public </a:t>
                      </a:r>
                      <a:r>
                        <a:rPr lang="ko-KR" altLang="en-US" sz="8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및 다른 이름으로 추가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및 편집 계속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 버튼</a:t>
                      </a:r>
                      <a:endParaRPr lang="en-US" altLang="ko-KR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버튼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6" y="1370288"/>
            <a:ext cx="6872388" cy="407493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 bwMode="auto">
          <a:xfrm>
            <a:off x="193315" y="1916832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93315" y="2200053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93315" y="270892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93315" y="3534307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400478" y="692696"/>
            <a:ext cx="2158877" cy="36004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 id, secret </a:t>
            </a:r>
            <a:r>
              <a:rPr lang="ko-KR" altLang="en-US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r>
              <a:rPr lang="en-US" altLang="ko-KR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</a:t>
            </a:r>
            <a:r>
              <a:rPr lang="ko-KR" altLang="en-US" b="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개발자에게 전달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944094" y="4149080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05573" y="3861048"/>
            <a:ext cx="222387" cy="216024"/>
          </a:xfrm>
          <a:prstGeom prst="ellipse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7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square" lIns="36000" tIns="0" rIns="36000" bIns="0" rtlCol="0">
        <a:spAutoFit/>
      </a:bodyPr>
      <a:lstStyle>
        <a:defPPr>
          <a:defRPr sz="1000" b="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square" lIns="36000" tIns="0" rIns="36000" bIns="0" rtlCol="0">
        <a:spAutoFit/>
      </a:bodyPr>
      <a:lstStyle>
        <a:defPPr>
          <a:defRPr sz="1000" b="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square" lIns="36000" tIns="0" rIns="36000" bIns="0" rtlCol="0">
        <a:spAutoFit/>
      </a:bodyPr>
      <a:lstStyle>
        <a:defPPr>
          <a:defRPr sz="1000" b="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30852</TotalTime>
  <Words>1759</Words>
  <Application>Microsoft Office PowerPoint</Application>
  <PresentationFormat>사용자 지정</PresentationFormat>
  <Paragraphs>902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맑은 고딕</vt:lpstr>
      <vt:lpstr>나눔고딕</vt:lpstr>
      <vt:lpstr>HY헤드라인M</vt:lpstr>
      <vt:lpstr>굴림</vt:lpstr>
      <vt:lpstr>Webdings</vt:lpstr>
      <vt:lpstr>Wingdings</vt:lpstr>
      <vt:lpstr>Arial</vt:lpstr>
      <vt:lpstr>돋움</vt:lpstr>
      <vt:lpstr>기본 디자인</vt:lpstr>
      <vt:lpstr>1_기본 디자인</vt:lpstr>
      <vt:lpstr>2_기본 디자인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하늘연소프트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파워표인트가로문서표준</dc:title>
  <dc:creator>RAGNAROK</dc:creator>
  <cp:lastModifiedBy>kotech_mac</cp:lastModifiedBy>
  <cp:revision>3048</cp:revision>
  <cp:lastPrinted>2015-10-29T05:59:07Z</cp:lastPrinted>
  <dcterms:created xsi:type="dcterms:W3CDTF">2004-09-22T04:07:23Z</dcterms:created>
  <dcterms:modified xsi:type="dcterms:W3CDTF">2016-09-23T08:46:35Z</dcterms:modified>
</cp:coreProperties>
</file>