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98" r:id="rId2"/>
    <p:sldMasterId id="2147483710" r:id="rId3"/>
    <p:sldMasterId id="2147483686" r:id="rId4"/>
  </p:sldMasterIdLst>
  <p:notesMasterIdLst>
    <p:notesMasterId r:id="rId33"/>
  </p:notesMasterIdLst>
  <p:sldIdLst>
    <p:sldId id="256" r:id="rId5"/>
    <p:sldId id="259" r:id="rId6"/>
    <p:sldId id="267" r:id="rId7"/>
    <p:sldId id="268" r:id="rId8"/>
    <p:sldId id="269" r:id="rId9"/>
    <p:sldId id="262" r:id="rId10"/>
    <p:sldId id="274" r:id="rId11"/>
    <p:sldId id="263" r:id="rId12"/>
    <p:sldId id="264" r:id="rId13"/>
    <p:sldId id="282" r:id="rId14"/>
    <p:sldId id="283" r:id="rId15"/>
    <p:sldId id="284" r:id="rId16"/>
    <p:sldId id="277" r:id="rId17"/>
    <p:sldId id="265" r:id="rId18"/>
    <p:sldId id="278" r:id="rId19"/>
    <p:sldId id="271" r:id="rId20"/>
    <p:sldId id="272" r:id="rId21"/>
    <p:sldId id="279" r:id="rId22"/>
    <p:sldId id="287" r:id="rId23"/>
    <p:sldId id="289" r:id="rId24"/>
    <p:sldId id="286" r:id="rId25"/>
    <p:sldId id="288" r:id="rId26"/>
    <p:sldId id="276" r:id="rId27"/>
    <p:sldId id="281" r:id="rId28"/>
    <p:sldId id="285" r:id="rId29"/>
    <p:sldId id="270" r:id="rId30"/>
    <p:sldId id="273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C722-1B91-432E-99FC-5CE793F53BA0}" type="datetimeFigureOut">
              <a:rPr lang="en-AU" smtClean="0"/>
              <a:t>30/08/2020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95E70-2AAD-42A1-B779-02052F57B3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056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11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873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67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61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85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95E70-2AAD-42A1-B779-02052F57B366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90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0" y="6340126"/>
            <a:ext cx="6297612" cy="365125"/>
          </a:xfrm>
        </p:spPr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0245" y="6403500"/>
            <a:ext cx="683339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29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144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7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3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61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7022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35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13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15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3738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627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595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6086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732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392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659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7903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290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252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24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661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771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737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1101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096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7026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8717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1497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2462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842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531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0665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7759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593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8089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3377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7002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881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51690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6909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27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259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8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0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6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366" y="6331073"/>
            <a:ext cx="1522953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Week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405" y="6394447"/>
            <a:ext cx="68333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0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76164-5CBA-49EE-9FCA-0820B6641F6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6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574D-16C3-40D5-A2C0-DEDFEE253C7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90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Week 1 - Introduction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0DCA0-409C-4C2D-96A8-4EFF945973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11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AtAilkGsR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Topic </a:t>
            </a:r>
            <a:r>
              <a:rPr lang="en-US" dirty="0" smtClean="0"/>
              <a:t>1 - Introduction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/>
              <a:t>By Oshadi Alahakoon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135421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VIT </a:t>
            </a:r>
            <a:r>
              <a:rPr lang="en-US" sz="3200" b="1" dirty="0">
                <a:solidFill>
                  <a:schemeClr val="bg1"/>
                </a:solidFill>
              </a:rPr>
              <a:t>1102 - Introduction to </a:t>
            </a:r>
            <a:r>
              <a:rPr lang="en-US" sz="3200" b="1" dirty="0" smtClean="0">
                <a:solidFill>
                  <a:schemeClr val="bg1"/>
                </a:solidFill>
              </a:rPr>
              <a:t>Object Oriented Programming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Week 1 - Introduction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10007141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3000" dirty="0" smtClean="0"/>
              <a:t>Let’s look at an example.</a:t>
            </a:r>
          </a:p>
          <a:p>
            <a:pPr marL="0" indent="0">
              <a:buNone/>
            </a:pPr>
            <a:r>
              <a:rPr lang="en-AU" sz="3000" dirty="0" smtClean="0"/>
              <a:t>Say you purchased a text book for $44.70. And paid the sales person with a $50 note. What should you get as the balance?  </a:t>
            </a:r>
            <a:r>
              <a:rPr lang="en-AU" sz="3000" dirty="0" smtClean="0">
                <a:solidFill>
                  <a:srgbClr val="FF0000"/>
                </a:solidFill>
              </a:rPr>
              <a:t>$5.30</a:t>
            </a:r>
          </a:p>
          <a:p>
            <a:pPr marL="0" indent="0">
              <a:buNone/>
            </a:pPr>
            <a:r>
              <a:rPr lang="en-AU" sz="3000" dirty="0" smtClean="0"/>
              <a:t>In memory we did the calculation  following a couple of steps:</a:t>
            </a:r>
          </a:p>
          <a:p>
            <a:pPr>
              <a:buFontTx/>
              <a:buChar char="-"/>
            </a:pPr>
            <a:r>
              <a:rPr lang="en-AU" sz="2600" dirty="0" smtClean="0"/>
              <a:t>Take the large number</a:t>
            </a:r>
          </a:p>
          <a:p>
            <a:pPr>
              <a:buFontTx/>
              <a:buChar char="-"/>
            </a:pPr>
            <a:r>
              <a:rPr lang="en-AU" sz="2600" dirty="0" smtClean="0"/>
              <a:t>Take the small number</a:t>
            </a:r>
          </a:p>
          <a:p>
            <a:pPr>
              <a:buFontTx/>
              <a:buChar char="-"/>
            </a:pPr>
            <a:r>
              <a:rPr lang="en-AU" sz="2600" dirty="0" smtClean="0"/>
              <a:t>Deduct the small number from the large number</a:t>
            </a:r>
          </a:p>
          <a:p>
            <a:pPr>
              <a:buFontTx/>
              <a:buChar char="-"/>
            </a:pPr>
            <a:r>
              <a:rPr lang="en-AU" sz="2600" dirty="0" smtClean="0"/>
              <a:t>Produce the output</a:t>
            </a:r>
          </a:p>
          <a:p>
            <a:pPr>
              <a:buFontTx/>
              <a:buChar char="-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What is </a:t>
            </a:r>
            <a:r>
              <a:rPr lang="en-US" sz="3600" b="1" dirty="0" smtClean="0">
                <a:solidFill>
                  <a:srgbClr val="0070C0"/>
                </a:solidFill>
              </a:rPr>
              <a:t>programming contd..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1000714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Same precise steps can be implemented to find the balance for any transaction ( </a:t>
            </a:r>
            <a:r>
              <a:rPr lang="en-US" sz="2800" dirty="0" err="1" smtClean="0"/>
              <a:t>eg</a:t>
            </a:r>
            <a:r>
              <a:rPr lang="en-US" sz="2800" dirty="0" smtClean="0"/>
              <a:t> if the book cost 75.85 and the note was $100 still the steps to follow are the same for obtaining the balance) . </a:t>
            </a:r>
          </a:p>
          <a:p>
            <a:pPr marL="0" indent="0">
              <a:buNone/>
            </a:pPr>
            <a:r>
              <a:rPr lang="en-US" sz="2800" dirty="0" smtClean="0"/>
              <a:t>A finite series </a:t>
            </a:r>
            <a:r>
              <a:rPr lang="en-US" sz="2800" dirty="0"/>
              <a:t>of instructions </a:t>
            </a:r>
            <a:r>
              <a:rPr lang="en-US" sz="2800" dirty="0" smtClean="0"/>
              <a:t>to </a:t>
            </a:r>
            <a:r>
              <a:rPr lang="en-US" sz="2800" dirty="0"/>
              <a:t>compute a </a:t>
            </a:r>
            <a:r>
              <a:rPr lang="en-US" sz="2800" dirty="0" smtClean="0"/>
              <a:t>result is called an </a:t>
            </a:r>
            <a:r>
              <a:rPr lang="en-US" sz="2800" b="1" dirty="0" smtClean="0"/>
              <a:t>Algorithm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Once an algorithm is implemented using a programming language, it becomes a program.</a:t>
            </a: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What is </a:t>
            </a:r>
            <a:r>
              <a:rPr lang="en-US" sz="3600" b="1" dirty="0" smtClean="0">
                <a:solidFill>
                  <a:srgbClr val="0070C0"/>
                </a:solidFill>
              </a:rPr>
              <a:t>programming contd..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1000714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A program can accept inputs, then process them and produce an output.</a:t>
            </a:r>
          </a:p>
          <a:p>
            <a:pPr marL="0" indent="0">
              <a:buNone/>
            </a:pPr>
            <a:r>
              <a:rPr lang="en-US" sz="2800" dirty="0" smtClean="0"/>
              <a:t>In our example:</a:t>
            </a:r>
          </a:p>
          <a:p>
            <a:pPr>
              <a:buFontTx/>
              <a:buChar char="-"/>
            </a:pPr>
            <a:r>
              <a:rPr lang="en-AU" sz="2400" dirty="0"/>
              <a:t>Take the large number</a:t>
            </a:r>
          </a:p>
          <a:p>
            <a:pPr>
              <a:buFontTx/>
              <a:buChar char="-"/>
            </a:pPr>
            <a:r>
              <a:rPr lang="en-AU" sz="2400" dirty="0"/>
              <a:t>Take the small number</a:t>
            </a:r>
          </a:p>
          <a:p>
            <a:pPr>
              <a:buFontTx/>
              <a:buChar char="-"/>
            </a:pPr>
            <a:r>
              <a:rPr lang="en-AU" sz="2400" dirty="0"/>
              <a:t>Deduct the small number from the large </a:t>
            </a:r>
            <a:r>
              <a:rPr lang="en-AU" sz="2400" dirty="0" smtClean="0"/>
              <a:t>number  </a:t>
            </a:r>
            <a:r>
              <a:rPr lang="en-AU" sz="2400" b="1" dirty="0" smtClean="0">
                <a:solidFill>
                  <a:srgbClr val="FF0000"/>
                </a:solidFill>
              </a:rPr>
              <a:t>- Processing</a:t>
            </a:r>
            <a:endParaRPr lang="en-AU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AU" sz="2400" dirty="0"/>
              <a:t>Produce the </a:t>
            </a:r>
            <a:r>
              <a:rPr lang="en-AU" sz="2400" dirty="0" smtClean="0"/>
              <a:t>balance </a:t>
            </a:r>
            <a:r>
              <a:rPr lang="en-AU" sz="2400" b="1" dirty="0" smtClean="0">
                <a:solidFill>
                  <a:srgbClr val="FF0000"/>
                </a:solidFill>
              </a:rPr>
              <a:t>- Output</a:t>
            </a:r>
            <a:endParaRPr lang="en-AU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What is </a:t>
            </a:r>
            <a:r>
              <a:rPr lang="en-US" sz="3600" b="1" dirty="0" smtClean="0">
                <a:solidFill>
                  <a:srgbClr val="0070C0"/>
                </a:solidFill>
              </a:rPr>
              <a:t>programming contd..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2" name="Right Brace 1"/>
          <p:cNvSpPr/>
          <p:nvPr/>
        </p:nvSpPr>
        <p:spPr>
          <a:xfrm>
            <a:off x="4807390" y="3775295"/>
            <a:ext cx="470780" cy="724277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5483172" y="3938257"/>
            <a:ext cx="1195057" cy="3530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rgbClr val="FF0000"/>
                </a:solidFill>
              </a:rPr>
              <a:t>Input</a:t>
            </a:r>
            <a:endParaRPr lang="en-AU" sz="2400" b="1" dirty="0">
              <a:solidFill>
                <a:srgbClr val="FF0000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01036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Todays Lecture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What is programming?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accent2"/>
                </a:solidFill>
              </a:rPr>
              <a:t>Difference between a computer language and an </a:t>
            </a:r>
            <a:r>
              <a:rPr lang="en-AU" sz="2400" dirty="0" smtClean="0">
                <a:solidFill>
                  <a:schemeClr val="accent2"/>
                </a:solidFill>
              </a:rPr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Brief overview of the structure of a </a:t>
            </a:r>
            <a:r>
              <a:rPr lang="en-AU" sz="2400" dirty="0" smtClean="0"/>
              <a:t>computer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Writing basic Python </a:t>
            </a:r>
            <a:r>
              <a:rPr lang="en-AU" sz="2400" dirty="0" smtClean="0"/>
              <a:t>programs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Using built-in functions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29730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Introduction to Programming using Python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5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9755520" cy="42797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cs typeface="Arial" panose="020B0604020202020204" pitchFamily="34" charset="0"/>
              </a:rPr>
              <a:t>A </a:t>
            </a:r>
            <a:r>
              <a:rPr lang="en-AU" b="1" dirty="0">
                <a:cs typeface="Arial" panose="020B0604020202020204" pitchFamily="34" charset="0"/>
              </a:rPr>
              <a:t>programming language</a:t>
            </a:r>
            <a:r>
              <a:rPr lang="en-AU" dirty="0">
                <a:cs typeface="Arial" panose="020B0604020202020204" pitchFamily="34" charset="0"/>
              </a:rPr>
              <a:t> is an artificial language designed to communicate instructions to a machine, particularly a computer</a:t>
            </a:r>
            <a:r>
              <a:rPr lang="en-AU" dirty="0" smtClean="0">
                <a:cs typeface="Arial" panose="020B0604020202020204" pitchFamily="34" charset="0"/>
              </a:rPr>
              <a:t>.</a:t>
            </a:r>
          </a:p>
          <a:p>
            <a:pPr marL="800100" lvl="2" indent="0">
              <a:buNone/>
            </a:pPr>
            <a:r>
              <a:rPr lang="en-AU" dirty="0" smtClean="0">
                <a:cs typeface="Arial" panose="020B0604020202020204" pitchFamily="34" charset="0"/>
              </a:rPr>
              <a:t>Examples of computer languages are:</a:t>
            </a:r>
          </a:p>
          <a:p>
            <a:pPr marL="800100" lvl="2" indent="0">
              <a:buNone/>
            </a:pPr>
            <a:r>
              <a:rPr lang="en-AU" dirty="0" smtClean="0">
                <a:cs typeface="Arial" panose="020B0604020202020204" pitchFamily="34" charset="0"/>
              </a:rPr>
              <a:t>Python, Java, Visual Basic, C, C++, C# and so on.</a:t>
            </a:r>
          </a:p>
          <a:p>
            <a:pPr marL="800100" lvl="2" indent="0">
              <a:buNone/>
            </a:pPr>
            <a:r>
              <a:rPr lang="en-AU" dirty="0" smtClean="0">
                <a:cs typeface="Arial" panose="020B0604020202020204" pitchFamily="34" charset="0"/>
              </a:rPr>
              <a:t>For a comprehensive list of programming languages visit:</a:t>
            </a:r>
          </a:p>
          <a:p>
            <a:pPr marL="800100" lvl="2" indent="0">
              <a:buNone/>
            </a:pPr>
            <a:r>
              <a:rPr lang="en-AU" dirty="0">
                <a:cs typeface="Arial" panose="020B0604020202020204" pitchFamily="34" charset="0"/>
                <a:hlinkClick r:id="rId2"/>
              </a:rPr>
              <a:t>https://</a:t>
            </a:r>
            <a:r>
              <a:rPr lang="en-AU" dirty="0" smtClean="0">
                <a:cs typeface="Arial" panose="020B0604020202020204" pitchFamily="34" charset="0"/>
                <a:hlinkClick r:id="rId2"/>
              </a:rPr>
              <a:t>en.wikipedia.org/wiki/List_of_programming_languages</a:t>
            </a:r>
            <a:endParaRPr lang="en-AU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AU" b="1" dirty="0" smtClean="0">
                <a:cs typeface="Arial" panose="020B0604020202020204" pitchFamily="34" charset="0"/>
              </a:rPr>
              <a:t>An application</a:t>
            </a:r>
            <a:r>
              <a:rPr lang="en-AU" dirty="0" smtClean="0">
                <a:cs typeface="Arial" panose="020B0604020202020204" pitchFamily="34" charset="0"/>
              </a:rPr>
              <a:t> is a collection of programs written using one or more programming languages. A computer application </a:t>
            </a:r>
            <a:r>
              <a:rPr lang="en-US" dirty="0" smtClean="0">
                <a:cs typeface="Arial" panose="020B0604020202020204" pitchFamily="34" charset="0"/>
              </a:rPr>
              <a:t>allows </a:t>
            </a:r>
            <a:r>
              <a:rPr lang="en-US" dirty="0">
                <a:cs typeface="Arial" panose="020B0604020202020204" pitchFamily="34" charset="0"/>
              </a:rPr>
              <a:t>you to perform </a:t>
            </a:r>
            <a:r>
              <a:rPr lang="en-US" dirty="0" smtClean="0">
                <a:cs typeface="Arial" panose="020B0604020202020204" pitchFamily="34" charset="0"/>
              </a:rPr>
              <a:t>a specific task such as word-processing or maintaining a spreadsheet. For example you can use the popular Microsoft Word application for word-processing and Microsoft Excel to manage a spreadsheet.</a:t>
            </a:r>
            <a:endParaRPr lang="en-AU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5" y="651116"/>
            <a:ext cx="940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Difference between a computer language and an application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01036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Todays Lecture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What is programming?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tx1"/>
                </a:solidFill>
              </a:rPr>
              <a:t>Difference between a computer language and an </a:t>
            </a:r>
            <a:r>
              <a:rPr lang="en-AU" sz="2400" dirty="0" smtClean="0">
                <a:solidFill>
                  <a:schemeClr val="tx1"/>
                </a:solidFill>
              </a:rPr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accent2"/>
                </a:solidFill>
              </a:rPr>
              <a:t>Brief overview of the structure of a </a:t>
            </a:r>
            <a:r>
              <a:rPr lang="en-AU" sz="2400" dirty="0" smtClean="0">
                <a:solidFill>
                  <a:schemeClr val="accent2"/>
                </a:solidFill>
              </a:rPr>
              <a:t>computer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Writing basic Python </a:t>
            </a:r>
            <a:r>
              <a:rPr lang="en-AU" sz="2400" dirty="0" smtClean="0"/>
              <a:t>programs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Using built-in functions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29730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Introduction to Programming using Python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0285" y="651116"/>
            <a:ext cx="940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Brief overview of the structure of a computer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7608" y="2317688"/>
            <a:ext cx="8166226" cy="3567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9755520" cy="427977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Arial" panose="020B0604020202020204" pitchFamily="34" charset="0"/>
              </a:rPr>
              <a:t>The </a:t>
            </a:r>
            <a:r>
              <a:rPr lang="en-US" b="1" dirty="0">
                <a:cs typeface="Arial" panose="020B0604020202020204" pitchFamily="34" charset="0"/>
              </a:rPr>
              <a:t>Central Processing </a:t>
            </a:r>
            <a:r>
              <a:rPr lang="en-US" dirty="0">
                <a:cs typeface="Arial" panose="020B0604020202020204" pitchFamily="34" charset="0"/>
              </a:rPr>
              <a:t>Unit (or CPU) is the part of the computer that </a:t>
            </a:r>
            <a:r>
              <a:rPr lang="en-US" dirty="0" smtClean="0">
                <a:cs typeface="Arial" panose="020B0604020202020204" pitchFamily="34" charset="0"/>
              </a:rPr>
              <a:t>is process every instruction that runs on the computer</a:t>
            </a:r>
            <a:r>
              <a:rPr lang="en-US" dirty="0">
                <a:cs typeface="Arial" panose="020B0604020202020204" pitchFamily="34" charset="0"/>
              </a:rPr>
              <a:t>. </a:t>
            </a:r>
            <a:r>
              <a:rPr lang="en-US" dirty="0" smtClean="0">
                <a:cs typeface="Arial" panose="020B0604020202020204" pitchFamily="34" charset="0"/>
              </a:rPr>
              <a:t>CPU is a </a:t>
            </a:r>
            <a:r>
              <a:rPr lang="en-US" dirty="0">
                <a:cs typeface="Arial" panose="020B0604020202020204" pitchFamily="34" charset="0"/>
              </a:rPr>
              <a:t>highly complex, extensive set of electronic </a:t>
            </a:r>
            <a:r>
              <a:rPr lang="en-US" dirty="0" smtClean="0">
                <a:cs typeface="Arial" panose="020B0604020202020204" pitchFamily="34" charset="0"/>
              </a:rPr>
              <a:t>circuitry.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anose="020B0604020202020204" pitchFamily="34" charset="0"/>
              </a:rPr>
              <a:t>It is extremely fast, if </a:t>
            </a:r>
            <a:r>
              <a:rPr lang="en-US" dirty="0">
                <a:cs typeface="Arial" panose="020B0604020202020204" pitchFamily="34" charset="0"/>
              </a:rPr>
              <a:t>your computer is rated at </a:t>
            </a:r>
            <a:r>
              <a:rPr lang="en-US" dirty="0" smtClean="0">
                <a:cs typeface="Arial" panose="020B0604020202020204" pitchFamily="34" charset="0"/>
              </a:rPr>
              <a:t>3.0 Gigahertz</a:t>
            </a:r>
            <a:r>
              <a:rPr lang="en-US" dirty="0">
                <a:cs typeface="Arial" panose="020B0604020202020204" pitchFamily="34" charset="0"/>
              </a:rPr>
              <a:t>, it means that the CPU will </a:t>
            </a:r>
            <a:r>
              <a:rPr lang="en-US" dirty="0" smtClean="0">
                <a:cs typeface="Arial" panose="020B0604020202020204" pitchFamily="34" charset="0"/>
              </a:rPr>
              <a:t>process three </a:t>
            </a:r>
            <a:r>
              <a:rPr lang="en-US" dirty="0">
                <a:cs typeface="Arial" panose="020B0604020202020204" pitchFamily="34" charset="0"/>
              </a:rPr>
              <a:t>billion </a:t>
            </a:r>
            <a:r>
              <a:rPr lang="en-US" dirty="0" smtClean="0">
                <a:cs typeface="Arial" panose="020B0604020202020204" pitchFamily="34" charset="0"/>
              </a:rPr>
              <a:t>instructions per second.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anose="020B0604020202020204" pitchFamily="34" charset="0"/>
              </a:rPr>
              <a:t>The </a:t>
            </a:r>
            <a:r>
              <a:rPr lang="en-US" b="1" dirty="0">
                <a:cs typeface="Arial" panose="020B0604020202020204" pitchFamily="34" charset="0"/>
              </a:rPr>
              <a:t>main memory </a:t>
            </a:r>
            <a:r>
              <a:rPr lang="en-US" dirty="0" smtClean="0">
                <a:cs typeface="Arial" panose="020B0604020202020204" pitchFamily="34" charset="0"/>
              </a:rPr>
              <a:t>store information required by the CPU and is </a:t>
            </a:r>
            <a:r>
              <a:rPr lang="en-US" dirty="0">
                <a:cs typeface="Arial" panose="020B0604020202020204" pitchFamily="34" charset="0"/>
              </a:rPr>
              <a:t>nearly as fast as the </a:t>
            </a:r>
            <a:r>
              <a:rPr lang="en-US" dirty="0" smtClean="0">
                <a:cs typeface="Arial" panose="020B0604020202020204" pitchFamily="34" charset="0"/>
              </a:rPr>
              <a:t>CPU. </a:t>
            </a:r>
            <a:r>
              <a:rPr lang="en-US" dirty="0">
                <a:cs typeface="Arial" panose="020B0604020202020204" pitchFamily="34" charset="0"/>
              </a:rPr>
              <a:t>But </a:t>
            </a:r>
            <a:r>
              <a:rPr lang="en-US" dirty="0" smtClean="0">
                <a:cs typeface="Arial" panose="020B0604020202020204" pitchFamily="34" charset="0"/>
              </a:rPr>
              <a:t>the </a:t>
            </a:r>
            <a:r>
              <a:rPr lang="en-US" dirty="0">
                <a:cs typeface="Arial" panose="020B0604020202020204" pitchFamily="34" charset="0"/>
              </a:rPr>
              <a:t>main memory </a:t>
            </a:r>
            <a:r>
              <a:rPr lang="en-US" dirty="0" smtClean="0">
                <a:cs typeface="Arial" panose="020B0604020202020204" pitchFamily="34" charset="0"/>
              </a:rPr>
              <a:t>is volatile and will get erased off when </a:t>
            </a:r>
            <a:r>
              <a:rPr lang="en-US" dirty="0">
                <a:cs typeface="Arial" panose="020B0604020202020204" pitchFamily="34" charset="0"/>
              </a:rPr>
              <a:t>the computer is turned off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cs typeface="Arial" panose="020B0604020202020204" pitchFamily="34" charset="0"/>
              </a:rPr>
              <a:t>The </a:t>
            </a:r>
            <a:r>
              <a:rPr lang="en-US" b="1" dirty="0">
                <a:cs typeface="Arial" panose="020B0604020202020204" pitchFamily="34" charset="0"/>
              </a:rPr>
              <a:t>Secondary Memory </a:t>
            </a:r>
            <a:r>
              <a:rPr lang="en-US" dirty="0">
                <a:cs typeface="Arial" panose="020B0604020202020204" pitchFamily="34" charset="0"/>
              </a:rPr>
              <a:t>is also used to store information, but it is </a:t>
            </a:r>
            <a:r>
              <a:rPr lang="en-US" dirty="0" smtClean="0">
                <a:cs typeface="Arial" panose="020B0604020202020204" pitchFamily="34" charset="0"/>
              </a:rPr>
              <a:t>much slower </a:t>
            </a:r>
            <a:r>
              <a:rPr lang="en-US" dirty="0">
                <a:cs typeface="Arial" panose="020B0604020202020204" pitchFamily="34" charset="0"/>
              </a:rPr>
              <a:t>than the main memory. The advantage of the secondary memory </a:t>
            </a:r>
            <a:r>
              <a:rPr lang="en-US" dirty="0" smtClean="0">
                <a:cs typeface="Arial" panose="020B0604020202020204" pitchFamily="34" charset="0"/>
              </a:rPr>
              <a:t>is that </a:t>
            </a:r>
            <a:r>
              <a:rPr lang="en-US" dirty="0">
                <a:cs typeface="Arial" panose="020B0604020202020204" pitchFamily="34" charset="0"/>
              </a:rPr>
              <a:t>it can store information even when there is no power to the computer.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cs typeface="Arial" panose="020B0604020202020204" pitchFamily="34" charset="0"/>
              </a:rPr>
              <a:t>Examples of secondary memory are disk drives or flash memory (</a:t>
            </a:r>
            <a:r>
              <a:rPr lang="en-US" dirty="0" smtClean="0">
                <a:cs typeface="Arial" panose="020B0604020202020204" pitchFamily="34" charset="0"/>
              </a:rPr>
              <a:t>typically found </a:t>
            </a:r>
            <a:r>
              <a:rPr lang="en-US" dirty="0">
                <a:cs typeface="Arial" panose="020B0604020202020204" pitchFamily="34" charset="0"/>
              </a:rPr>
              <a:t>in USB sticks and portable music players).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cs typeface="Arial" panose="020B0604020202020204" pitchFamily="34" charset="0"/>
              </a:rPr>
              <a:t>The </a:t>
            </a:r>
            <a:r>
              <a:rPr lang="en-US" b="1" dirty="0">
                <a:cs typeface="Arial" panose="020B0604020202020204" pitchFamily="34" charset="0"/>
              </a:rPr>
              <a:t>Input</a:t>
            </a:r>
            <a:r>
              <a:rPr lang="en-US" dirty="0">
                <a:cs typeface="Arial" panose="020B0604020202020204" pitchFamily="34" charset="0"/>
              </a:rPr>
              <a:t> and </a:t>
            </a:r>
            <a:r>
              <a:rPr lang="en-US" b="1" dirty="0">
                <a:cs typeface="Arial" panose="020B0604020202020204" pitchFamily="34" charset="0"/>
              </a:rPr>
              <a:t>Output</a:t>
            </a:r>
            <a:r>
              <a:rPr lang="en-US" dirty="0">
                <a:cs typeface="Arial" panose="020B0604020202020204" pitchFamily="34" charset="0"/>
              </a:rPr>
              <a:t> Devices are simply our screen, keyboard, </a:t>
            </a:r>
            <a:r>
              <a:rPr lang="en-US" dirty="0" smtClean="0">
                <a:cs typeface="Arial" panose="020B0604020202020204" pitchFamily="34" charset="0"/>
              </a:rPr>
              <a:t>mouse, microphone</a:t>
            </a:r>
            <a:r>
              <a:rPr lang="en-US" dirty="0">
                <a:cs typeface="Arial" panose="020B0604020202020204" pitchFamily="34" charset="0"/>
              </a:rPr>
              <a:t>, speaker, touchpad, etc. They are all of the ways we </a:t>
            </a:r>
            <a:r>
              <a:rPr lang="en-US" dirty="0" smtClean="0">
                <a:cs typeface="Arial" panose="020B0604020202020204" pitchFamily="34" charset="0"/>
              </a:rPr>
              <a:t>interact with </a:t>
            </a:r>
            <a:r>
              <a:rPr lang="en-US" dirty="0">
                <a:cs typeface="Arial" panose="020B0604020202020204" pitchFamily="34" charset="0"/>
              </a:rPr>
              <a:t>the computer.</a:t>
            </a:r>
            <a:endParaRPr lang="en-US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5" y="651116"/>
            <a:ext cx="940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Brief overview of the structure of a </a:t>
            </a:r>
            <a:r>
              <a:rPr lang="en-US" sz="3600" b="1" dirty="0" smtClean="0">
                <a:solidFill>
                  <a:srgbClr val="0070C0"/>
                </a:solidFill>
              </a:rPr>
              <a:t>computer contd..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01036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Todays Lecture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What is programming?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tx1"/>
                </a:solidFill>
              </a:rPr>
              <a:t>Difference between a computer language and an </a:t>
            </a:r>
            <a:r>
              <a:rPr lang="en-AU" sz="2400" dirty="0" smtClean="0">
                <a:solidFill>
                  <a:schemeClr val="tx1"/>
                </a:solidFill>
              </a:rPr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tx1"/>
                </a:solidFill>
              </a:rPr>
              <a:t>Brief overview of the structure of a </a:t>
            </a:r>
            <a:r>
              <a:rPr lang="en-AU" sz="2400" dirty="0" smtClean="0">
                <a:solidFill>
                  <a:schemeClr val="tx1"/>
                </a:solidFill>
              </a:rPr>
              <a:t>computer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accent2"/>
                </a:solidFill>
              </a:rPr>
              <a:t>Writing basic Python </a:t>
            </a:r>
            <a:r>
              <a:rPr lang="en-AU" sz="2400" dirty="0" smtClean="0">
                <a:solidFill>
                  <a:schemeClr val="accent2"/>
                </a:solidFill>
              </a:rPr>
              <a:t>programs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Using built-in functions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29730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Introduction to Programming using Python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63778"/>
            <a:ext cx="9755520" cy="36274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cs typeface="Arial" panose="020B0604020202020204" pitchFamily="34" charset="0"/>
              </a:rPr>
              <a:t>What software do we need for this unit?</a:t>
            </a:r>
            <a:endParaRPr lang="en-US" sz="2400" b="1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Arial" panose="020B0604020202020204" pitchFamily="34" charset="0"/>
              </a:rPr>
              <a:t>In this unit we use Python programming </a:t>
            </a:r>
            <a:r>
              <a:rPr lang="en-US" sz="2400" dirty="0">
                <a:cs typeface="Arial" panose="020B0604020202020204" pitchFamily="34" charset="0"/>
              </a:rPr>
              <a:t>language </a:t>
            </a:r>
            <a:r>
              <a:rPr lang="en-US" sz="2400" dirty="0" smtClean="0">
                <a:cs typeface="Arial" panose="020B0604020202020204" pitchFamily="34" charset="0"/>
              </a:rPr>
              <a:t>to understand basics of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Arial" panose="020B0604020202020204" pitchFamily="34" charset="0"/>
              </a:rPr>
              <a:t>We use </a:t>
            </a:r>
            <a:r>
              <a:rPr lang="en-US" sz="2400" dirty="0" err="1" smtClean="0">
                <a:cs typeface="Arial" panose="020B0604020202020204" pitchFamily="34" charset="0"/>
              </a:rPr>
              <a:t>Pycharm</a:t>
            </a:r>
            <a:r>
              <a:rPr lang="en-US" sz="2400" dirty="0" smtClean="0">
                <a:cs typeface="Arial" panose="020B0604020202020204" pitchFamily="34" charset="0"/>
              </a:rPr>
              <a:t> Edu which is an </a:t>
            </a:r>
            <a:r>
              <a:rPr lang="en-US" sz="2400" dirty="0">
                <a:cs typeface="Arial" panose="020B0604020202020204" pitchFamily="34" charset="0"/>
              </a:rPr>
              <a:t>Integrated Development Environment (IDE</a:t>
            </a:r>
            <a:r>
              <a:rPr lang="en-US" sz="2400" dirty="0" smtClean="0">
                <a:cs typeface="Arial" panose="020B0604020202020204" pitchFamily="34" charset="0"/>
              </a:rPr>
              <a:t>) which installs Python </a:t>
            </a:r>
            <a:r>
              <a:rPr lang="en-US" sz="2400" dirty="0">
                <a:cs typeface="Arial" panose="020B0604020202020204" pitchFamily="34" charset="0"/>
              </a:rPr>
              <a:t>programming language </a:t>
            </a:r>
            <a:r>
              <a:rPr lang="en-US" sz="2400" dirty="0" smtClean="0">
                <a:cs typeface="Arial" panose="020B0604020202020204" pitchFamily="34" charset="0"/>
              </a:rPr>
              <a:t>as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cs typeface="Arial" panose="020B0604020202020204" pitchFamily="34" charset="0"/>
              </a:rPr>
              <a:t>PyCharm</a:t>
            </a:r>
            <a:r>
              <a:rPr lang="en-US" sz="2400" dirty="0">
                <a:cs typeface="Arial" panose="020B0604020202020204" pitchFamily="34" charset="0"/>
              </a:rPr>
              <a:t> is free software to install on your home computer.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cs typeface="Arial" panose="020B0604020202020204" pitchFamily="34" charset="0"/>
              </a:rPr>
              <a:t>Please find a document with </a:t>
            </a:r>
            <a:r>
              <a:rPr lang="en-US" sz="2400" dirty="0" err="1">
                <a:cs typeface="Arial" panose="020B0604020202020204" pitchFamily="34" charset="0"/>
              </a:rPr>
              <a:t>PyCharm</a:t>
            </a:r>
            <a:r>
              <a:rPr lang="en-US" sz="2400" dirty="0">
                <a:cs typeface="Arial" panose="020B0604020202020204" pitchFamily="34" charset="0"/>
              </a:rPr>
              <a:t> installation instructions in VU Collaborate.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5" y="651116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Writing </a:t>
            </a:r>
            <a:r>
              <a:rPr lang="en-US" sz="3600" b="1" dirty="0" smtClean="0">
                <a:solidFill>
                  <a:srgbClr val="0070C0"/>
                </a:solidFill>
              </a:rPr>
              <a:t>basic Python programs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466363"/>
            <a:ext cx="8596668" cy="30827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What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is expected from the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unit.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Workload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Assessments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Know where to find learning resources 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Know contact details of your teacher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994310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Unit Introduction</a:t>
            </a:r>
            <a:endParaRPr lang="en-AU" sz="3600" b="1" dirty="0">
              <a:solidFill>
                <a:srgbClr val="0070C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9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1017938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 smtClean="0">
                <a:hlinkClick r:id="rId2"/>
              </a:rPr>
              <a:t>https</a:t>
            </a:r>
            <a:r>
              <a:rPr lang="en-AU" sz="2800" dirty="0">
                <a:hlinkClick r:id="rId2"/>
              </a:rPr>
              <a:t>://www.youtube.com/watch?v=IAtAilkGsRE</a:t>
            </a:r>
            <a:endParaRPr lang="en-AU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814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Why learn Programming?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</a:t>
            </a:r>
            <a:r>
              <a:rPr lang="en-US" sz="1800" b="1" dirty="0" smtClean="0">
                <a:solidFill>
                  <a:schemeClr val="bg1"/>
                </a:solidFill>
              </a:rPr>
              <a:t>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Topic 1 - Introduction</a:t>
            </a:r>
            <a:endParaRPr lang="en-US" dirty="0"/>
          </a:p>
        </p:txBody>
      </p:sp>
      <p:sp>
        <p:nvSpPr>
          <p:cNvPr id="10" name="Cloud 9"/>
          <p:cNvSpPr/>
          <p:nvPr/>
        </p:nvSpPr>
        <p:spPr>
          <a:xfrm>
            <a:off x="3598920" y="3757085"/>
            <a:ext cx="2819400" cy="1600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AU" dirty="0"/>
              <a:t>This is just an ice breaking session for the first lesson</a:t>
            </a:r>
          </a:p>
        </p:txBody>
      </p:sp>
    </p:spTree>
    <p:extLst>
      <p:ext uri="{BB962C8B-B14F-4D97-AF65-F5344CB8AC3E}">
        <p14:creationId xmlns:p14="http://schemas.microsoft.com/office/powerpoint/2010/main" val="41303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290526"/>
            <a:ext cx="9755520" cy="4010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Definition </a:t>
            </a:r>
            <a:r>
              <a:rPr lang="en-AU" sz="2400" b="1" dirty="0"/>
              <a:t>given in Wikipedia is as follows:</a:t>
            </a: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2200" dirty="0"/>
              <a:t>“</a:t>
            </a:r>
            <a:r>
              <a:rPr lang="en-AU" sz="2200" i="1" dirty="0"/>
              <a:t>An integrated development environment (IDE) is a software application that provides comprehensive facilities to computer programmers for software development. An IDE normally consists of a source code editor, build automation tools and a debugger. Most modern IDEs have an intelligent code completion</a:t>
            </a:r>
            <a:r>
              <a:rPr lang="en-AU" sz="2200" dirty="0"/>
              <a:t>”</a:t>
            </a:r>
          </a:p>
          <a:p>
            <a:endParaRPr lang="en-AU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5" y="651116"/>
            <a:ext cx="9405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Writing basic Python </a:t>
            </a:r>
            <a:r>
              <a:rPr lang="en-US" sz="3600" b="1" dirty="0" smtClean="0">
                <a:solidFill>
                  <a:srgbClr val="0070C0"/>
                </a:solidFill>
              </a:rPr>
              <a:t>programs</a:t>
            </a:r>
          </a:p>
          <a:p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What is an IDE?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1638677"/>
            <a:ext cx="6360471" cy="4662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In </a:t>
            </a:r>
            <a:r>
              <a:rPr lang="en-AU" sz="2400" b="1" dirty="0" err="1" smtClean="0"/>
              <a:t>PyCharm</a:t>
            </a:r>
            <a:r>
              <a:rPr lang="en-AU" sz="2400" b="1" dirty="0" smtClean="0"/>
              <a:t> we can either use:</a:t>
            </a:r>
          </a:p>
          <a:p>
            <a:pPr marL="0" indent="0">
              <a:buNone/>
            </a:pPr>
            <a:r>
              <a:rPr lang="en-AU" sz="2400" b="1" dirty="0" smtClean="0"/>
              <a:t>Python console to run commands.</a:t>
            </a:r>
          </a:p>
          <a:p>
            <a:pPr marL="0" indent="0">
              <a:buNone/>
            </a:pPr>
            <a:endParaRPr lang="en-AU" sz="2400" b="1" dirty="0" smtClean="0"/>
          </a:p>
          <a:p>
            <a:pPr marL="0" indent="0">
              <a:buNone/>
            </a:pPr>
            <a:r>
              <a:rPr lang="en-AU" sz="2400" b="1" dirty="0" smtClean="0"/>
              <a:t>					OR</a:t>
            </a:r>
            <a:endParaRPr lang="en-AU" sz="2400" b="1" dirty="0"/>
          </a:p>
          <a:p>
            <a:pPr marL="0" indent="0">
              <a:buNone/>
            </a:pPr>
            <a:r>
              <a:rPr lang="en-AU" sz="2400" b="1" dirty="0" smtClean="0"/>
              <a:t>can create projects to save our code as programs.</a:t>
            </a:r>
            <a:endParaRPr lang="en-AU" sz="2400" dirty="0" smtClean="0"/>
          </a:p>
          <a:p>
            <a:pPr marL="400050" lvl="1" indent="0">
              <a:buNone/>
            </a:pPr>
            <a:r>
              <a:rPr lang="en-US" sz="2200" dirty="0" err="1" smtClean="0">
                <a:cs typeface="Arial" panose="020B0604020202020204" pitchFamily="34" charset="0"/>
              </a:rPr>
              <a:t>Tute</a:t>
            </a:r>
            <a:r>
              <a:rPr lang="en-US" sz="2200" dirty="0" smtClean="0">
                <a:cs typeface="Arial" panose="020B0604020202020204" pitchFamily="34" charset="0"/>
              </a:rPr>
              <a:t> 1 </a:t>
            </a:r>
            <a:r>
              <a:rPr lang="en-US" sz="2200" dirty="0" err="1" smtClean="0">
                <a:cs typeface="Arial" panose="020B0604020202020204" pitchFamily="34" charset="0"/>
              </a:rPr>
              <a:t>Excercises</a:t>
            </a:r>
            <a:endParaRPr lang="en-US" sz="2200" dirty="0">
              <a:cs typeface="Arial" panose="020B0604020202020204" pitchFamily="34" charset="0"/>
            </a:endParaRPr>
          </a:p>
          <a:p>
            <a:endParaRPr lang="en-AU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4" y="795971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Writing basic Python </a:t>
            </a:r>
            <a:r>
              <a:rPr lang="en-US" sz="3600" b="1" dirty="0" smtClean="0">
                <a:solidFill>
                  <a:srgbClr val="0070C0"/>
                </a:solidFill>
              </a:rPr>
              <a:t>programs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1002" y="1819746"/>
            <a:ext cx="4206152" cy="439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8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218252"/>
            <a:ext cx="9755520" cy="35729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Arial" panose="020B0604020202020204" pitchFamily="34" charset="0"/>
              </a:rPr>
              <a:t>As described before, a program is a set of instructions to the computer.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Arial" panose="020B0604020202020204" pitchFamily="34" charset="0"/>
              </a:rPr>
              <a:t>The computer will accept inputs and process them according to a “program” ( a set of instructions) and produce an output.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cs typeface="Arial" panose="020B0604020202020204" pitchFamily="34" charset="0"/>
              </a:rPr>
              <a:t>Python programs can </a:t>
            </a:r>
            <a:r>
              <a:rPr lang="en-US" sz="2000" dirty="0">
                <a:cs typeface="Arial" panose="020B0604020202020204" pitchFamily="34" charset="0"/>
              </a:rPr>
              <a:t>read inputs from the output area using input() built-in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Arial" panose="020B0604020202020204" pitchFamily="34" charset="0"/>
              </a:rPr>
              <a:t>Next step is processing: changing the inputs to produce the expected output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cs typeface="Arial" panose="020B0604020202020204" pitchFamily="34" charset="0"/>
              </a:rPr>
              <a:t>Python </a:t>
            </a:r>
            <a:r>
              <a:rPr lang="en-US" sz="2000" dirty="0" smtClean="0">
                <a:cs typeface="Arial" panose="020B0604020202020204" pitchFamily="34" charset="0"/>
              </a:rPr>
              <a:t>programs </a:t>
            </a:r>
            <a:r>
              <a:rPr lang="en-US" sz="2000" dirty="0">
                <a:cs typeface="Arial" panose="020B0604020202020204" pitchFamily="34" charset="0"/>
              </a:rPr>
              <a:t>can display outputs in the output area using print() built-in </a:t>
            </a:r>
            <a:r>
              <a:rPr lang="en-US" sz="2000" dirty="0" smtClean="0">
                <a:cs typeface="Arial" panose="020B0604020202020204" pitchFamily="34" charset="0"/>
              </a:rPr>
              <a:t>function</a:t>
            </a:r>
            <a:endParaRPr lang="en-US" sz="2400" dirty="0" smtClean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5" y="651116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Writing </a:t>
            </a:r>
            <a:r>
              <a:rPr lang="en-US" sz="3600" b="1" dirty="0" smtClean="0">
                <a:solidFill>
                  <a:srgbClr val="0070C0"/>
                </a:solidFill>
              </a:rPr>
              <a:t>basic Python programs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1756448"/>
            <a:ext cx="9755520" cy="44723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5"/>
                </a:solidFill>
                <a:cs typeface="Arial" panose="020B0604020202020204" pitchFamily="34" charset="0"/>
              </a:rPr>
              <a:t>Example 1</a:t>
            </a:r>
          </a:p>
          <a:p>
            <a:pPr marL="0" indent="0">
              <a:buNone/>
            </a:pPr>
            <a:endParaRPr lang="en-US" sz="2400" dirty="0" smtClean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>
                <a:cs typeface="Arial" panose="020B0604020202020204" pitchFamily="34" charset="0"/>
              </a:rPr>
              <a:t>Tute</a:t>
            </a:r>
            <a:r>
              <a:rPr lang="en-US" sz="2400" dirty="0" smtClean="0">
                <a:cs typeface="Arial" panose="020B0604020202020204" pitchFamily="34" charset="0"/>
              </a:rPr>
              <a:t> 1 exercises use built-in functions for input output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 smtClean="0"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285" y="651116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Writing </a:t>
            </a:r>
            <a:r>
              <a:rPr lang="en-US" sz="3600" b="1" dirty="0" smtClean="0">
                <a:solidFill>
                  <a:srgbClr val="0070C0"/>
                </a:solidFill>
              </a:rPr>
              <a:t>basic Python programs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25155" y="2332425"/>
            <a:ext cx="7843529" cy="273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95107" y="3159657"/>
            <a:ext cx="1637062" cy="1934073"/>
            <a:chOff x="479835" y="3630437"/>
            <a:chExt cx="1637062" cy="1934073"/>
          </a:xfrm>
        </p:grpSpPr>
        <p:sp>
          <p:nvSpPr>
            <p:cNvPr id="2" name="TextBox 1"/>
            <p:cNvSpPr txBox="1"/>
            <p:nvPr/>
          </p:nvSpPr>
          <p:spPr>
            <a:xfrm>
              <a:off x="1093856" y="3630437"/>
              <a:ext cx="1023041" cy="371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rgbClr val="FF0000"/>
                  </a:solidFill>
                </a:rPr>
                <a:t>INPUT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9835" y="4398471"/>
              <a:ext cx="151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rgbClr val="FF0000"/>
                  </a:solidFill>
                </a:rPr>
                <a:t>PROCESSING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9689" y="5195178"/>
              <a:ext cx="1167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 smtClean="0">
                  <a:solidFill>
                    <a:srgbClr val="FF0000"/>
                  </a:solidFill>
                </a:rPr>
                <a:t>OUTPUT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008850" y="3340728"/>
            <a:ext cx="35308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5626" y="4122344"/>
            <a:ext cx="35308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08850" y="4893976"/>
            <a:ext cx="35308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01036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Todays Lecture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What is programming?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tx1"/>
                </a:solidFill>
              </a:rPr>
              <a:t>Difference between a computer language and an </a:t>
            </a:r>
            <a:r>
              <a:rPr lang="en-AU" sz="2400" dirty="0" smtClean="0">
                <a:solidFill>
                  <a:schemeClr val="tx1"/>
                </a:solidFill>
              </a:rPr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tx1"/>
                </a:solidFill>
              </a:rPr>
              <a:t>Brief overview of the structure of a </a:t>
            </a:r>
            <a:r>
              <a:rPr lang="en-AU" sz="2400" dirty="0" smtClean="0">
                <a:solidFill>
                  <a:schemeClr val="tx1"/>
                </a:solidFill>
              </a:rPr>
              <a:t>computer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Writing basic Python </a:t>
            </a:r>
            <a:r>
              <a:rPr lang="en-AU" sz="2400" dirty="0" smtClean="0"/>
              <a:t>programs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accent2"/>
                </a:solidFill>
              </a:rPr>
              <a:t>Using built-in functions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29730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Introduction to Programming using Python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Using built-in functions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2751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/>
              <a:t>print() function</a:t>
            </a:r>
          </a:p>
          <a:p>
            <a:r>
              <a:rPr lang="en-AU" dirty="0"/>
              <a:t>print() </a:t>
            </a:r>
            <a:r>
              <a:rPr lang="en-AU" dirty="0" smtClean="0"/>
              <a:t>function use one </a:t>
            </a:r>
            <a:r>
              <a:rPr lang="en-AU" dirty="0" smtClean="0">
                <a:solidFill>
                  <a:srgbClr val="FF0000"/>
                </a:solidFill>
              </a:rPr>
              <a:t>parameter</a:t>
            </a:r>
            <a:r>
              <a:rPr lang="en-AU" dirty="0" smtClean="0"/>
              <a:t>. You can use this function by first assigning a value to the parameter.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You can also use print() function with an </a:t>
            </a:r>
            <a:r>
              <a:rPr lang="en-AU" dirty="0" smtClean="0">
                <a:solidFill>
                  <a:srgbClr val="FF0000"/>
                </a:solidFill>
              </a:rPr>
              <a:t>argument</a:t>
            </a:r>
            <a:r>
              <a:rPr lang="en-AU" dirty="0" smtClean="0"/>
              <a:t> in it to print in the output window.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OR</a:t>
            </a:r>
            <a:endParaRPr lang="en-AU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501990" y="3167208"/>
            <a:ext cx="420952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alibri" panose="020F0502020204030204" pitchFamily="34" charset="0"/>
              </a:rPr>
              <a:t>greeting </a:t>
            </a:r>
            <a:r>
              <a:rPr lang="en-AU" dirty="0">
                <a:latin typeface="Calibri" panose="020F0502020204030204" pitchFamily="34" charset="0"/>
              </a:rPr>
              <a:t>= “Hello, World</a:t>
            </a:r>
            <a:r>
              <a:rPr lang="en-AU" dirty="0" smtClean="0">
                <a:latin typeface="Calibri" panose="020F0502020204030204" pitchFamily="34" charset="0"/>
              </a:rPr>
              <a:t>!”</a:t>
            </a:r>
          </a:p>
          <a:p>
            <a:r>
              <a:rPr lang="en-AU" dirty="0">
                <a:latin typeface="Calibri" panose="020F0502020204030204" pitchFamily="34" charset="0"/>
              </a:rPr>
              <a:t>print(greeting</a:t>
            </a:r>
            <a:r>
              <a:rPr lang="en-AU" dirty="0" smtClean="0">
                <a:latin typeface="Calibri" panose="020F0502020204030204" pitchFamily="34" charset="0"/>
              </a:rPr>
              <a:t>)</a:t>
            </a:r>
            <a:endParaRPr lang="en-AU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5241" y="5684028"/>
            <a:ext cx="33094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</a:rPr>
              <a:t>print("Hello, World!")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5240" y="4764295"/>
            <a:ext cx="33094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Calibri" panose="020F0502020204030204" pitchFamily="34" charset="0"/>
              </a:rPr>
              <a:t>print(‘Hello</a:t>
            </a:r>
            <a:r>
              <a:rPr lang="en-AU" dirty="0">
                <a:latin typeface="Calibri" panose="020F0502020204030204" pitchFamily="34" charset="0"/>
              </a:rPr>
              <a:t>, World</a:t>
            </a:r>
            <a:r>
              <a:rPr lang="en-AU" dirty="0" smtClean="0">
                <a:latin typeface="Calibri" panose="020F0502020204030204" pitchFamily="34" charset="0"/>
              </a:rPr>
              <a:t>!’)</a:t>
            </a:r>
            <a:endParaRPr lang="en-AU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9528" y="5180631"/>
            <a:ext cx="61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Note: Use either single quotation or double quotation</a:t>
            </a:r>
            <a:endParaRPr lang="en-AU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606750" y="4949673"/>
            <a:ext cx="1562778" cy="184666"/>
          </a:xfrm>
          <a:prstGeom prst="straightConnector1">
            <a:avLst/>
          </a:prstGeom>
          <a:ln w="317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449370" y="5549963"/>
            <a:ext cx="1720158" cy="298576"/>
          </a:xfrm>
          <a:prstGeom prst="straightConnector1">
            <a:avLst/>
          </a:prstGeom>
          <a:ln w="3175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Using built-in functions contd..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436" y="1451826"/>
            <a:ext cx="8596668" cy="44544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b="1" dirty="0" smtClean="0"/>
              <a:t>input() </a:t>
            </a:r>
            <a:r>
              <a:rPr lang="en-AU" sz="2400" b="1" dirty="0"/>
              <a:t>function</a:t>
            </a:r>
          </a:p>
          <a:p>
            <a:r>
              <a:rPr lang="en-AU" dirty="0" smtClean="0"/>
              <a:t>input() function also use one </a:t>
            </a:r>
            <a:r>
              <a:rPr lang="en-AU" dirty="0" smtClean="0">
                <a:solidFill>
                  <a:srgbClr val="FF0000"/>
                </a:solidFill>
              </a:rPr>
              <a:t>parameter</a:t>
            </a:r>
            <a:r>
              <a:rPr lang="en-AU" dirty="0" smtClean="0"/>
              <a:t>. </a:t>
            </a:r>
          </a:p>
          <a:p>
            <a:r>
              <a:rPr lang="en-US" dirty="0"/>
              <a:t>i</a:t>
            </a:r>
            <a:r>
              <a:rPr lang="en-US" dirty="0" smtClean="0"/>
              <a:t>nput() function returns the value user input. Therefore, you need a variable to hold the returned value.</a:t>
            </a:r>
            <a:endParaRPr lang="en-AU" dirty="0" smtClean="0"/>
          </a:p>
          <a:p>
            <a:endParaRPr lang="en-A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Explanation:</a:t>
            </a: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  <a:latin typeface="Calibri" panose="020F0502020204030204" pitchFamily="34" charset="0"/>
              </a:rPr>
              <a:t>input </a:t>
            </a:r>
            <a:r>
              <a:rPr lang="en-AU" dirty="0">
                <a:solidFill>
                  <a:srgbClr val="0070C0"/>
                </a:solidFill>
                <a:latin typeface="Calibri" panose="020F0502020204030204" pitchFamily="34" charset="0"/>
              </a:rPr>
              <a:t>(“What is your name</a:t>
            </a:r>
            <a:r>
              <a:rPr lang="en-AU" dirty="0" smtClean="0">
                <a:solidFill>
                  <a:srgbClr val="0070C0"/>
                </a:solidFill>
                <a:latin typeface="Calibri" panose="020F0502020204030204" pitchFamily="34" charset="0"/>
              </a:rPr>
              <a:t>?”) </a:t>
            </a:r>
            <a:r>
              <a:rPr lang="en-AU" dirty="0" smtClean="0">
                <a:latin typeface="Calibri" panose="020F0502020204030204" pitchFamily="34" charset="0"/>
              </a:rPr>
              <a:t>will print the question on the output area. User can type the answer to the question. Then the answer get assigned to </a:t>
            </a:r>
            <a:r>
              <a:rPr lang="en-AU" dirty="0" err="1" smtClean="0">
                <a:latin typeface="Calibri" panose="020F0502020204030204" pitchFamily="34" charset="0"/>
              </a:rPr>
              <a:t>myName</a:t>
            </a:r>
            <a:r>
              <a:rPr lang="en-AU" dirty="0" smtClean="0">
                <a:latin typeface="Calibri" panose="020F0502020204030204" pitchFamily="34" charset="0"/>
              </a:rPr>
              <a:t> variable.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  <a:latin typeface="Calibri" panose="020F0502020204030204" pitchFamily="34" charset="0"/>
              </a:rPr>
              <a:t>print(</a:t>
            </a:r>
            <a:r>
              <a:rPr lang="en-AU" dirty="0" err="1">
                <a:solidFill>
                  <a:srgbClr val="0070C0"/>
                </a:solidFill>
                <a:latin typeface="Calibri" panose="020F0502020204030204" pitchFamily="34" charset="0"/>
              </a:rPr>
              <a:t>myName</a:t>
            </a:r>
            <a:r>
              <a:rPr lang="en-AU" dirty="0" smtClean="0">
                <a:solidFill>
                  <a:srgbClr val="0070C0"/>
                </a:solidFill>
                <a:latin typeface="Calibri" panose="020F0502020204030204" pitchFamily="34" charset="0"/>
              </a:rPr>
              <a:t>) </a:t>
            </a:r>
            <a:r>
              <a:rPr lang="en-AU" dirty="0" smtClean="0">
                <a:solidFill>
                  <a:schemeClr val="tx1"/>
                </a:solidFill>
                <a:latin typeface="Calibri" panose="020F0502020204030204" pitchFamily="34" charset="0"/>
              </a:rPr>
              <a:t>will print the contents of the variable to the output area.</a:t>
            </a:r>
            <a:endParaRPr lang="en-AU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73998" y="3339549"/>
            <a:ext cx="420952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err="1" smtClean="0">
                <a:latin typeface="Calibri" panose="020F0502020204030204" pitchFamily="34" charset="0"/>
              </a:rPr>
              <a:t>myName</a:t>
            </a:r>
            <a:r>
              <a:rPr lang="en-AU" dirty="0" smtClean="0">
                <a:latin typeface="Calibri" panose="020F0502020204030204" pitchFamily="34" charset="0"/>
              </a:rPr>
              <a:t> = input (“What is your name?”)</a:t>
            </a:r>
          </a:p>
          <a:p>
            <a:r>
              <a:rPr lang="en-AU" dirty="0" smtClean="0">
                <a:latin typeface="Calibri" panose="020F0502020204030204" pitchFamily="34" charset="0"/>
              </a:rPr>
              <a:t>print(</a:t>
            </a:r>
            <a:r>
              <a:rPr lang="en-AU" dirty="0" err="1" smtClean="0">
                <a:latin typeface="Calibri" panose="020F0502020204030204" pitchFamily="34" charset="0"/>
              </a:rPr>
              <a:t>myName</a:t>
            </a:r>
            <a:r>
              <a:rPr lang="en-AU" dirty="0" smtClean="0">
                <a:latin typeface="Calibri" panose="020F0502020204030204" pitchFamily="34" charset="0"/>
              </a:rPr>
              <a:t>)</a:t>
            </a:r>
            <a:endParaRPr lang="en-AU" dirty="0">
              <a:latin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5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99" y="0"/>
            <a:ext cx="12192000" cy="387178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VIT1102 </a:t>
            </a:r>
            <a:r>
              <a:rPr lang="en-US" sz="1800" b="1" dirty="0">
                <a:solidFill>
                  <a:schemeClr val="bg1"/>
                </a:solidFill>
              </a:rPr>
              <a:t>- Introduction </a:t>
            </a:r>
            <a:r>
              <a:rPr lang="en-US" sz="1800" b="1" dirty="0" smtClean="0">
                <a:solidFill>
                  <a:schemeClr val="bg1"/>
                </a:solidFill>
              </a:rPr>
              <a:t>to Object Oriented Programming</a:t>
            </a:r>
            <a:r>
              <a:rPr lang="en-US" sz="1800" b="1" dirty="0">
                <a:solidFill>
                  <a:srgbClr val="0070C0"/>
                </a:solidFill>
              </a:rPr>
              <a:t/>
            </a:r>
            <a:br>
              <a:rPr lang="en-US" sz="1800" b="1" dirty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762" y="1554283"/>
            <a:ext cx="8596668" cy="4668862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sz="2000" dirty="0"/>
              <a:t>Add a new </a:t>
            </a:r>
            <a:r>
              <a:rPr lang="en-US" sz="2000" dirty="0" smtClean="0"/>
              <a:t>python </a:t>
            </a:r>
            <a:r>
              <a:rPr lang="en-US" sz="2000" dirty="0"/>
              <a:t>file to </a:t>
            </a:r>
            <a:r>
              <a:rPr lang="en-US" sz="2000" dirty="0" smtClean="0"/>
              <a:t>your existing package. </a:t>
            </a:r>
            <a:r>
              <a:rPr lang="en-US" sz="2000" dirty="0"/>
              <a:t>Type the following code.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Run this program. You will NOT see any OUTPUTS as there is no print() commands in your code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Alter </a:t>
            </a:r>
            <a:r>
              <a:rPr lang="en-US" sz="2000" dirty="0"/>
              <a:t>your code to get the following output. (What you need to input during the interaction is in green letters).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Note</a:t>
            </a:r>
            <a:r>
              <a:rPr lang="en-US" sz="2000" dirty="0"/>
              <a:t>: there are spaces next to the word “</a:t>
            </a:r>
            <a:r>
              <a:rPr lang="en-US" sz="2000" dirty="0" err="1"/>
              <a:t>Hello”and</a:t>
            </a:r>
            <a:r>
              <a:rPr lang="en-US" sz="2000" dirty="0"/>
              <a:t> between the two names. Make sure your outcome has </a:t>
            </a:r>
            <a:r>
              <a:rPr lang="en-US" sz="2000" dirty="0" smtClean="0"/>
              <a:t>these </a:t>
            </a:r>
            <a:r>
              <a:rPr lang="en-US" sz="2000" dirty="0"/>
              <a:t>spaces.</a:t>
            </a:r>
          </a:p>
          <a:p>
            <a:pPr marL="457200" lvl="1" indent="0">
              <a:buNone/>
            </a:pPr>
            <a:r>
              <a:rPr lang="en-US" sz="2000" dirty="0" smtClean="0"/>
              <a:t>Alter </a:t>
            </a:r>
            <a:r>
              <a:rPr lang="en-US" sz="2000" dirty="0"/>
              <a:t>your code to add an exclamation mark to the end of the greeting. Output should change as follows:</a:t>
            </a:r>
          </a:p>
          <a:p>
            <a:pPr marL="457200" lvl="1" indent="0">
              <a:buNone/>
            </a:pPr>
            <a:r>
              <a:rPr lang="en-US" sz="2000" dirty="0"/>
              <a:t>Hello Oshadi Alahakoon!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Class Exercise 1</a:t>
            </a:r>
            <a:endParaRPr lang="en-AU" sz="28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5299" y="6374852"/>
            <a:ext cx="3512111" cy="365125"/>
          </a:xfrm>
          <a:solidFill>
            <a:srgbClr val="0070C0"/>
          </a:solidFill>
        </p:spPr>
        <p:txBody>
          <a:bodyPr/>
          <a:lstStyle/>
          <a:p>
            <a:r>
              <a:rPr lang="en-AU" smtClean="0">
                <a:solidFill>
                  <a:schemeClr val="bg1"/>
                </a:solidFill>
              </a:rPr>
              <a:t>Topic 1 - Introduction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376423" y="2853276"/>
            <a:ext cx="5171440" cy="7531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82958" y="4212837"/>
            <a:ext cx="4216400" cy="655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72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1819747"/>
            <a:ext cx="10410796" cy="45551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AU" sz="3200" dirty="0" smtClean="0"/>
              <a:t>This unit teaches you introductory object oriented programming skills using Python programming language.</a:t>
            </a:r>
          </a:p>
          <a:p>
            <a:pPr marL="0" indent="0">
              <a:buNone/>
            </a:pPr>
            <a:endParaRPr lang="en-AU" sz="1400" b="1" dirty="0" smtClean="0"/>
          </a:p>
          <a:p>
            <a:pPr marL="0" indent="0">
              <a:buNone/>
            </a:pPr>
            <a:r>
              <a:rPr lang="en-AU" sz="3600" b="1" dirty="0" smtClean="0"/>
              <a:t>Learning outcomes </a:t>
            </a:r>
            <a:r>
              <a:rPr lang="en-AU" sz="3600" b="1" dirty="0"/>
              <a:t>briefly described</a:t>
            </a:r>
            <a:r>
              <a:rPr lang="en-AU" sz="3600" b="1" dirty="0" smtClean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3000" dirty="0" smtClean="0"/>
              <a:t>Demonstrate</a:t>
            </a:r>
            <a:r>
              <a:rPr lang="en-US" sz="3000" dirty="0" smtClean="0"/>
              <a:t> </a:t>
            </a:r>
            <a:r>
              <a:rPr lang="en-US" sz="3000" dirty="0"/>
              <a:t>skills in using </a:t>
            </a:r>
            <a:r>
              <a:rPr lang="en-US" sz="3000" dirty="0" smtClean="0"/>
              <a:t>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800" dirty="0" smtClean="0"/>
              <a:t> Use of basic Python commands using an IDE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800" dirty="0" smtClean="0"/>
              <a:t>Understand and use basic programming principles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3000" dirty="0" smtClean="0"/>
              <a:t>Apply </a:t>
            </a:r>
            <a:r>
              <a:rPr lang="en-US" sz="3000" dirty="0"/>
              <a:t>suitable design strategies to develop </a:t>
            </a:r>
            <a:r>
              <a:rPr lang="en-US" sz="3000" dirty="0" smtClean="0"/>
              <a:t>a programming solution using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800" dirty="0" smtClean="0"/>
              <a:t>Creating Python applications according a application specification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800" dirty="0"/>
              <a:t>Exposed to top-down design</a:t>
            </a:r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AU" sz="3000" dirty="0" smtClean="0"/>
              <a:t>Develop </a:t>
            </a:r>
            <a:r>
              <a:rPr lang="en-AU" sz="3000" dirty="0"/>
              <a:t>algorithms using basic programming </a:t>
            </a:r>
            <a:r>
              <a:rPr lang="en-AU" sz="3000" dirty="0" smtClean="0"/>
              <a:t>language </a:t>
            </a:r>
            <a:r>
              <a:rPr lang="en-AU" sz="3000" smtClean="0"/>
              <a:t>and problem solving</a:t>
            </a:r>
            <a:endParaRPr lang="en-AU" sz="3000" dirty="0"/>
          </a:p>
          <a:p>
            <a:pPr lvl="1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AU" sz="3000" dirty="0" smtClean="0"/>
              <a:t>Apply </a:t>
            </a:r>
            <a:r>
              <a:rPr lang="en-AU" sz="3000" dirty="0"/>
              <a:t>basic object-oriented software principles in problem </a:t>
            </a:r>
            <a:r>
              <a:rPr lang="en-AU" sz="3000" dirty="0" smtClean="0"/>
              <a:t>solving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800" dirty="0" smtClean="0"/>
              <a:t>Creating </a:t>
            </a:r>
            <a:r>
              <a:rPr lang="en-AU" sz="2800" dirty="0"/>
              <a:t>Python </a:t>
            </a:r>
            <a:r>
              <a:rPr lang="en-AU" sz="2800" dirty="0" smtClean="0"/>
              <a:t>applications which involves classes and objects instantiation</a:t>
            </a:r>
          </a:p>
          <a:p>
            <a:pPr marL="0" indent="0">
              <a:buNone/>
            </a:pPr>
            <a:endParaRPr lang="en-AU" sz="3200" dirty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931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What is expected from the unit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</a:t>
            </a:r>
            <a:r>
              <a:rPr lang="en-US" sz="1800" b="1" dirty="0" smtClean="0">
                <a:solidFill>
                  <a:schemeClr val="bg1"/>
                </a:solidFill>
              </a:rPr>
              <a:t>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285661"/>
            <a:ext cx="10410796" cy="4089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Course duration 15 weeks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4 hours of learning and 2 hours of tutorials per week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Tutorials to be completed before start of the next lesson.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Ongoing assessment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FF0000"/>
                </a:solidFill>
              </a:rPr>
              <a:t>It is </a:t>
            </a:r>
            <a:r>
              <a:rPr lang="en-AU" sz="2400" dirty="0" smtClean="0">
                <a:solidFill>
                  <a:srgbClr val="FF0000"/>
                </a:solidFill>
              </a:rPr>
              <a:t>important to keep copies of the work you do in class. Every student </a:t>
            </a:r>
            <a:r>
              <a:rPr lang="en-AU" sz="2400" b="1" dirty="0" smtClean="0">
                <a:solidFill>
                  <a:srgbClr val="FF0000"/>
                </a:solidFill>
              </a:rPr>
              <a:t>MUST</a:t>
            </a:r>
            <a:r>
              <a:rPr lang="en-AU" sz="2400" dirty="0" smtClean="0">
                <a:solidFill>
                  <a:srgbClr val="FF0000"/>
                </a:solidFill>
              </a:rPr>
              <a:t> have a Flash drive/USB to store their work and bring it to class.</a:t>
            </a:r>
            <a:endParaRPr lang="en-AU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0" indent="0">
              <a:buNone/>
            </a:pPr>
            <a:endParaRPr lang="en-US" sz="3200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sz="3200" dirty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931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Workload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</a:t>
            </a:r>
            <a:r>
              <a:rPr lang="en-US" sz="1800" b="1" dirty="0" smtClean="0">
                <a:solidFill>
                  <a:schemeClr val="bg1"/>
                </a:solidFill>
              </a:rPr>
              <a:t>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72" y="1399617"/>
            <a:ext cx="10410796" cy="49314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4 Assessments 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sz="2300" b="1" dirty="0" smtClean="0"/>
              <a:t>Laboratory Work – Parts 1 - </a:t>
            </a:r>
            <a:r>
              <a:rPr lang="en-US" sz="2300" b="1" dirty="0" smtClean="0"/>
              <a:t>4</a:t>
            </a:r>
            <a:endParaRPr lang="en-US" sz="2300" b="1" dirty="0" smtClean="0"/>
          </a:p>
          <a:p>
            <a:pPr marL="0" indent="0">
              <a:buClr>
                <a:schemeClr val="tx1"/>
              </a:buClr>
              <a:buNone/>
            </a:pPr>
            <a:r>
              <a:rPr lang="en-US" sz="2300" b="1" dirty="0"/>
              <a:t>	</a:t>
            </a:r>
            <a:r>
              <a:rPr lang="en-US" sz="2300" b="1" dirty="0" smtClean="0"/>
              <a:t>These are challenge exercises to be submitted in Weeks 3, </a:t>
            </a:r>
            <a:r>
              <a:rPr lang="en-US" sz="2300" b="1" dirty="0" smtClean="0"/>
              <a:t>8, 10 </a:t>
            </a:r>
            <a:r>
              <a:rPr lang="en-US" sz="2300" b="1" dirty="0" smtClean="0"/>
              <a:t>and </a:t>
            </a:r>
            <a:r>
              <a:rPr lang="en-US" sz="2300" b="1" dirty="0" smtClean="0"/>
              <a:t>13</a:t>
            </a:r>
            <a:r>
              <a:rPr lang="en-US" sz="2300" dirty="0" smtClean="0"/>
              <a:t> </a:t>
            </a:r>
            <a:r>
              <a:rPr lang="en-US" sz="2300" b="1" dirty="0" smtClean="0">
                <a:solidFill>
                  <a:srgbClr val="FF0000"/>
                </a:solidFill>
              </a:rPr>
              <a:t>(30%)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Open </a:t>
            </a:r>
            <a:r>
              <a:rPr lang="en-US" sz="2000" dirty="0" smtClean="0"/>
              <a:t>book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7.5</a:t>
            </a:r>
            <a:r>
              <a:rPr lang="en-US" sz="2000" dirty="0" smtClean="0"/>
              <a:t>% </a:t>
            </a:r>
            <a:r>
              <a:rPr lang="en-US" sz="2000" dirty="0" smtClean="0"/>
              <a:t>each contributes 30% in total to your final mark.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These exercises must be submitted on time for marking.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Late submissions require valid reasons( </a:t>
            </a:r>
            <a:r>
              <a:rPr lang="en-US" sz="2000" dirty="0" err="1" smtClean="0"/>
              <a:t>eg</a:t>
            </a:r>
            <a:r>
              <a:rPr lang="en-US" sz="2000" dirty="0" smtClean="0"/>
              <a:t>. medical certificate or apply special consideration). </a:t>
            </a:r>
            <a:endParaRPr lang="en-US" sz="2000" dirty="0"/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sz="2300" b="1" dirty="0" smtClean="0"/>
              <a:t>Practical Task 1 – in class practical Test </a:t>
            </a:r>
            <a:r>
              <a:rPr lang="en-US" sz="2300" b="1" dirty="0" smtClean="0">
                <a:solidFill>
                  <a:srgbClr val="FF0000"/>
                </a:solidFill>
              </a:rPr>
              <a:t>(20%)</a:t>
            </a:r>
            <a:r>
              <a:rPr lang="en-US" sz="2300" dirty="0" smtClean="0"/>
              <a:t> 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Open book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Assess your knowledge and skills on selection structures and repetition structures</a:t>
            </a:r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sz="2300" b="1" dirty="0"/>
              <a:t>Practical Task 2</a:t>
            </a:r>
            <a:r>
              <a:rPr lang="en-US" sz="2300" b="1" dirty="0" smtClean="0"/>
              <a:t> </a:t>
            </a:r>
            <a:r>
              <a:rPr lang="en-US" sz="2300" b="1" dirty="0"/>
              <a:t>– in class practical Test </a:t>
            </a:r>
            <a:r>
              <a:rPr lang="en-US" sz="2300" b="1" dirty="0">
                <a:solidFill>
                  <a:srgbClr val="FF0000"/>
                </a:solidFill>
              </a:rPr>
              <a:t>(20</a:t>
            </a:r>
            <a:r>
              <a:rPr lang="en-US" sz="2300" b="1" dirty="0" smtClean="0">
                <a:solidFill>
                  <a:srgbClr val="FF0000"/>
                </a:solidFill>
              </a:rPr>
              <a:t>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Open book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Assess your </a:t>
            </a:r>
            <a:r>
              <a:rPr lang="en-US" sz="2000" dirty="0" smtClean="0"/>
              <a:t>knowledge and skills </a:t>
            </a:r>
            <a:r>
              <a:rPr lang="en-US" sz="2000" dirty="0"/>
              <a:t>on </a:t>
            </a:r>
            <a:r>
              <a:rPr lang="en-US" sz="2000" dirty="0" smtClean="0"/>
              <a:t>object oriented programming</a:t>
            </a:r>
            <a:endParaRPr lang="en-US" sz="2000" dirty="0"/>
          </a:p>
          <a:p>
            <a:pPr>
              <a:buClr>
                <a:schemeClr val="tx1"/>
              </a:buClr>
              <a:buFont typeface="+mj-lt"/>
              <a:buAutoNum type="arabicPeriod" startAt="2"/>
            </a:pPr>
            <a:r>
              <a:rPr lang="en-US" sz="2300" b="1" dirty="0" smtClean="0"/>
              <a:t>Written Text – Theory test </a:t>
            </a:r>
            <a:r>
              <a:rPr lang="en-US" sz="2300" b="1" dirty="0" smtClean="0">
                <a:solidFill>
                  <a:srgbClr val="FF0000"/>
                </a:solidFill>
              </a:rPr>
              <a:t>(30</a:t>
            </a:r>
            <a:r>
              <a:rPr lang="en-US" sz="2300" b="1" dirty="0" smtClean="0">
                <a:solidFill>
                  <a:srgbClr val="FF0000"/>
                </a:solidFill>
              </a:rPr>
              <a:t>%)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Closed book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62005" y="675503"/>
            <a:ext cx="931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Assessments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</a:t>
            </a:r>
            <a:r>
              <a:rPr lang="en-US" sz="1800" b="1" dirty="0" smtClean="0">
                <a:solidFill>
                  <a:schemeClr val="bg1"/>
                </a:solidFill>
              </a:rPr>
              <a:t>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1747320"/>
            <a:ext cx="10751402" cy="43909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All learning material uploaded in VU </a:t>
            </a:r>
            <a:r>
              <a:rPr lang="en-US" sz="2000" dirty="0"/>
              <a:t>collaborate </a:t>
            </a:r>
            <a:r>
              <a:rPr lang="en-US" sz="2000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You </a:t>
            </a:r>
            <a:r>
              <a:rPr lang="en-US" sz="2000" dirty="0"/>
              <a:t>are expected to </a:t>
            </a:r>
            <a:r>
              <a:rPr lang="en-US" sz="2000" dirty="0" smtClean="0"/>
              <a:t>check this space </a:t>
            </a:r>
            <a:r>
              <a:rPr lang="en-US" sz="2000" b="1" dirty="0" smtClean="0">
                <a:solidFill>
                  <a:srgbClr val="FF0000"/>
                </a:solidFill>
              </a:rPr>
              <a:t>at least once a week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VU Collaborate Contains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Announcements</a:t>
            </a:r>
            <a:r>
              <a:rPr lang="en-US" sz="1800" dirty="0"/>
              <a:t>, e.g. content updates, changed requirements, etc</a:t>
            </a:r>
            <a:r>
              <a:rPr lang="en-US" sz="18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PDF version of the required text</a:t>
            </a:r>
          </a:p>
          <a:p>
            <a:pPr marL="914400" lvl="2" indent="0">
              <a:buNone/>
            </a:pPr>
            <a:r>
              <a:rPr lang="en-AU" sz="1600" dirty="0" err="1"/>
              <a:t>Sweigart</a:t>
            </a:r>
            <a:r>
              <a:rPr lang="en-AU" sz="1600" dirty="0"/>
              <a:t>, A. (2015). Invent Your Own Computer Games with Python 3rd </a:t>
            </a:r>
            <a:r>
              <a:rPr lang="en-AU" sz="1600" dirty="0" smtClean="0"/>
              <a:t>Edition</a:t>
            </a:r>
            <a:endParaRPr lang="en-US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Lecture notes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Tutorials + Weekly Tutorial Challenge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 smtClean="0"/>
              <a:t>Revision for assessment tasks</a:t>
            </a:r>
            <a:endParaRPr lang="en-AU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580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Learning Resources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2" name="Rectangle 1"/>
          <p:cNvSpPr/>
          <p:nvPr/>
        </p:nvSpPr>
        <p:spPr>
          <a:xfrm>
            <a:off x="6868273" y="1768619"/>
            <a:ext cx="41312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u="sng" dirty="0">
                <a:solidFill>
                  <a:schemeClr val="accent5"/>
                </a:solidFill>
              </a:rPr>
              <a:t>https://vucollaborate.vu.edu.au/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6" y="2102923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How to use them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4 hour classes cover theory and practice.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Labs 2 hour class more practical and completing weekly challenge exercises.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During classes you will be referring to text books for further written explanations.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6" y="1013254"/>
            <a:ext cx="8741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Learning Resources contd..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901036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2"/>
                </a:solidFill>
              </a:rPr>
              <a:t>Todays Lecture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2"/>
                </a:solidFill>
              </a:rPr>
              <a:t>What is programming?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Difference between a computer language and an </a:t>
            </a:r>
            <a:r>
              <a:rPr lang="en-AU" sz="2400" dirty="0" smtClean="0"/>
              <a:t>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Brief overview of the structure of a </a:t>
            </a:r>
            <a:r>
              <a:rPr lang="en-AU" sz="2400" dirty="0" smtClean="0"/>
              <a:t>computer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Writing basic Python </a:t>
            </a:r>
            <a:r>
              <a:rPr lang="en-AU" sz="2400" dirty="0" smtClean="0"/>
              <a:t>programs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400" dirty="0"/>
              <a:t>Using built-in functions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AU" sz="3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3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29730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Introduction to Programming using Python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285" y="2102923"/>
            <a:ext cx="1000714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/>
              <a:t>A computer is a machine. </a:t>
            </a:r>
            <a:r>
              <a:rPr lang="en-AU" sz="3200" dirty="0" smtClean="0"/>
              <a:t>In order to perform a certain task, humans </a:t>
            </a:r>
            <a:r>
              <a:rPr lang="en-AU" sz="3200" dirty="0"/>
              <a:t>need to provide </a:t>
            </a:r>
            <a:r>
              <a:rPr lang="en-AU" sz="3200" dirty="0" smtClean="0"/>
              <a:t>precise instructions </a:t>
            </a:r>
            <a:r>
              <a:rPr lang="en-AU" sz="3200" dirty="0"/>
              <a:t>to </a:t>
            </a:r>
            <a:r>
              <a:rPr lang="en-AU" sz="3200" dirty="0" smtClean="0"/>
              <a:t>a computer. Developing and implementing such instructions is </a:t>
            </a:r>
            <a:r>
              <a:rPr lang="en-AU" sz="3200" dirty="0"/>
              <a:t>called “Programming”. 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10285" y="1013254"/>
            <a:ext cx="940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What is </a:t>
            </a:r>
            <a:r>
              <a:rPr lang="en-US" sz="3600" b="1" dirty="0" smtClean="0">
                <a:solidFill>
                  <a:srgbClr val="0070C0"/>
                </a:solidFill>
              </a:rPr>
              <a:t>programming?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5299" y="0"/>
            <a:ext cx="12192000" cy="387178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smtClean="0">
                <a:solidFill>
                  <a:schemeClr val="bg1"/>
                </a:solidFill>
              </a:rPr>
              <a:t>VIT1102 - Introduction to </a:t>
            </a:r>
            <a:r>
              <a:rPr lang="en-US" sz="1800" b="1" dirty="0">
                <a:solidFill>
                  <a:schemeClr val="bg1"/>
                </a:solidFill>
              </a:rPr>
              <a:t>Object Oriented Programming</a:t>
            </a:r>
            <a:r>
              <a:rPr lang="en-US" sz="1800" b="1" dirty="0" smtClean="0">
                <a:solidFill>
                  <a:srgbClr val="0070C0"/>
                </a:solidFill>
              </a:rPr>
              <a:t/>
            </a:r>
            <a:br>
              <a:rPr lang="en-US" sz="1800" b="1" dirty="0" smtClean="0">
                <a:solidFill>
                  <a:srgbClr val="0070C0"/>
                </a:solidFill>
              </a:rPr>
            </a:br>
            <a:endParaRPr lang="en-AU" sz="1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1 -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5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9897</TotalTime>
  <Words>2091</Words>
  <Application>Microsoft Office PowerPoint</Application>
  <PresentationFormat>Widescreen</PresentationFormat>
  <Paragraphs>313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Trebuchet MS</vt:lpstr>
      <vt:lpstr>Wingdings</vt:lpstr>
      <vt:lpstr>Wingdings 3</vt:lpstr>
      <vt:lpstr>Facet</vt:lpstr>
      <vt:lpstr>1_Custom Design</vt:lpstr>
      <vt:lpstr>2_Custom Design</vt:lpstr>
      <vt:lpstr>Custom Design</vt:lpstr>
      <vt:lpstr>Topic 1 - Introduction</vt:lpstr>
      <vt:lpstr>VIT1102 - Introduction to Object Oriented Programming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built-in functions</vt:lpstr>
      <vt:lpstr>Using built-in functions contd..</vt:lpstr>
      <vt:lpstr>VIT1102 - Introduction to Object Oriented Programming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1 - Introduction</dc:title>
  <dc:creator>Oshadi Alahakoon</dc:creator>
  <cp:lastModifiedBy>Oshadi Alahakoon</cp:lastModifiedBy>
  <cp:revision>97</cp:revision>
  <dcterms:created xsi:type="dcterms:W3CDTF">2015-12-03T23:32:02Z</dcterms:created>
  <dcterms:modified xsi:type="dcterms:W3CDTF">2020-08-30T10:47:44Z</dcterms:modified>
</cp:coreProperties>
</file>