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9" r:id="rId3"/>
    <p:sldId id="266" r:id="rId4"/>
    <p:sldId id="295" r:id="rId5"/>
    <p:sldId id="267" r:id="rId6"/>
    <p:sldId id="301" r:id="rId7"/>
    <p:sldId id="303" r:id="rId8"/>
    <p:sldId id="304" r:id="rId9"/>
    <p:sldId id="305" r:id="rId10"/>
    <p:sldId id="306" r:id="rId11"/>
    <p:sldId id="307" r:id="rId12"/>
    <p:sldId id="313" r:id="rId13"/>
    <p:sldId id="308" r:id="rId14"/>
    <p:sldId id="302" r:id="rId15"/>
    <p:sldId id="296" r:id="rId16"/>
    <p:sldId id="297" r:id="rId17"/>
    <p:sldId id="300" r:id="rId18"/>
    <p:sldId id="298" r:id="rId19"/>
    <p:sldId id="314" r:id="rId20"/>
    <p:sldId id="309" r:id="rId21"/>
    <p:sldId id="315" r:id="rId22"/>
    <p:sldId id="317" r:id="rId23"/>
    <p:sldId id="310" r:id="rId24"/>
    <p:sldId id="316" r:id="rId25"/>
    <p:sldId id="312"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2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4C722-1B91-432E-99FC-5CE793F53BA0}" type="datetimeFigureOut">
              <a:rPr lang="en-AU" smtClean="0"/>
              <a:t>23/08/2020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95E70-2AAD-42A1-B779-02052F57B366}" type="slidenum">
              <a:rPr lang="en-AU" smtClean="0"/>
              <a:t>‹#›</a:t>
            </a:fld>
            <a:endParaRPr lang="en-AU"/>
          </a:p>
        </p:txBody>
      </p:sp>
    </p:spTree>
    <p:extLst>
      <p:ext uri="{BB962C8B-B14F-4D97-AF65-F5344CB8AC3E}">
        <p14:creationId xmlns:p14="http://schemas.microsoft.com/office/powerpoint/2010/main" val="26980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a:t>
            </a:fld>
            <a:endParaRPr lang="en-AU"/>
          </a:p>
        </p:txBody>
      </p:sp>
    </p:spTree>
    <p:extLst>
      <p:ext uri="{BB962C8B-B14F-4D97-AF65-F5344CB8AC3E}">
        <p14:creationId xmlns:p14="http://schemas.microsoft.com/office/powerpoint/2010/main" val="364211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11</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12</a:t>
            </a:fld>
            <a:endParaRPr lang="en-AU"/>
          </a:p>
        </p:txBody>
      </p:sp>
    </p:spTree>
    <p:extLst>
      <p:ext uri="{BB962C8B-B14F-4D97-AF65-F5344CB8AC3E}">
        <p14:creationId xmlns:p14="http://schemas.microsoft.com/office/powerpoint/2010/main" val="3549100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13</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14</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15</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16</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17</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18</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19</a:t>
            </a:fld>
            <a:endParaRPr lang="en-AU"/>
          </a:p>
        </p:txBody>
      </p:sp>
    </p:spTree>
    <p:extLst>
      <p:ext uri="{BB962C8B-B14F-4D97-AF65-F5344CB8AC3E}">
        <p14:creationId xmlns:p14="http://schemas.microsoft.com/office/powerpoint/2010/main" val="1978594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20</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2</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21</a:t>
            </a:fld>
            <a:endParaRPr lang="en-AU"/>
          </a:p>
        </p:txBody>
      </p:sp>
    </p:spTree>
    <p:extLst>
      <p:ext uri="{BB962C8B-B14F-4D97-AF65-F5344CB8AC3E}">
        <p14:creationId xmlns:p14="http://schemas.microsoft.com/office/powerpoint/2010/main" val="4049887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22</a:t>
            </a:fld>
            <a:endParaRPr lang="en-AU"/>
          </a:p>
        </p:txBody>
      </p:sp>
    </p:spTree>
    <p:extLst>
      <p:ext uri="{BB962C8B-B14F-4D97-AF65-F5344CB8AC3E}">
        <p14:creationId xmlns:p14="http://schemas.microsoft.com/office/powerpoint/2010/main" val="2742660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23</a:t>
            </a:fld>
            <a:endParaRPr lang="en-AU"/>
          </a:p>
        </p:txBody>
      </p:sp>
    </p:spTree>
    <p:extLst>
      <p:ext uri="{BB962C8B-B14F-4D97-AF65-F5344CB8AC3E}">
        <p14:creationId xmlns:p14="http://schemas.microsoft.com/office/powerpoint/2010/main" val="2334611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24</a:t>
            </a:fld>
            <a:endParaRPr lang="en-AU"/>
          </a:p>
        </p:txBody>
      </p:sp>
    </p:spTree>
    <p:extLst>
      <p:ext uri="{BB962C8B-B14F-4D97-AF65-F5344CB8AC3E}">
        <p14:creationId xmlns:p14="http://schemas.microsoft.com/office/powerpoint/2010/main" val="2350591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25</a:t>
            </a:fld>
            <a:endParaRPr lang="en-AU"/>
          </a:p>
        </p:txBody>
      </p:sp>
    </p:spTree>
    <p:extLst>
      <p:ext uri="{BB962C8B-B14F-4D97-AF65-F5344CB8AC3E}">
        <p14:creationId xmlns:p14="http://schemas.microsoft.com/office/powerpoint/2010/main" val="1026237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26</a:t>
            </a:fld>
            <a:endParaRPr lang="en-AU"/>
          </a:p>
        </p:txBody>
      </p:sp>
    </p:spTree>
    <p:extLst>
      <p:ext uri="{BB962C8B-B14F-4D97-AF65-F5344CB8AC3E}">
        <p14:creationId xmlns:p14="http://schemas.microsoft.com/office/powerpoint/2010/main" val="2146429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3</a:t>
            </a:fld>
            <a:endParaRPr lang="en-AU"/>
          </a:p>
        </p:txBody>
      </p:sp>
    </p:spTree>
    <p:extLst>
      <p:ext uri="{BB962C8B-B14F-4D97-AF65-F5344CB8AC3E}">
        <p14:creationId xmlns:p14="http://schemas.microsoft.com/office/powerpoint/2010/main" val="238452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4</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6</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7</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8</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9</a:t>
            </a:fld>
            <a:endParaRPr lang="en-AU"/>
          </a:p>
        </p:txBody>
      </p:sp>
    </p:spTree>
    <p:extLst>
      <p:ext uri="{BB962C8B-B14F-4D97-AF65-F5344CB8AC3E}">
        <p14:creationId xmlns:p14="http://schemas.microsoft.com/office/powerpoint/2010/main" val="3854873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C195E70-2AAD-42A1-B779-02052F57B366}" type="slidenum">
              <a:rPr lang="en-AU" smtClean="0"/>
              <a:t>10</a:t>
            </a:fld>
            <a:endParaRPr lang="en-AU"/>
          </a:p>
        </p:txBody>
      </p:sp>
    </p:spTree>
    <p:extLst>
      <p:ext uri="{BB962C8B-B14F-4D97-AF65-F5344CB8AC3E}">
        <p14:creationId xmlns:p14="http://schemas.microsoft.com/office/powerpoint/2010/main" val="385487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7D39C5-C1EB-47AC-9C7F-2FD5E9728486}"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205AD-9D00-463F-8853-706A8EAAE945}"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3A602-CD83-4D9E-A8B3-1E012E18C802}"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5C86E-025F-4F97-83BB-545B20934BEB}"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CC8AF5-671A-4EDA-9893-DB38E99A36A1}"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8D047F-BA0D-4BD3-B4FE-0F084B8B6BF5}"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D195A-4D2C-4B1B-BA1E-CB797F2DDD6D}"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D92B4-94C5-430E-8E6C-DCAD10D34E48}"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60147D-40AF-4CC3-AFEF-ED1667D256D7}"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E8035-7217-40FD-99B4-21E8D3B0651B}" type="datetime1">
              <a:rPr lang="en-US" smtClean="0"/>
              <a:t>8/23/2020</a:t>
            </a:fld>
            <a:endParaRPr lang="en-US" dirty="0"/>
          </a:p>
        </p:txBody>
      </p:sp>
      <p:sp>
        <p:nvSpPr>
          <p:cNvPr id="5" name="Footer Placeholder 4"/>
          <p:cNvSpPr>
            <a:spLocks noGrp="1"/>
          </p:cNvSpPr>
          <p:nvPr>
            <p:ph type="ftr" sz="quarter" idx="11"/>
          </p:nvPr>
        </p:nvSpPr>
        <p:spPr/>
        <p:txBody>
          <a:bodyPr/>
          <a:lstStyle/>
          <a:p>
            <a:r>
              <a:rPr lang="en-AU" smtClean="0"/>
              <a:t>Week 2 _ Operators and Variables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B12D10-6775-4F56-9BE8-3C68EE09E085}" type="datetime1">
              <a:rPr lang="en-US" smtClean="0"/>
              <a:t>8/23/2020</a:t>
            </a:fld>
            <a:endParaRPr lang="en-US" dirty="0"/>
          </a:p>
        </p:txBody>
      </p:sp>
      <p:sp>
        <p:nvSpPr>
          <p:cNvPr id="6" name="Footer Placeholder 5"/>
          <p:cNvSpPr>
            <a:spLocks noGrp="1"/>
          </p:cNvSpPr>
          <p:nvPr>
            <p:ph type="ftr" sz="quarter" idx="11"/>
          </p:nvPr>
        </p:nvSpPr>
        <p:spPr/>
        <p:txBody>
          <a:bodyPr/>
          <a:lstStyle/>
          <a:p>
            <a:r>
              <a:rPr lang="en-AU" smtClean="0"/>
              <a:t>Week 2 _ Operators and Variables</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ED715E-09F5-4C97-B29D-7AFBFEDDFCDA}" type="datetime1">
              <a:rPr lang="en-US" smtClean="0"/>
              <a:t>8/23/2020</a:t>
            </a:fld>
            <a:endParaRPr lang="en-US" dirty="0"/>
          </a:p>
        </p:txBody>
      </p:sp>
      <p:sp>
        <p:nvSpPr>
          <p:cNvPr id="8" name="Footer Placeholder 7"/>
          <p:cNvSpPr>
            <a:spLocks noGrp="1"/>
          </p:cNvSpPr>
          <p:nvPr>
            <p:ph type="ftr" sz="quarter" idx="11"/>
          </p:nvPr>
        </p:nvSpPr>
        <p:spPr/>
        <p:txBody>
          <a:bodyPr/>
          <a:lstStyle/>
          <a:p>
            <a:r>
              <a:rPr lang="en-AU" smtClean="0"/>
              <a:t>Week 2 _ Operators and Variables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635BCC-DC30-449D-8D91-BE3600821163}" type="datetime1">
              <a:rPr lang="en-US" smtClean="0"/>
              <a:t>8/23/2020</a:t>
            </a:fld>
            <a:endParaRPr lang="en-US" dirty="0"/>
          </a:p>
        </p:txBody>
      </p:sp>
      <p:sp>
        <p:nvSpPr>
          <p:cNvPr id="4" name="Footer Placeholder 3"/>
          <p:cNvSpPr>
            <a:spLocks noGrp="1"/>
          </p:cNvSpPr>
          <p:nvPr>
            <p:ph type="ftr" sz="quarter" idx="11"/>
          </p:nvPr>
        </p:nvSpPr>
        <p:spPr/>
        <p:txBody>
          <a:bodyPr/>
          <a:lstStyle/>
          <a:p>
            <a:r>
              <a:rPr lang="en-AU" smtClean="0"/>
              <a:t>Week 2 _ Operators and Variables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0AA44-DE6D-4BFA-9660-0552607AE2ED}" type="datetime1">
              <a:rPr lang="en-US" smtClean="0"/>
              <a:t>8/23/2020</a:t>
            </a:fld>
            <a:endParaRPr lang="en-US" dirty="0"/>
          </a:p>
        </p:txBody>
      </p:sp>
      <p:sp>
        <p:nvSpPr>
          <p:cNvPr id="3" name="Footer Placeholder 2"/>
          <p:cNvSpPr>
            <a:spLocks noGrp="1"/>
          </p:cNvSpPr>
          <p:nvPr>
            <p:ph type="ftr" sz="quarter" idx="11"/>
          </p:nvPr>
        </p:nvSpPr>
        <p:spPr/>
        <p:txBody>
          <a:bodyPr/>
          <a:lstStyle/>
          <a:p>
            <a:r>
              <a:rPr lang="en-AU" smtClean="0"/>
              <a:t>Week 2 _ Operators and Variables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499BD-AF53-40F9-B09E-64A5FB45E0C3}" type="datetime1">
              <a:rPr lang="en-US" smtClean="0"/>
              <a:t>8/23/2020</a:t>
            </a:fld>
            <a:endParaRPr lang="en-US" dirty="0"/>
          </a:p>
        </p:txBody>
      </p:sp>
      <p:sp>
        <p:nvSpPr>
          <p:cNvPr id="6" name="Footer Placeholder 5"/>
          <p:cNvSpPr>
            <a:spLocks noGrp="1"/>
          </p:cNvSpPr>
          <p:nvPr>
            <p:ph type="ftr" sz="quarter" idx="11"/>
          </p:nvPr>
        </p:nvSpPr>
        <p:spPr/>
        <p:txBody>
          <a:bodyPr/>
          <a:lstStyle/>
          <a:p>
            <a:r>
              <a:rPr lang="en-AU" smtClean="0"/>
              <a:t>Week 2 _ Operators and Variables</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AU" smtClean="0"/>
              <a:t>Week 2 _ Operators and Variables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F8E683A7-A519-4F86-8909-2C267EF80EEA}" type="datetime1">
              <a:rPr lang="en-US" smtClean="0"/>
              <a:t>8/23/2020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3B95EB-2517-4EFC-9CAD-CABE88D67A62}" type="datetime1">
              <a:rPr lang="en-US" smtClean="0"/>
              <a:t>8/23/2020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smtClean="0"/>
              <a:t>Week 2 _ Operators and Variables</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0079" y="1957716"/>
            <a:ext cx="9239510" cy="1646302"/>
          </a:xfrm>
        </p:spPr>
        <p:txBody>
          <a:bodyPr/>
          <a:lstStyle/>
          <a:p>
            <a:pPr algn="l"/>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Topic </a:t>
            </a:r>
            <a:r>
              <a:rPr lang="en-US" sz="4400" dirty="0"/>
              <a:t>3 – Control Statements</a:t>
            </a:r>
            <a:br>
              <a:rPr lang="en-US" sz="4400" dirty="0"/>
            </a:br>
            <a:r>
              <a:rPr lang="en-US" sz="2800" dirty="0"/>
              <a:t>(Selection Structures)</a:t>
            </a:r>
            <a:endParaRPr lang="en-AU" sz="4400" dirty="0"/>
          </a:p>
        </p:txBody>
      </p:sp>
      <p:sp>
        <p:nvSpPr>
          <p:cNvPr id="3" name="Subtitle 2"/>
          <p:cNvSpPr>
            <a:spLocks noGrp="1"/>
          </p:cNvSpPr>
          <p:nvPr>
            <p:ph type="subTitle" idx="1"/>
          </p:nvPr>
        </p:nvSpPr>
        <p:spPr/>
        <p:txBody>
          <a:bodyPr>
            <a:normAutofit/>
          </a:bodyPr>
          <a:lstStyle/>
          <a:p>
            <a:pPr algn="ctr"/>
            <a:r>
              <a:rPr lang="en-US" sz="2000" dirty="0" smtClean="0"/>
              <a:t>By Oshadi Alahakoon</a:t>
            </a:r>
            <a:endParaRPr lang="en-AU" sz="2000" dirty="0"/>
          </a:p>
        </p:txBody>
      </p:sp>
      <p:sp>
        <p:nvSpPr>
          <p:cNvPr id="4" name="TextBox 3"/>
          <p:cNvSpPr txBox="1"/>
          <p:nvPr/>
        </p:nvSpPr>
        <p:spPr>
          <a:xfrm>
            <a:off x="0" y="0"/>
            <a:ext cx="12192000" cy="1354217"/>
          </a:xfrm>
          <a:prstGeom prst="rect">
            <a:avLst/>
          </a:prstGeom>
          <a:solidFill>
            <a:schemeClr val="accent2"/>
          </a:solidFill>
        </p:spPr>
        <p:txBody>
          <a:bodyPr wrap="square" rtlCol="0">
            <a:spAutoFit/>
          </a:bodyPr>
          <a:lstStyle/>
          <a:p>
            <a:pPr algn="ctr">
              <a:spcBef>
                <a:spcPts val="1200"/>
              </a:spcBef>
              <a:spcAft>
                <a:spcPts val="1200"/>
              </a:spcAft>
            </a:pPr>
            <a:endParaRPr lang="en-US" sz="800" b="1" dirty="0" smtClean="0">
              <a:solidFill>
                <a:schemeClr val="bg1"/>
              </a:solidFill>
            </a:endParaRPr>
          </a:p>
          <a:p>
            <a:pPr algn="ctr"/>
            <a:r>
              <a:rPr lang="en-US" sz="3200" b="1" dirty="0" smtClean="0">
                <a:solidFill>
                  <a:schemeClr val="bg1"/>
                </a:solidFill>
              </a:rPr>
              <a:t>VIT </a:t>
            </a:r>
            <a:r>
              <a:rPr lang="en-US" sz="3200" b="1" dirty="0">
                <a:solidFill>
                  <a:schemeClr val="bg1"/>
                </a:solidFill>
              </a:rPr>
              <a:t>1102 - Introduction to </a:t>
            </a:r>
            <a:r>
              <a:rPr lang="en-US" sz="3200" b="1" dirty="0" smtClean="0">
                <a:solidFill>
                  <a:schemeClr val="bg1"/>
                </a:solidFill>
              </a:rPr>
              <a:t>Object Oriented Programming</a:t>
            </a:r>
          </a:p>
          <a:p>
            <a:pPr algn="ctr"/>
            <a:r>
              <a:rPr lang="en-US" sz="3200" b="1" dirty="0" smtClean="0">
                <a:solidFill>
                  <a:schemeClr val="bg1"/>
                </a:solidFill>
              </a:rPr>
              <a:t> </a:t>
            </a:r>
            <a:endParaRPr lang="en-US" sz="2000" b="1" dirty="0" smtClean="0">
              <a:solidFill>
                <a:schemeClr val="bg1"/>
              </a:solidFill>
            </a:endParaRPr>
          </a:p>
        </p:txBody>
      </p:sp>
      <p:sp>
        <p:nvSpPr>
          <p:cNvPr id="5" name="Footer Placeholder 4"/>
          <p:cNvSpPr>
            <a:spLocks noGrp="1"/>
          </p:cNvSpPr>
          <p:nvPr>
            <p:ph type="ftr" sz="quarter" idx="11"/>
          </p:nvPr>
        </p:nvSpPr>
        <p:spPr/>
        <p:txBody>
          <a:bodyPr/>
          <a:lstStyle/>
          <a:p>
            <a:r>
              <a:rPr lang="en-US" dirty="0" smtClean="0"/>
              <a:t>Week 3 _ Selection Structures</a:t>
            </a:r>
            <a:endParaRPr lang="en-US" dirty="0"/>
          </a:p>
        </p:txBody>
      </p:sp>
    </p:spTree>
    <p:extLst>
      <p:ext uri="{BB962C8B-B14F-4D97-AF65-F5344CB8AC3E}">
        <p14:creationId xmlns:p14="http://schemas.microsoft.com/office/powerpoint/2010/main" val="3072196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5" y="2354859"/>
            <a:ext cx="8596668" cy="3586485"/>
          </a:xfrm>
        </p:spPr>
        <p:txBody>
          <a:bodyPr>
            <a:normAutofit/>
          </a:bodyPr>
          <a:lstStyle/>
          <a:p>
            <a:pPr marL="457200" lvl="1" indent="0">
              <a:buNone/>
            </a:pPr>
            <a:r>
              <a:rPr lang="en-US" sz="2000" dirty="0" smtClean="0"/>
              <a:t>	Say x=40 and y=60</a:t>
            </a:r>
          </a:p>
          <a:p>
            <a:pPr marL="457200" lvl="1" indent="0">
              <a:buNone/>
            </a:pPr>
            <a:endParaRPr lang="en-US" sz="2000" b="1" dirty="0" smtClean="0"/>
          </a:p>
          <a:p>
            <a:pPr marL="457200" lvl="1" indent="0">
              <a:buNone/>
            </a:pPr>
            <a:endParaRPr lang="en-US" sz="2000" dirty="0"/>
          </a:p>
        </p:txBody>
      </p:sp>
      <p:sp>
        <p:nvSpPr>
          <p:cNvPr id="5" name="TextBox 4"/>
          <p:cNvSpPr txBox="1"/>
          <p:nvPr/>
        </p:nvSpPr>
        <p:spPr>
          <a:xfrm>
            <a:off x="710285" y="1013254"/>
            <a:ext cx="10229564" cy="1200329"/>
          </a:xfrm>
          <a:prstGeom prst="rect">
            <a:avLst/>
          </a:prstGeom>
          <a:noFill/>
        </p:spPr>
        <p:txBody>
          <a:bodyPr wrap="square" rtlCol="0">
            <a:spAutoFit/>
          </a:bodyPr>
          <a:lstStyle/>
          <a:p>
            <a:pPr marL="0" lvl="1"/>
            <a:r>
              <a:rPr lang="en-US" sz="3600" b="1" dirty="0" smtClean="0">
                <a:solidFill>
                  <a:srgbClr val="0070C0"/>
                </a:solidFill>
              </a:rPr>
              <a:t>Evaluating </a:t>
            </a:r>
            <a:r>
              <a:rPr lang="en-US" sz="3600" b="1" dirty="0" err="1" smtClean="0">
                <a:solidFill>
                  <a:srgbClr val="0070C0"/>
                </a:solidFill>
              </a:rPr>
              <a:t>boolean</a:t>
            </a:r>
            <a:r>
              <a:rPr lang="en-US" sz="3600" b="1" dirty="0" smtClean="0">
                <a:solidFill>
                  <a:srgbClr val="0070C0"/>
                </a:solidFill>
              </a:rPr>
              <a:t> expressions - </a:t>
            </a:r>
            <a:r>
              <a:rPr lang="en-US" sz="2800" b="1" dirty="0">
                <a:solidFill>
                  <a:schemeClr val="accent2"/>
                </a:solidFill>
              </a:rPr>
              <a:t>Class Exercise</a:t>
            </a:r>
          </a:p>
          <a:p>
            <a:r>
              <a:rPr lang="en-US" sz="3600" b="1" dirty="0" smtClean="0">
                <a:solidFill>
                  <a:srgbClr val="0070C0"/>
                </a:solidFill>
              </a:rPr>
              <a:t> </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10</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96013104"/>
              </p:ext>
            </p:extLst>
          </p:nvPr>
        </p:nvGraphicFramePr>
        <p:xfrm>
          <a:off x="1933226" y="3005135"/>
          <a:ext cx="4212201" cy="2214880"/>
        </p:xfrm>
        <a:graphic>
          <a:graphicData uri="http://schemas.openxmlformats.org/drawingml/2006/table">
            <a:tbl>
              <a:tblPr firstRow="1" bandRow="1">
                <a:tableStyleId>{5940675A-B579-460E-94D1-54222C63F5DA}</a:tableStyleId>
              </a:tblPr>
              <a:tblGrid>
                <a:gridCol w="2745866">
                  <a:extLst>
                    <a:ext uri="{9D8B030D-6E8A-4147-A177-3AD203B41FA5}">
                      <a16:colId xmlns:a16="http://schemas.microsoft.com/office/drawing/2014/main" val="20000"/>
                    </a:ext>
                  </a:extLst>
                </a:gridCol>
                <a:gridCol w="1466335">
                  <a:extLst>
                    <a:ext uri="{9D8B030D-6E8A-4147-A177-3AD203B41FA5}">
                      <a16:colId xmlns:a16="http://schemas.microsoft.com/office/drawing/2014/main" val="20001"/>
                    </a:ext>
                  </a:extLst>
                </a:gridCol>
              </a:tblGrid>
              <a:tr h="18542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Boolean Expression</a:t>
                      </a:r>
                      <a:endParaRPr lang="en-AU" sz="1800" b="0" dirty="0"/>
                    </a:p>
                  </a:txBody>
                  <a:tcPr>
                    <a:solidFill>
                      <a:schemeClr val="accent1"/>
                    </a:solid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Value</a:t>
                      </a:r>
                      <a:endParaRPr lang="en-AU" sz="1800" b="0" dirty="0"/>
                    </a:p>
                  </a:txBody>
                  <a:tcPr>
                    <a:solidFill>
                      <a:schemeClr val="accent1"/>
                    </a:solidFill>
                  </a:tcPr>
                </a:tc>
                <a:extLst>
                  <a:ext uri="{0D108BD9-81ED-4DB2-BD59-A6C34878D82A}">
                    <a16:rowId xmlns:a16="http://schemas.microsoft.com/office/drawing/2014/main" val="10000"/>
                  </a:ext>
                </a:extLst>
              </a:tr>
              <a:tr h="18542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x == 50</a:t>
                      </a:r>
                      <a:endParaRPr lang="en-AU" sz="1800" b="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AU" sz="1800" b="0" dirty="0"/>
                    </a:p>
                  </a:txBody>
                  <a:tcPr/>
                </a:tc>
                <a:extLst>
                  <a:ext uri="{0D108BD9-81ED-4DB2-BD59-A6C34878D82A}">
                    <a16:rowId xmlns:a16="http://schemas.microsoft.com/office/drawing/2014/main" val="10001"/>
                  </a:ext>
                </a:extLst>
              </a:tr>
              <a:tr h="370840">
                <a:tc>
                  <a:txBody>
                    <a:bodyPr/>
                    <a:lstStyle/>
                    <a:p>
                      <a:r>
                        <a:rPr lang="en-AU" sz="1800" b="0" dirty="0" smtClean="0"/>
                        <a:t>x &gt; y</a:t>
                      </a:r>
                      <a:endParaRPr lang="en-AU" sz="1800" b="0" dirty="0"/>
                    </a:p>
                  </a:txBody>
                  <a:tcPr/>
                </a:tc>
                <a:tc>
                  <a:txBody>
                    <a:bodyPr/>
                    <a:lstStyle/>
                    <a:p>
                      <a:endParaRPr lang="en-AU" sz="1800" b="0" dirty="0"/>
                    </a:p>
                  </a:txBody>
                  <a:tcPr/>
                </a:tc>
                <a:extLst>
                  <a:ext uri="{0D108BD9-81ED-4DB2-BD59-A6C34878D82A}">
                    <a16:rowId xmlns:a16="http://schemas.microsoft.com/office/drawing/2014/main" val="10002"/>
                  </a:ext>
                </a:extLst>
              </a:tr>
              <a:tr h="370840">
                <a:tc>
                  <a:txBody>
                    <a:bodyPr/>
                    <a:lstStyle/>
                    <a:p>
                      <a:r>
                        <a:rPr lang="en-AU" sz="1800" b="0" dirty="0" smtClean="0"/>
                        <a:t>x</a:t>
                      </a:r>
                      <a:r>
                        <a:rPr lang="en-AU" sz="1800" b="0" baseline="0" dirty="0" smtClean="0"/>
                        <a:t> != y</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AU" sz="1800" b="0" dirty="0"/>
                    </a:p>
                  </a:txBody>
                  <a:tcPr/>
                </a:tc>
                <a:extLst>
                  <a:ext uri="{0D108BD9-81ED-4DB2-BD59-A6C34878D82A}">
                    <a16:rowId xmlns:a16="http://schemas.microsoft.com/office/drawing/2014/main" val="10003"/>
                  </a:ext>
                </a:extLst>
              </a:tr>
              <a:tr h="370840">
                <a:tc>
                  <a:txBody>
                    <a:bodyPr/>
                    <a:lstStyle/>
                    <a:p>
                      <a:r>
                        <a:rPr lang="en-AU" sz="1800" b="0" dirty="0" smtClean="0"/>
                        <a:t>y &gt;= 30</a:t>
                      </a:r>
                      <a:endParaRPr lang="en-AU" sz="1800" b="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AU" sz="1800" b="0" dirty="0" smtClean="0"/>
                    </a:p>
                  </a:txBody>
                  <a:tcPr/>
                </a:tc>
                <a:extLst>
                  <a:ext uri="{0D108BD9-81ED-4DB2-BD59-A6C34878D82A}">
                    <a16:rowId xmlns:a16="http://schemas.microsoft.com/office/drawing/2014/main" val="10004"/>
                  </a:ext>
                </a:extLst>
              </a:tr>
              <a:tr h="370840">
                <a:tc>
                  <a:txBody>
                    <a:bodyPr/>
                    <a:lstStyle/>
                    <a:p>
                      <a:r>
                        <a:rPr lang="en-AU" sz="1800" b="0" dirty="0" smtClean="0"/>
                        <a:t>x &lt;= 50</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AU" sz="1800" b="0" dirty="0"/>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710285" y="1831639"/>
            <a:ext cx="3922006" cy="523220"/>
          </a:xfrm>
          <a:prstGeom prst="rect">
            <a:avLst/>
          </a:prstGeom>
        </p:spPr>
        <p:txBody>
          <a:bodyPr wrap="square">
            <a:spAutoFit/>
          </a:bodyPr>
          <a:lstStyle/>
          <a:p>
            <a:r>
              <a:rPr lang="en-US" sz="2800" b="1" dirty="0">
                <a:solidFill>
                  <a:srgbClr val="C00000"/>
                </a:solidFill>
              </a:rPr>
              <a:t>Class </a:t>
            </a:r>
            <a:r>
              <a:rPr lang="en-US" sz="2800" b="1" dirty="0" smtClean="0">
                <a:solidFill>
                  <a:srgbClr val="C00000"/>
                </a:solidFill>
              </a:rPr>
              <a:t>Exercise 1</a:t>
            </a:r>
            <a:endParaRPr lang="en-AU" sz="2800" dirty="0">
              <a:solidFill>
                <a:srgbClr val="C00000"/>
              </a:solidFill>
            </a:endParaRPr>
          </a:p>
        </p:txBody>
      </p:sp>
    </p:spTree>
    <p:extLst>
      <p:ext uri="{BB962C8B-B14F-4D97-AF65-F5344CB8AC3E}">
        <p14:creationId xmlns:p14="http://schemas.microsoft.com/office/powerpoint/2010/main" val="4084587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marL="457200" lvl="1" indent="0">
              <a:buNone/>
            </a:pPr>
            <a:r>
              <a:rPr lang="en-US" sz="2000" dirty="0"/>
              <a:t> </a:t>
            </a:r>
            <a:endParaRPr lang="en-US" sz="2000" dirty="0" smtClean="0"/>
          </a:p>
          <a:p>
            <a:pPr marL="457200" lvl="1" indent="0">
              <a:buNone/>
            </a:pPr>
            <a:endParaRPr lang="en-US" sz="2000" dirty="0"/>
          </a:p>
        </p:txBody>
      </p:sp>
      <p:sp>
        <p:nvSpPr>
          <p:cNvPr id="5" name="TextBox 4"/>
          <p:cNvSpPr txBox="1"/>
          <p:nvPr/>
        </p:nvSpPr>
        <p:spPr>
          <a:xfrm>
            <a:off x="710284" y="1013253"/>
            <a:ext cx="9529183" cy="646331"/>
          </a:xfrm>
          <a:prstGeom prst="rect">
            <a:avLst/>
          </a:prstGeom>
          <a:noFill/>
        </p:spPr>
        <p:txBody>
          <a:bodyPr wrap="square" rtlCol="0">
            <a:spAutoFit/>
          </a:bodyPr>
          <a:lstStyle/>
          <a:p>
            <a:r>
              <a:rPr lang="en-US" sz="3600" b="1" dirty="0" smtClean="0">
                <a:solidFill>
                  <a:srgbClr val="0070C0"/>
                </a:solidFill>
              </a:rPr>
              <a:t>Compound </a:t>
            </a:r>
            <a:r>
              <a:rPr lang="en-US" sz="3600" b="1" dirty="0" err="1" smtClean="0">
                <a:solidFill>
                  <a:srgbClr val="0070C0"/>
                </a:solidFill>
              </a:rPr>
              <a:t>boolean</a:t>
            </a:r>
            <a:r>
              <a:rPr lang="en-US" sz="3600" b="1" dirty="0" smtClean="0">
                <a:solidFill>
                  <a:srgbClr val="0070C0"/>
                </a:solidFill>
              </a:rPr>
              <a:t> expressions</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11</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
        <p:nvSpPr>
          <p:cNvPr id="9" name="TextBox 8"/>
          <p:cNvSpPr txBox="1"/>
          <p:nvPr/>
        </p:nvSpPr>
        <p:spPr>
          <a:xfrm>
            <a:off x="990631" y="1978363"/>
            <a:ext cx="9991314" cy="3277820"/>
          </a:xfrm>
          <a:prstGeom prst="rect">
            <a:avLst/>
          </a:prstGeom>
          <a:noFill/>
        </p:spPr>
        <p:txBody>
          <a:bodyPr wrap="square" rtlCol="0">
            <a:spAutoFit/>
          </a:bodyPr>
          <a:lstStyle/>
          <a:p>
            <a:pPr marL="285750" indent="-285750">
              <a:spcBef>
                <a:spcPts val="600"/>
              </a:spcBef>
              <a:spcAft>
                <a:spcPts val="600"/>
              </a:spcAft>
              <a:buClr>
                <a:schemeClr val="accent1"/>
              </a:buClr>
              <a:buFont typeface="Wingdings" panose="05000000000000000000" pitchFamily="2" charset="2"/>
              <a:buChar char="Ø"/>
            </a:pPr>
            <a:r>
              <a:rPr lang="en-AU" sz="2400" dirty="0" smtClean="0"/>
              <a:t>More than one condition can be used in a selection statement</a:t>
            </a:r>
          </a:p>
          <a:p>
            <a:pPr marL="285750" indent="-285750">
              <a:spcBef>
                <a:spcPts val="600"/>
              </a:spcBef>
              <a:spcAft>
                <a:spcPts val="600"/>
              </a:spcAft>
              <a:buClr>
                <a:schemeClr val="accent1"/>
              </a:buClr>
              <a:buFont typeface="Wingdings" panose="05000000000000000000" pitchFamily="2" charset="2"/>
              <a:buChar char="Ø"/>
            </a:pPr>
            <a:r>
              <a:rPr lang="en-AU" sz="2400" dirty="0" smtClean="0"/>
              <a:t>These conditions can be connected with </a:t>
            </a:r>
            <a:r>
              <a:rPr lang="en-AU" sz="2400" b="1" dirty="0" smtClean="0"/>
              <a:t>logical operators: And, Or, Not</a:t>
            </a:r>
            <a:r>
              <a:rPr lang="en-AU" sz="2400" dirty="0" smtClean="0"/>
              <a:t>. </a:t>
            </a:r>
            <a:endParaRPr lang="en-AU" sz="2400" b="1" dirty="0" smtClean="0">
              <a:solidFill>
                <a:schemeClr val="accent2"/>
              </a:solidFill>
            </a:endParaRPr>
          </a:p>
          <a:p>
            <a:pPr>
              <a:spcBef>
                <a:spcPts val="600"/>
              </a:spcBef>
              <a:spcAft>
                <a:spcPts val="600"/>
              </a:spcAft>
              <a:buClr>
                <a:schemeClr val="accent1"/>
              </a:buClr>
            </a:pPr>
            <a:r>
              <a:rPr lang="en-AU" sz="2400" b="1" dirty="0">
                <a:solidFill>
                  <a:srgbClr val="00B050"/>
                </a:solidFill>
              </a:rPr>
              <a:t>Example 2</a:t>
            </a:r>
          </a:p>
          <a:p>
            <a:pPr>
              <a:spcBef>
                <a:spcPts val="600"/>
              </a:spcBef>
              <a:spcAft>
                <a:spcPts val="600"/>
              </a:spcAft>
              <a:buClr>
                <a:schemeClr val="accent1"/>
              </a:buClr>
            </a:pPr>
            <a:r>
              <a:rPr lang="en-AU" sz="2400" b="1" dirty="0" smtClean="0"/>
              <a:t>and</a:t>
            </a:r>
            <a:r>
              <a:rPr lang="en-AU" sz="2400" dirty="0" smtClean="0"/>
              <a:t> </a:t>
            </a:r>
            <a:r>
              <a:rPr lang="en-AU" sz="2400" dirty="0" smtClean="0"/>
              <a:t>Operator  (</a:t>
            </a:r>
            <a:r>
              <a:rPr lang="en-US" sz="2400" dirty="0" smtClean="0"/>
              <a:t>Say x=50)				</a:t>
            </a:r>
            <a:r>
              <a:rPr lang="en-AU" sz="2400" b="1" dirty="0" smtClean="0"/>
              <a:t>or</a:t>
            </a:r>
            <a:r>
              <a:rPr lang="en-AU" sz="2400" dirty="0" smtClean="0"/>
              <a:t> </a:t>
            </a:r>
            <a:r>
              <a:rPr lang="en-AU" sz="2400" dirty="0"/>
              <a:t>Operator </a:t>
            </a:r>
            <a:r>
              <a:rPr lang="en-AU" sz="2400" dirty="0" smtClean="0"/>
              <a:t>  (</a:t>
            </a:r>
            <a:r>
              <a:rPr lang="en-US" sz="2400" dirty="0" smtClean="0"/>
              <a:t>Say x=50)</a:t>
            </a:r>
            <a:endParaRPr lang="en-AU" sz="2400" dirty="0"/>
          </a:p>
          <a:p>
            <a:pPr>
              <a:spcBef>
                <a:spcPts val="600"/>
              </a:spcBef>
              <a:spcAft>
                <a:spcPts val="600"/>
              </a:spcAft>
              <a:buClr>
                <a:schemeClr val="accent1"/>
              </a:buClr>
            </a:pPr>
            <a:endParaRPr lang="en-AU" sz="2400" dirty="0" smtClean="0"/>
          </a:p>
          <a:p>
            <a:endParaRPr lang="en-AU" dirty="0"/>
          </a:p>
        </p:txBody>
      </p:sp>
      <p:graphicFrame>
        <p:nvGraphicFramePr>
          <p:cNvPr id="10" name="Table 9"/>
          <p:cNvGraphicFramePr>
            <a:graphicFrameLocks noGrp="1"/>
          </p:cNvGraphicFramePr>
          <p:nvPr>
            <p:extLst>
              <p:ext uri="{D42A27DB-BD31-4B8C-83A1-F6EECF244321}">
                <p14:modId xmlns:p14="http://schemas.microsoft.com/office/powerpoint/2010/main" val="671886485"/>
              </p:ext>
            </p:extLst>
          </p:nvPr>
        </p:nvGraphicFramePr>
        <p:xfrm>
          <a:off x="1190026" y="4548229"/>
          <a:ext cx="3716952" cy="1483360"/>
        </p:xfrm>
        <a:graphic>
          <a:graphicData uri="http://schemas.openxmlformats.org/drawingml/2006/table">
            <a:tbl>
              <a:tblPr firstRow="1" bandRow="1">
                <a:tableStyleId>{5940675A-B579-460E-94D1-54222C63F5DA}</a:tableStyleId>
              </a:tblPr>
              <a:tblGrid>
                <a:gridCol w="2603375">
                  <a:extLst>
                    <a:ext uri="{9D8B030D-6E8A-4147-A177-3AD203B41FA5}">
                      <a16:colId xmlns:a16="http://schemas.microsoft.com/office/drawing/2014/main" val="20000"/>
                    </a:ext>
                  </a:extLst>
                </a:gridCol>
                <a:gridCol w="1113577">
                  <a:extLst>
                    <a:ext uri="{9D8B030D-6E8A-4147-A177-3AD203B41FA5}">
                      <a16:colId xmlns:a16="http://schemas.microsoft.com/office/drawing/2014/main" val="20001"/>
                    </a:ext>
                  </a:extLst>
                </a:gridCol>
              </a:tblGrid>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x == 50 and x &lt;</a:t>
                      </a:r>
                      <a:r>
                        <a:rPr lang="en-US" sz="1800" b="0" baseline="0" dirty="0" smtClean="0"/>
                        <a:t> 20</a:t>
                      </a:r>
                      <a:r>
                        <a:rPr lang="en-US" sz="1800" b="0" dirty="0" smtClean="0"/>
                        <a:t>	</a:t>
                      </a:r>
                      <a:endParaRPr lang="en-AU" sz="1800" b="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i="1" dirty="0" smtClean="0">
                          <a:solidFill>
                            <a:srgbClr val="FF0000"/>
                          </a:solidFill>
                        </a:rPr>
                        <a:t>false</a:t>
                      </a:r>
                      <a:endParaRPr lang="en-AU" sz="1800" b="0" i="1" dirty="0">
                        <a:solidFill>
                          <a:srgbClr val="FF0000"/>
                        </a:solidFill>
                      </a:endParaRPr>
                    </a:p>
                  </a:txBody>
                  <a:tcPr/>
                </a:tc>
                <a:extLst>
                  <a:ext uri="{0D108BD9-81ED-4DB2-BD59-A6C34878D82A}">
                    <a16:rowId xmlns:a16="http://schemas.microsoft.com/office/drawing/2014/main" val="10000"/>
                  </a:ext>
                </a:extLst>
              </a:tr>
              <a:tr h="370840">
                <a:tc>
                  <a:txBody>
                    <a:bodyPr/>
                    <a:lstStyle/>
                    <a:p>
                      <a:r>
                        <a:rPr lang="en-US" sz="1800" b="0" dirty="0" smtClean="0"/>
                        <a:t>x == 50 and x &gt;</a:t>
                      </a:r>
                      <a:r>
                        <a:rPr lang="en-US" sz="1800" b="0" baseline="0" dirty="0" smtClean="0"/>
                        <a:t> 20</a:t>
                      </a:r>
                      <a:endParaRPr lang="en-AU" sz="1800" b="0" dirty="0"/>
                    </a:p>
                  </a:txBody>
                  <a:tcPr/>
                </a:tc>
                <a:tc>
                  <a:txBody>
                    <a:bodyPr/>
                    <a:lstStyle/>
                    <a:p>
                      <a:r>
                        <a:rPr lang="en-AU" sz="1800" b="0" i="1" dirty="0" smtClean="0">
                          <a:solidFill>
                            <a:srgbClr val="FF0000"/>
                          </a:solidFill>
                        </a:rPr>
                        <a:t>True</a:t>
                      </a:r>
                      <a:endParaRPr lang="en-AU" sz="1800" b="0" i="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sz="1800" b="0" dirty="0" smtClean="0"/>
                        <a:t>x != 50 and x &lt;</a:t>
                      </a:r>
                      <a:r>
                        <a:rPr lang="en-US" sz="1800" b="0" baseline="0" dirty="0" smtClean="0"/>
                        <a:t> 20</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i="1" dirty="0" smtClean="0">
                          <a:solidFill>
                            <a:srgbClr val="FF0000"/>
                          </a:solidFill>
                        </a:rPr>
                        <a:t>False</a:t>
                      </a:r>
                      <a:endParaRPr lang="en-AU" sz="1800" b="0" i="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sz="1800" b="0" dirty="0" smtClean="0"/>
                        <a:t>x != 50 and x &gt;</a:t>
                      </a:r>
                      <a:r>
                        <a:rPr lang="en-US" sz="1800" b="0" baseline="0" dirty="0" smtClean="0"/>
                        <a:t> 20</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i="1" dirty="0" smtClean="0">
                          <a:solidFill>
                            <a:srgbClr val="FF0000"/>
                          </a:solidFill>
                        </a:rPr>
                        <a:t>False</a:t>
                      </a:r>
                      <a:endParaRPr lang="en-AU" sz="1800" b="0" i="1" dirty="0">
                        <a:solidFill>
                          <a:srgbClr val="FF0000"/>
                        </a:solidFill>
                      </a:endParaRPr>
                    </a:p>
                  </a:txBody>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19468742"/>
              </p:ext>
            </p:extLst>
          </p:nvPr>
        </p:nvGraphicFramePr>
        <p:xfrm>
          <a:off x="6522515" y="4577857"/>
          <a:ext cx="3716952" cy="1483360"/>
        </p:xfrm>
        <a:graphic>
          <a:graphicData uri="http://schemas.openxmlformats.org/drawingml/2006/table">
            <a:tbl>
              <a:tblPr firstRow="1" bandRow="1">
                <a:tableStyleId>{5940675A-B579-460E-94D1-54222C63F5DA}</a:tableStyleId>
              </a:tblPr>
              <a:tblGrid>
                <a:gridCol w="2603375">
                  <a:extLst>
                    <a:ext uri="{9D8B030D-6E8A-4147-A177-3AD203B41FA5}">
                      <a16:colId xmlns:a16="http://schemas.microsoft.com/office/drawing/2014/main" val="20000"/>
                    </a:ext>
                  </a:extLst>
                </a:gridCol>
                <a:gridCol w="1113577">
                  <a:extLst>
                    <a:ext uri="{9D8B030D-6E8A-4147-A177-3AD203B41FA5}">
                      <a16:colId xmlns:a16="http://schemas.microsoft.com/office/drawing/2014/main" val="20001"/>
                    </a:ext>
                  </a:extLst>
                </a:gridCol>
              </a:tblGrid>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x == 50 or x &lt;</a:t>
                      </a:r>
                      <a:r>
                        <a:rPr lang="en-US" sz="1800" b="0" baseline="0" dirty="0" smtClean="0"/>
                        <a:t> 20</a:t>
                      </a:r>
                      <a:r>
                        <a:rPr lang="en-US" sz="1800" b="0" dirty="0" smtClean="0"/>
                        <a:t>	</a:t>
                      </a:r>
                      <a:endParaRPr lang="en-AU" sz="1800" b="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i="1" dirty="0" smtClean="0">
                          <a:solidFill>
                            <a:srgbClr val="FF0000"/>
                          </a:solidFill>
                        </a:rPr>
                        <a:t>True</a:t>
                      </a:r>
                      <a:endParaRPr lang="en-AU" sz="1800" b="0" i="1" dirty="0">
                        <a:solidFill>
                          <a:srgbClr val="FF0000"/>
                        </a:solidFill>
                      </a:endParaRPr>
                    </a:p>
                  </a:txBody>
                  <a:tcPr/>
                </a:tc>
                <a:extLst>
                  <a:ext uri="{0D108BD9-81ED-4DB2-BD59-A6C34878D82A}">
                    <a16:rowId xmlns:a16="http://schemas.microsoft.com/office/drawing/2014/main" val="10000"/>
                  </a:ext>
                </a:extLst>
              </a:tr>
              <a:tr h="370840">
                <a:tc>
                  <a:txBody>
                    <a:bodyPr/>
                    <a:lstStyle/>
                    <a:p>
                      <a:r>
                        <a:rPr lang="en-US" sz="1800" b="0" dirty="0" smtClean="0"/>
                        <a:t>x == 50 or x &gt;</a:t>
                      </a:r>
                      <a:r>
                        <a:rPr lang="en-US" sz="1800" b="0" baseline="0" dirty="0" smtClean="0"/>
                        <a:t> 20</a:t>
                      </a:r>
                      <a:endParaRPr lang="en-AU" sz="1800" b="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i="1" dirty="0" smtClean="0">
                          <a:solidFill>
                            <a:srgbClr val="FF0000"/>
                          </a:solidFill>
                        </a:rPr>
                        <a:t>True</a:t>
                      </a:r>
                      <a:endParaRPr lang="en-AU" sz="1800" b="0" i="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sz="1800" b="0" dirty="0" smtClean="0"/>
                        <a:t>x != 50 or x &lt;</a:t>
                      </a:r>
                      <a:r>
                        <a:rPr lang="en-US" sz="1800" b="0" baseline="0" dirty="0" smtClean="0"/>
                        <a:t> 20</a:t>
                      </a:r>
                      <a:endParaRPr lang="en-AU" sz="1800" b="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i="1" dirty="0" smtClean="0">
                          <a:solidFill>
                            <a:srgbClr val="FF0000"/>
                          </a:solidFill>
                        </a:rPr>
                        <a:t>false</a:t>
                      </a:r>
                      <a:endParaRPr lang="en-AU" sz="1800" b="0" i="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sz="1800" b="0" dirty="0" smtClean="0"/>
                        <a:t>x != 50 or x &gt;</a:t>
                      </a:r>
                      <a:r>
                        <a:rPr lang="en-US" sz="1800" b="0" baseline="0" dirty="0" smtClean="0"/>
                        <a:t> 20</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i="1" smtClean="0">
                          <a:solidFill>
                            <a:srgbClr val="FF0000"/>
                          </a:solidFill>
                        </a:rPr>
                        <a:t>True</a:t>
                      </a:r>
                      <a:endParaRPr lang="en-AU" sz="1800" b="0" i="1" dirty="0">
                        <a:solidFill>
                          <a:srgbClr val="FF0000"/>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17582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marL="457200" lvl="1" indent="0">
              <a:buNone/>
            </a:pPr>
            <a:r>
              <a:rPr lang="en-US" sz="2000" dirty="0"/>
              <a:t> </a:t>
            </a:r>
            <a:endParaRPr lang="en-US" sz="2000" dirty="0" smtClean="0"/>
          </a:p>
          <a:p>
            <a:pPr marL="457200" lvl="1" indent="0">
              <a:buNone/>
            </a:pPr>
            <a:endParaRPr lang="en-US" sz="2000" dirty="0"/>
          </a:p>
        </p:txBody>
      </p:sp>
      <p:sp>
        <p:nvSpPr>
          <p:cNvPr id="5" name="TextBox 4"/>
          <p:cNvSpPr txBox="1"/>
          <p:nvPr/>
        </p:nvSpPr>
        <p:spPr>
          <a:xfrm>
            <a:off x="710284" y="1013253"/>
            <a:ext cx="9529183" cy="646331"/>
          </a:xfrm>
          <a:prstGeom prst="rect">
            <a:avLst/>
          </a:prstGeom>
          <a:noFill/>
        </p:spPr>
        <p:txBody>
          <a:bodyPr wrap="square" rtlCol="0">
            <a:spAutoFit/>
          </a:bodyPr>
          <a:lstStyle/>
          <a:p>
            <a:r>
              <a:rPr lang="en-US" sz="3600" b="1" dirty="0" smtClean="0">
                <a:solidFill>
                  <a:srgbClr val="0070C0"/>
                </a:solidFill>
              </a:rPr>
              <a:t>Compound </a:t>
            </a:r>
            <a:r>
              <a:rPr lang="en-US" sz="3600" b="1" dirty="0" err="1" smtClean="0">
                <a:solidFill>
                  <a:srgbClr val="0070C0"/>
                </a:solidFill>
              </a:rPr>
              <a:t>boolean</a:t>
            </a:r>
            <a:r>
              <a:rPr lang="en-US" sz="3600" b="1" dirty="0" smtClean="0">
                <a:solidFill>
                  <a:srgbClr val="0070C0"/>
                </a:solidFill>
              </a:rPr>
              <a:t> expressions</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12</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
        <p:nvSpPr>
          <p:cNvPr id="9" name="TextBox 8"/>
          <p:cNvSpPr txBox="1"/>
          <p:nvPr/>
        </p:nvSpPr>
        <p:spPr>
          <a:xfrm>
            <a:off x="990631" y="1978363"/>
            <a:ext cx="9991314" cy="2462213"/>
          </a:xfrm>
          <a:prstGeom prst="rect">
            <a:avLst/>
          </a:prstGeom>
          <a:noFill/>
        </p:spPr>
        <p:txBody>
          <a:bodyPr wrap="square" rtlCol="0">
            <a:spAutoFit/>
          </a:bodyPr>
          <a:lstStyle/>
          <a:p>
            <a:pPr>
              <a:spcBef>
                <a:spcPts val="600"/>
              </a:spcBef>
              <a:spcAft>
                <a:spcPts val="600"/>
              </a:spcAft>
              <a:buClr>
                <a:schemeClr val="accent1"/>
              </a:buClr>
            </a:pPr>
            <a:endParaRPr lang="en-AU" sz="2400" b="1" dirty="0" smtClean="0">
              <a:solidFill>
                <a:schemeClr val="accent2"/>
              </a:solidFill>
            </a:endParaRPr>
          </a:p>
          <a:p>
            <a:pPr>
              <a:spcBef>
                <a:spcPts val="600"/>
              </a:spcBef>
              <a:spcAft>
                <a:spcPts val="600"/>
              </a:spcAft>
              <a:buClr>
                <a:schemeClr val="accent1"/>
              </a:buClr>
            </a:pPr>
            <a:r>
              <a:rPr lang="en-AU" sz="2400" b="1" dirty="0">
                <a:solidFill>
                  <a:srgbClr val="C00000"/>
                </a:solidFill>
              </a:rPr>
              <a:t>Class Exercise 2</a:t>
            </a:r>
          </a:p>
          <a:p>
            <a:pPr>
              <a:spcBef>
                <a:spcPts val="600"/>
              </a:spcBef>
              <a:spcAft>
                <a:spcPts val="600"/>
              </a:spcAft>
              <a:buClr>
                <a:schemeClr val="accent1"/>
              </a:buClr>
            </a:pPr>
            <a:r>
              <a:rPr lang="en-AU" sz="2400" dirty="0" smtClean="0"/>
              <a:t>Assume </a:t>
            </a:r>
            <a:r>
              <a:rPr lang="en-AU" sz="2400" dirty="0"/>
              <a:t>current weather </a:t>
            </a:r>
            <a:r>
              <a:rPr lang="en-AU" sz="2400" dirty="0" smtClean="0"/>
              <a:t>is; </a:t>
            </a:r>
            <a:r>
              <a:rPr lang="en-AU" sz="2400" dirty="0"/>
              <a:t>raining and wind is </a:t>
            </a:r>
            <a:r>
              <a:rPr lang="en-AU" sz="2400" dirty="0" smtClean="0"/>
              <a:t>mild. Which of the following compound conditions will return TRUE?</a:t>
            </a:r>
          </a:p>
          <a:p>
            <a:pPr>
              <a:spcBef>
                <a:spcPts val="600"/>
              </a:spcBef>
              <a:spcAft>
                <a:spcPts val="600"/>
              </a:spcAft>
              <a:buClr>
                <a:schemeClr val="accent1"/>
              </a:buClr>
            </a:pPr>
            <a:r>
              <a:rPr lang="en-US" sz="2400" dirty="0" smtClean="0"/>
              <a:t>				</a:t>
            </a:r>
            <a:endParaRPr lang="en-AU" dirty="0"/>
          </a:p>
        </p:txBody>
      </p:sp>
      <p:graphicFrame>
        <p:nvGraphicFramePr>
          <p:cNvPr id="10" name="Table 9"/>
          <p:cNvGraphicFramePr>
            <a:graphicFrameLocks noGrp="1"/>
          </p:cNvGraphicFramePr>
          <p:nvPr>
            <p:extLst>
              <p:ext uri="{D42A27DB-BD31-4B8C-83A1-F6EECF244321}">
                <p14:modId xmlns:p14="http://schemas.microsoft.com/office/powerpoint/2010/main" val="2878396021"/>
              </p:ext>
            </p:extLst>
          </p:nvPr>
        </p:nvGraphicFramePr>
        <p:xfrm>
          <a:off x="2781279" y="4080679"/>
          <a:ext cx="4454682" cy="1483360"/>
        </p:xfrm>
        <a:graphic>
          <a:graphicData uri="http://schemas.openxmlformats.org/drawingml/2006/table">
            <a:tbl>
              <a:tblPr firstRow="1" bandRow="1">
                <a:tableStyleId>{5940675A-B579-460E-94D1-54222C63F5DA}</a:tableStyleId>
              </a:tblPr>
              <a:tblGrid>
                <a:gridCol w="3532044">
                  <a:extLst>
                    <a:ext uri="{9D8B030D-6E8A-4147-A177-3AD203B41FA5}">
                      <a16:colId xmlns:a16="http://schemas.microsoft.com/office/drawing/2014/main" val="20000"/>
                    </a:ext>
                  </a:extLst>
                </a:gridCol>
                <a:gridCol w="922638">
                  <a:extLst>
                    <a:ext uri="{9D8B030D-6E8A-4147-A177-3AD203B41FA5}">
                      <a16:colId xmlns:a16="http://schemas.microsoft.com/office/drawing/2014/main" val="20001"/>
                    </a:ext>
                  </a:extLst>
                </a:gridCol>
              </a:tblGrid>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wind == ‘mild’ </a:t>
                      </a:r>
                      <a:r>
                        <a:rPr lang="en-US" sz="1800" b="1" dirty="0" smtClean="0"/>
                        <a:t>and</a:t>
                      </a:r>
                      <a:r>
                        <a:rPr lang="en-US" sz="1800" b="0" dirty="0" smtClean="0"/>
                        <a:t> rain != ‘yes’</a:t>
                      </a:r>
                      <a:endParaRPr lang="en-AU" sz="1800" b="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AU" sz="1800" b="0" i="1" dirty="0">
                        <a:solidFill>
                          <a:srgbClr val="FF0000"/>
                        </a:solidFill>
                      </a:endParaRPr>
                    </a:p>
                  </a:txBody>
                  <a:tcPr/>
                </a:tc>
                <a:extLst>
                  <a:ext uri="{0D108BD9-81ED-4DB2-BD59-A6C34878D82A}">
                    <a16:rowId xmlns:a16="http://schemas.microsoft.com/office/drawing/2014/main" val="10000"/>
                  </a:ext>
                </a:extLst>
              </a:tr>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wind == ‘mild’ </a:t>
                      </a:r>
                      <a:r>
                        <a:rPr lang="en-US" sz="1800" b="1" dirty="0" smtClean="0"/>
                        <a:t>and</a:t>
                      </a:r>
                      <a:r>
                        <a:rPr lang="en-US" sz="1800" b="0" dirty="0" smtClean="0"/>
                        <a:t> rain == ‘yes’</a:t>
                      </a:r>
                      <a:endParaRPr lang="en-AU" sz="1800" b="0" dirty="0"/>
                    </a:p>
                  </a:txBody>
                  <a:tcPr/>
                </a:tc>
                <a:tc>
                  <a:txBody>
                    <a:bodyPr/>
                    <a:lstStyle/>
                    <a:p>
                      <a:endParaRPr lang="en-AU" sz="1800" b="0" i="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wind != ‘mild’ or rain != ‘yes’</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AU" sz="1800" b="0" i="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wind != ‘mild’ or rain == ‘yes’</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AU" sz="1800" b="0" i="1" dirty="0">
                        <a:solidFill>
                          <a:srgbClr val="FF0000"/>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6908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marL="457200" lvl="1" indent="0">
              <a:buNone/>
            </a:pPr>
            <a:r>
              <a:rPr lang="en-US" sz="2000" dirty="0"/>
              <a:t> </a:t>
            </a:r>
            <a:endParaRPr lang="en-US" sz="2000" dirty="0" smtClean="0"/>
          </a:p>
          <a:p>
            <a:pPr marL="457200" lvl="1" indent="0">
              <a:buNone/>
            </a:pPr>
            <a:endParaRPr lang="en-US" sz="2000" dirty="0"/>
          </a:p>
        </p:txBody>
      </p:sp>
      <p:sp>
        <p:nvSpPr>
          <p:cNvPr id="5" name="TextBox 4"/>
          <p:cNvSpPr txBox="1"/>
          <p:nvPr/>
        </p:nvSpPr>
        <p:spPr>
          <a:xfrm>
            <a:off x="710284" y="1013253"/>
            <a:ext cx="9529183" cy="584775"/>
          </a:xfrm>
          <a:prstGeom prst="rect">
            <a:avLst/>
          </a:prstGeom>
          <a:noFill/>
        </p:spPr>
        <p:txBody>
          <a:bodyPr wrap="square" rtlCol="0">
            <a:spAutoFit/>
          </a:bodyPr>
          <a:lstStyle/>
          <a:p>
            <a:r>
              <a:rPr lang="en-US" sz="3200" b="1" dirty="0" smtClean="0">
                <a:solidFill>
                  <a:srgbClr val="0070C0"/>
                </a:solidFill>
              </a:rPr>
              <a:t>Compound </a:t>
            </a:r>
            <a:r>
              <a:rPr lang="en-US" sz="3200" b="1" dirty="0" err="1" smtClean="0">
                <a:solidFill>
                  <a:srgbClr val="0070C0"/>
                </a:solidFill>
              </a:rPr>
              <a:t>boolean</a:t>
            </a:r>
            <a:r>
              <a:rPr lang="en-US" sz="3200" b="1" dirty="0" smtClean="0">
                <a:solidFill>
                  <a:srgbClr val="0070C0"/>
                </a:solidFill>
              </a:rPr>
              <a:t> expressions and </a:t>
            </a:r>
            <a:r>
              <a:rPr lang="en-US" sz="3200" b="1" dirty="0">
                <a:solidFill>
                  <a:srgbClr val="0070C0"/>
                </a:solidFill>
              </a:rPr>
              <a:t>T</a:t>
            </a:r>
            <a:r>
              <a:rPr lang="en-US" sz="3200" b="1" dirty="0" smtClean="0">
                <a:solidFill>
                  <a:srgbClr val="0070C0"/>
                </a:solidFill>
              </a:rPr>
              <a:t>ruth tables</a:t>
            </a:r>
            <a:endParaRPr lang="en-AU" sz="32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13</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
        <p:nvSpPr>
          <p:cNvPr id="9" name="TextBox 8"/>
          <p:cNvSpPr txBox="1"/>
          <p:nvPr/>
        </p:nvSpPr>
        <p:spPr>
          <a:xfrm>
            <a:off x="990631" y="1978363"/>
            <a:ext cx="9991314" cy="2231380"/>
          </a:xfrm>
          <a:prstGeom prst="rect">
            <a:avLst/>
          </a:prstGeom>
          <a:noFill/>
        </p:spPr>
        <p:txBody>
          <a:bodyPr wrap="square" rtlCol="0">
            <a:spAutoFit/>
          </a:bodyPr>
          <a:lstStyle/>
          <a:p>
            <a:pPr marL="285750" indent="-285750">
              <a:spcBef>
                <a:spcPts val="600"/>
              </a:spcBef>
              <a:spcAft>
                <a:spcPts val="600"/>
              </a:spcAft>
              <a:buClr>
                <a:schemeClr val="accent1"/>
              </a:buClr>
              <a:buFont typeface="Wingdings" panose="05000000000000000000" pitchFamily="2" charset="2"/>
              <a:buChar char="Ø"/>
            </a:pPr>
            <a:r>
              <a:rPr lang="en-AU" sz="2400" dirty="0" smtClean="0"/>
              <a:t>Truth tables for logical operators ‘</a:t>
            </a:r>
            <a:r>
              <a:rPr lang="en-AU" sz="2400" b="1" dirty="0" smtClean="0"/>
              <a:t>and</a:t>
            </a:r>
            <a:r>
              <a:rPr lang="en-AU" sz="2400" dirty="0" smtClean="0"/>
              <a:t>’ , ‘</a:t>
            </a:r>
            <a:r>
              <a:rPr lang="en-AU" sz="2400" b="1" dirty="0" smtClean="0"/>
              <a:t>or</a:t>
            </a:r>
            <a:r>
              <a:rPr lang="en-AU" sz="2400" dirty="0" smtClean="0"/>
              <a:t>’ and ‘</a:t>
            </a:r>
            <a:r>
              <a:rPr lang="en-AU" sz="2400" b="1" dirty="0" smtClean="0"/>
              <a:t>not</a:t>
            </a:r>
            <a:r>
              <a:rPr lang="en-AU" sz="2400" dirty="0" smtClean="0"/>
              <a:t>’ are as follows.</a:t>
            </a:r>
          </a:p>
          <a:p>
            <a:pPr>
              <a:spcBef>
                <a:spcPts val="600"/>
              </a:spcBef>
              <a:spcAft>
                <a:spcPts val="600"/>
              </a:spcAft>
              <a:buClr>
                <a:schemeClr val="accent1"/>
              </a:buClr>
            </a:pPr>
            <a:r>
              <a:rPr lang="en-AU" sz="2400" b="1" dirty="0" smtClean="0"/>
              <a:t>and</a:t>
            </a:r>
            <a:r>
              <a:rPr lang="en-AU" sz="2400" dirty="0" smtClean="0"/>
              <a:t> Operator </a:t>
            </a:r>
            <a:r>
              <a:rPr lang="en-US" sz="2400" dirty="0" smtClean="0"/>
              <a:t>				</a:t>
            </a:r>
            <a:r>
              <a:rPr lang="en-AU" sz="2400" b="1" dirty="0" smtClean="0"/>
              <a:t>or</a:t>
            </a:r>
            <a:r>
              <a:rPr lang="en-AU" sz="2400" dirty="0" smtClean="0"/>
              <a:t> Operator				</a:t>
            </a:r>
            <a:r>
              <a:rPr lang="en-AU" sz="2400" b="1" dirty="0"/>
              <a:t> </a:t>
            </a:r>
            <a:r>
              <a:rPr lang="en-AU" sz="2400" b="1" dirty="0" smtClean="0"/>
              <a:t>not</a:t>
            </a:r>
            <a:r>
              <a:rPr lang="en-AU" sz="2400" dirty="0" smtClean="0"/>
              <a:t> </a:t>
            </a:r>
            <a:r>
              <a:rPr lang="en-AU" sz="2400" dirty="0"/>
              <a:t>Operator</a:t>
            </a:r>
          </a:p>
          <a:p>
            <a:pPr>
              <a:spcBef>
                <a:spcPts val="600"/>
              </a:spcBef>
              <a:spcAft>
                <a:spcPts val="600"/>
              </a:spcAft>
              <a:buClr>
                <a:schemeClr val="accent1"/>
              </a:buClr>
            </a:pPr>
            <a:endParaRPr lang="en-AU" sz="2400" dirty="0" smtClean="0"/>
          </a:p>
          <a:p>
            <a:endParaRPr lang="en-AU" dirty="0"/>
          </a:p>
        </p:txBody>
      </p:sp>
      <p:graphicFrame>
        <p:nvGraphicFramePr>
          <p:cNvPr id="10" name="Table 9"/>
          <p:cNvGraphicFramePr>
            <a:graphicFrameLocks noGrp="1"/>
          </p:cNvGraphicFramePr>
          <p:nvPr>
            <p:extLst>
              <p:ext uri="{D42A27DB-BD31-4B8C-83A1-F6EECF244321}">
                <p14:modId xmlns:p14="http://schemas.microsoft.com/office/powerpoint/2010/main" val="1881967478"/>
              </p:ext>
            </p:extLst>
          </p:nvPr>
        </p:nvGraphicFramePr>
        <p:xfrm>
          <a:off x="1126652" y="3579508"/>
          <a:ext cx="2530948" cy="1854200"/>
        </p:xfrm>
        <a:graphic>
          <a:graphicData uri="http://schemas.openxmlformats.org/drawingml/2006/table">
            <a:tbl>
              <a:tblPr firstRow="1" bandRow="1">
                <a:tableStyleId>{5940675A-B579-460E-94D1-54222C63F5DA}</a:tableStyleId>
              </a:tblPr>
              <a:tblGrid>
                <a:gridCol w="747415">
                  <a:extLst>
                    <a:ext uri="{9D8B030D-6E8A-4147-A177-3AD203B41FA5}">
                      <a16:colId xmlns:a16="http://schemas.microsoft.com/office/drawing/2014/main" val="20000"/>
                    </a:ext>
                  </a:extLst>
                </a:gridCol>
                <a:gridCol w="751438">
                  <a:extLst>
                    <a:ext uri="{9D8B030D-6E8A-4147-A177-3AD203B41FA5}">
                      <a16:colId xmlns:a16="http://schemas.microsoft.com/office/drawing/2014/main" val="20001"/>
                    </a:ext>
                  </a:extLst>
                </a:gridCol>
                <a:gridCol w="1032095">
                  <a:extLst>
                    <a:ext uri="{9D8B030D-6E8A-4147-A177-3AD203B41FA5}">
                      <a16:colId xmlns:a16="http://schemas.microsoft.com/office/drawing/2014/main" val="20002"/>
                    </a:ext>
                  </a:extLst>
                </a:gridCol>
              </a:tblGrid>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1" dirty="0" smtClean="0"/>
                        <a:t>A</a:t>
                      </a:r>
                      <a:endParaRPr lang="en-AU" sz="1800" b="1"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AU" sz="1800" b="1" dirty="0" smtClean="0"/>
                        <a:t>B</a:t>
                      </a:r>
                      <a:endParaRPr lang="en-AU" sz="1800" b="1"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AU" sz="1800" b="1" i="0" dirty="0" smtClean="0">
                          <a:solidFill>
                            <a:schemeClr val="tx1"/>
                          </a:solidFill>
                        </a:rPr>
                        <a:t>A</a:t>
                      </a:r>
                      <a:r>
                        <a:rPr lang="en-AU" sz="1800" b="1" i="0" baseline="0" dirty="0" smtClean="0">
                          <a:solidFill>
                            <a:schemeClr val="tx1"/>
                          </a:solidFill>
                        </a:rPr>
                        <a:t> and B</a:t>
                      </a:r>
                      <a:endParaRPr lang="en-AU" sz="1800" b="1" i="0"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1800" b="0" dirty="0" smtClean="0"/>
                        <a:t>True</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True</a:t>
                      </a:r>
                      <a:endParaRPr lang="en-AU" sz="1800" b="0" dirty="0"/>
                    </a:p>
                  </a:txBody>
                  <a:tcPr/>
                </a:tc>
                <a:tc>
                  <a:txBody>
                    <a:bodyPr/>
                    <a:lstStyle/>
                    <a:p>
                      <a:r>
                        <a:rPr lang="en-AU" sz="1800" b="0" i="1" dirty="0" smtClean="0">
                          <a:solidFill>
                            <a:srgbClr val="FF0000"/>
                          </a:solidFill>
                        </a:rPr>
                        <a:t>True</a:t>
                      </a:r>
                    </a:p>
                  </a:txBody>
                  <a:tcPr/>
                </a:tc>
                <a:extLst>
                  <a:ext uri="{0D108BD9-81ED-4DB2-BD59-A6C34878D82A}">
                    <a16:rowId xmlns:a16="http://schemas.microsoft.com/office/drawing/2014/main" val="10001"/>
                  </a:ext>
                </a:extLst>
              </a:tr>
              <a:tr h="370840">
                <a:tc>
                  <a:txBody>
                    <a:bodyPr/>
                    <a:lstStyle/>
                    <a:p>
                      <a:r>
                        <a:rPr lang="en-US" sz="1800" b="0" dirty="0" smtClean="0"/>
                        <a:t>True</a:t>
                      </a:r>
                      <a:endParaRPr lang="en-AU" sz="1800" b="0" dirty="0"/>
                    </a:p>
                  </a:txBody>
                  <a:tcPr/>
                </a:tc>
                <a:tc>
                  <a:txBody>
                    <a:bodyPr/>
                    <a:lstStyle/>
                    <a:p>
                      <a:r>
                        <a:rPr lang="en-AU" sz="1800" b="0" dirty="0" smtClean="0"/>
                        <a:t>False</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i="1" dirty="0" smtClean="0">
                          <a:solidFill>
                            <a:srgbClr val="FF0000"/>
                          </a:solidFill>
                        </a:rPr>
                        <a:t>False</a:t>
                      </a:r>
                      <a:endParaRPr lang="en-AU" sz="1800" b="0" i="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False</a:t>
                      </a:r>
                    </a:p>
                  </a:txBody>
                  <a:tcPr/>
                </a:tc>
                <a:tc>
                  <a:txBody>
                    <a:bodyPr/>
                    <a:lstStyle/>
                    <a:p>
                      <a:r>
                        <a:rPr lang="en-AU" sz="1800" b="0" dirty="0" smtClean="0"/>
                        <a:t>True</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i="1" dirty="0" smtClean="0">
                          <a:solidFill>
                            <a:srgbClr val="FF0000"/>
                          </a:solidFill>
                        </a:rPr>
                        <a:t>False</a:t>
                      </a:r>
                      <a:endParaRPr lang="en-AU" sz="1800" b="0" i="1" dirty="0">
                        <a:solidFill>
                          <a:srgbClr val="FF0000"/>
                        </a:solidFill>
                      </a:endParaRPr>
                    </a:p>
                  </a:txBody>
                  <a:tcPr/>
                </a:tc>
                <a:extLst>
                  <a:ext uri="{0D108BD9-81ED-4DB2-BD59-A6C34878D82A}">
                    <a16:rowId xmlns:a16="http://schemas.microsoft.com/office/drawing/2014/main" val="10003"/>
                  </a:ext>
                </a:extLst>
              </a:tr>
              <a:tr h="370840">
                <a:tc>
                  <a:txBody>
                    <a:bodyPr/>
                    <a:lstStyle/>
                    <a:p>
                      <a:r>
                        <a:rPr lang="en-AU" sz="1800" b="0" dirty="0" smtClean="0"/>
                        <a:t>False</a:t>
                      </a:r>
                    </a:p>
                  </a:txBody>
                  <a:tcPr/>
                </a:tc>
                <a:tc>
                  <a:txBody>
                    <a:bodyPr/>
                    <a:lstStyle/>
                    <a:p>
                      <a:r>
                        <a:rPr lang="en-AU" sz="1800" b="0" dirty="0" smtClean="0"/>
                        <a:t>False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i="1" dirty="0" smtClean="0">
                          <a:solidFill>
                            <a:srgbClr val="FF0000"/>
                          </a:solidFill>
                        </a:rPr>
                        <a:t>False</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76641055"/>
              </p:ext>
            </p:extLst>
          </p:nvPr>
        </p:nvGraphicFramePr>
        <p:xfrm>
          <a:off x="4565460" y="3532732"/>
          <a:ext cx="2530948" cy="1854200"/>
        </p:xfrm>
        <a:graphic>
          <a:graphicData uri="http://schemas.openxmlformats.org/drawingml/2006/table">
            <a:tbl>
              <a:tblPr firstRow="1" bandRow="1">
                <a:tableStyleId>{5940675A-B579-460E-94D1-54222C63F5DA}</a:tableStyleId>
              </a:tblPr>
              <a:tblGrid>
                <a:gridCol w="747415">
                  <a:extLst>
                    <a:ext uri="{9D8B030D-6E8A-4147-A177-3AD203B41FA5}">
                      <a16:colId xmlns:a16="http://schemas.microsoft.com/office/drawing/2014/main" val="20000"/>
                    </a:ext>
                  </a:extLst>
                </a:gridCol>
                <a:gridCol w="751438">
                  <a:extLst>
                    <a:ext uri="{9D8B030D-6E8A-4147-A177-3AD203B41FA5}">
                      <a16:colId xmlns:a16="http://schemas.microsoft.com/office/drawing/2014/main" val="20001"/>
                    </a:ext>
                  </a:extLst>
                </a:gridCol>
                <a:gridCol w="1032095">
                  <a:extLst>
                    <a:ext uri="{9D8B030D-6E8A-4147-A177-3AD203B41FA5}">
                      <a16:colId xmlns:a16="http://schemas.microsoft.com/office/drawing/2014/main" val="20002"/>
                    </a:ext>
                  </a:extLst>
                </a:gridCol>
              </a:tblGrid>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1" dirty="0" smtClean="0"/>
                        <a:t>A</a:t>
                      </a:r>
                      <a:endParaRPr lang="en-AU" sz="1800" b="1"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AU" sz="1800" b="1" dirty="0" smtClean="0"/>
                        <a:t>B</a:t>
                      </a:r>
                      <a:endParaRPr lang="en-AU" sz="1800" b="1"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AU" sz="1800" b="1" i="0" dirty="0" smtClean="0">
                          <a:solidFill>
                            <a:schemeClr val="tx1"/>
                          </a:solidFill>
                        </a:rPr>
                        <a:t>A</a:t>
                      </a:r>
                      <a:r>
                        <a:rPr lang="en-AU" sz="1800" b="1" i="0" baseline="0" dirty="0" smtClean="0">
                          <a:solidFill>
                            <a:schemeClr val="tx1"/>
                          </a:solidFill>
                        </a:rPr>
                        <a:t> or B</a:t>
                      </a:r>
                      <a:endParaRPr lang="en-AU" sz="1800" b="1" i="0"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1800" b="0" dirty="0" smtClean="0"/>
                        <a:t>True</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True</a:t>
                      </a:r>
                      <a:endParaRPr lang="en-AU" sz="1800" b="0" dirty="0"/>
                    </a:p>
                  </a:txBody>
                  <a:tcPr/>
                </a:tc>
                <a:tc>
                  <a:txBody>
                    <a:bodyPr/>
                    <a:lstStyle/>
                    <a:p>
                      <a:r>
                        <a:rPr lang="en-AU" sz="1800" b="0" i="1" dirty="0" smtClean="0">
                          <a:solidFill>
                            <a:srgbClr val="FF0000"/>
                          </a:solidFill>
                        </a:rPr>
                        <a:t>True</a:t>
                      </a:r>
                    </a:p>
                  </a:txBody>
                  <a:tcPr/>
                </a:tc>
                <a:extLst>
                  <a:ext uri="{0D108BD9-81ED-4DB2-BD59-A6C34878D82A}">
                    <a16:rowId xmlns:a16="http://schemas.microsoft.com/office/drawing/2014/main" val="10001"/>
                  </a:ext>
                </a:extLst>
              </a:tr>
              <a:tr h="370840">
                <a:tc>
                  <a:txBody>
                    <a:bodyPr/>
                    <a:lstStyle/>
                    <a:p>
                      <a:r>
                        <a:rPr lang="en-US" sz="1800" b="0" dirty="0" smtClean="0"/>
                        <a:t>True</a:t>
                      </a:r>
                      <a:endParaRPr lang="en-AU" sz="1800" b="0" dirty="0"/>
                    </a:p>
                  </a:txBody>
                  <a:tcPr/>
                </a:tc>
                <a:tc>
                  <a:txBody>
                    <a:bodyPr/>
                    <a:lstStyle/>
                    <a:p>
                      <a:r>
                        <a:rPr lang="en-AU" sz="1800" b="0" dirty="0" smtClean="0"/>
                        <a:t>False</a:t>
                      </a:r>
                      <a:endParaRPr lang="en-AU" sz="1800" b="0" dirty="0"/>
                    </a:p>
                  </a:txBody>
                  <a:tcPr/>
                </a:tc>
                <a:tc>
                  <a:txBody>
                    <a:bodyPr/>
                    <a:lstStyle/>
                    <a:p>
                      <a:r>
                        <a:rPr lang="en-AU" sz="1800" b="0" i="1" dirty="0" smtClean="0">
                          <a:solidFill>
                            <a:srgbClr val="FF0000"/>
                          </a:solidFill>
                        </a:rPr>
                        <a:t>True</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False</a:t>
                      </a:r>
                    </a:p>
                  </a:txBody>
                  <a:tcPr/>
                </a:tc>
                <a:tc>
                  <a:txBody>
                    <a:bodyPr/>
                    <a:lstStyle/>
                    <a:p>
                      <a:r>
                        <a:rPr lang="en-AU" sz="1800" b="0" dirty="0" smtClean="0"/>
                        <a:t>True</a:t>
                      </a:r>
                      <a:endParaRPr lang="en-AU" sz="1800" b="0" dirty="0"/>
                    </a:p>
                  </a:txBody>
                  <a:tcPr/>
                </a:tc>
                <a:tc>
                  <a:txBody>
                    <a:bodyPr/>
                    <a:lstStyle/>
                    <a:p>
                      <a:r>
                        <a:rPr lang="en-AU" sz="1800" b="0" i="1" dirty="0" smtClean="0">
                          <a:solidFill>
                            <a:srgbClr val="FF0000"/>
                          </a:solidFill>
                        </a:rPr>
                        <a:t>True</a:t>
                      </a:r>
                    </a:p>
                  </a:txBody>
                  <a:tcPr/>
                </a:tc>
                <a:extLst>
                  <a:ext uri="{0D108BD9-81ED-4DB2-BD59-A6C34878D82A}">
                    <a16:rowId xmlns:a16="http://schemas.microsoft.com/office/drawing/2014/main" val="10003"/>
                  </a:ext>
                </a:extLst>
              </a:tr>
              <a:tr h="370840">
                <a:tc>
                  <a:txBody>
                    <a:bodyPr/>
                    <a:lstStyle/>
                    <a:p>
                      <a:r>
                        <a:rPr lang="en-AU" sz="1800" b="0" dirty="0" smtClean="0"/>
                        <a:t>False</a:t>
                      </a:r>
                    </a:p>
                  </a:txBody>
                  <a:tcPr/>
                </a:tc>
                <a:tc>
                  <a:txBody>
                    <a:bodyPr/>
                    <a:lstStyle/>
                    <a:p>
                      <a:r>
                        <a:rPr lang="en-AU" sz="1800" b="0" dirty="0" smtClean="0"/>
                        <a:t>False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i="1" dirty="0" smtClean="0">
                          <a:solidFill>
                            <a:srgbClr val="FF0000"/>
                          </a:solidFill>
                        </a:rPr>
                        <a:t>False</a:t>
                      </a:r>
                    </a:p>
                  </a:txBody>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37932045"/>
              </p:ext>
            </p:extLst>
          </p:nvPr>
        </p:nvGraphicFramePr>
        <p:xfrm>
          <a:off x="7968055" y="3603651"/>
          <a:ext cx="2153719" cy="1112520"/>
        </p:xfrm>
        <a:graphic>
          <a:graphicData uri="http://schemas.openxmlformats.org/drawingml/2006/table">
            <a:tbl>
              <a:tblPr firstRow="1" bandRow="1">
                <a:tableStyleId>{5940675A-B579-460E-94D1-54222C63F5DA}</a:tableStyleId>
              </a:tblPr>
              <a:tblGrid>
                <a:gridCol w="747415">
                  <a:extLst>
                    <a:ext uri="{9D8B030D-6E8A-4147-A177-3AD203B41FA5}">
                      <a16:colId xmlns:a16="http://schemas.microsoft.com/office/drawing/2014/main" val="20000"/>
                    </a:ext>
                  </a:extLst>
                </a:gridCol>
                <a:gridCol w="1406304">
                  <a:extLst>
                    <a:ext uri="{9D8B030D-6E8A-4147-A177-3AD203B41FA5}">
                      <a16:colId xmlns:a16="http://schemas.microsoft.com/office/drawing/2014/main" val="20001"/>
                    </a:ext>
                  </a:extLst>
                </a:gridCol>
              </a:tblGrid>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1" dirty="0" smtClean="0"/>
                        <a:t>A</a:t>
                      </a:r>
                      <a:endParaRPr lang="en-AU" sz="1800" b="1"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AU" sz="1800" b="1" dirty="0" smtClean="0"/>
                        <a:t>Not A</a:t>
                      </a:r>
                      <a:endParaRPr lang="en-AU" sz="1800" b="1" dirty="0"/>
                    </a:p>
                  </a:txBody>
                  <a:tcPr/>
                </a:tc>
                <a:extLst>
                  <a:ext uri="{0D108BD9-81ED-4DB2-BD59-A6C34878D82A}">
                    <a16:rowId xmlns:a16="http://schemas.microsoft.com/office/drawing/2014/main" val="10000"/>
                  </a:ext>
                </a:extLst>
              </a:tr>
              <a:tr h="370840">
                <a:tc>
                  <a:txBody>
                    <a:bodyPr/>
                    <a:lstStyle/>
                    <a:p>
                      <a:r>
                        <a:rPr lang="en-US" sz="1800" b="0" dirty="0" smtClean="0"/>
                        <a:t>True</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rgbClr val="FF0000"/>
                          </a:solidFill>
                        </a:rPr>
                        <a:t>False</a:t>
                      </a:r>
                      <a:endParaRPr lang="en-AU" sz="1800" b="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sz="1800" b="0" dirty="0" smtClean="0"/>
                        <a:t>False</a:t>
                      </a:r>
                      <a:endParaRPr lang="en-AU" sz="1800" b="0" dirty="0"/>
                    </a:p>
                  </a:txBody>
                  <a:tcPr/>
                </a:tc>
                <a:tc>
                  <a:txBody>
                    <a:bodyPr/>
                    <a:lstStyle/>
                    <a:p>
                      <a:r>
                        <a:rPr lang="en-AU" sz="1800" b="0" dirty="0" smtClean="0">
                          <a:solidFill>
                            <a:srgbClr val="FF0000"/>
                          </a:solidFill>
                        </a:rPr>
                        <a:t>True</a:t>
                      </a:r>
                      <a:endParaRPr lang="en-AU" sz="1800" b="0" dirty="0">
                        <a:solidFill>
                          <a:srgbClr val="FF0000"/>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06383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lvl="1">
              <a:buFont typeface="Wingdings" panose="05000000000000000000" pitchFamily="2" charset="2"/>
              <a:buChar char="Ø"/>
            </a:pPr>
            <a:r>
              <a:rPr lang="en-US" sz="2000" dirty="0">
                <a:solidFill>
                  <a:schemeClr val="tx1"/>
                </a:solidFill>
              </a:rPr>
              <a:t>Control Statements </a:t>
            </a:r>
            <a:endParaRPr lang="en-US" sz="2000" dirty="0" smtClean="0">
              <a:solidFill>
                <a:schemeClr val="tx1"/>
              </a:solidFill>
            </a:endParaRPr>
          </a:p>
          <a:p>
            <a:pPr lvl="1">
              <a:buFont typeface="Wingdings" panose="05000000000000000000" pitchFamily="2" charset="2"/>
              <a:buChar char="Ø"/>
            </a:pPr>
            <a:r>
              <a:rPr lang="en-US" sz="2000" dirty="0" smtClean="0">
                <a:solidFill>
                  <a:schemeClr val="tx1"/>
                </a:solidFill>
              </a:rPr>
              <a:t>Selection Structures</a:t>
            </a:r>
            <a:endParaRPr lang="en-US" sz="2000" dirty="0">
              <a:solidFill>
                <a:schemeClr val="tx1"/>
              </a:solidFill>
            </a:endParaRPr>
          </a:p>
          <a:p>
            <a:pPr lvl="1">
              <a:buFont typeface="Wingdings" panose="05000000000000000000" pitchFamily="2" charset="2"/>
              <a:buChar char="Ø"/>
            </a:pPr>
            <a:r>
              <a:rPr lang="en-US" sz="2000" dirty="0">
                <a:solidFill>
                  <a:schemeClr val="tx1"/>
                </a:solidFill>
              </a:rPr>
              <a:t>Boolean Data Type and Comparison Operators</a:t>
            </a:r>
          </a:p>
          <a:p>
            <a:pPr lvl="1">
              <a:buFont typeface="Wingdings" panose="05000000000000000000" pitchFamily="2" charset="2"/>
              <a:buChar char="Ø"/>
            </a:pPr>
            <a:r>
              <a:rPr lang="en-US" sz="2000" dirty="0">
                <a:solidFill>
                  <a:schemeClr val="accent2"/>
                </a:solidFill>
              </a:rPr>
              <a:t>if statement</a:t>
            </a:r>
          </a:p>
          <a:p>
            <a:pPr lvl="1">
              <a:buFont typeface="Wingdings" panose="05000000000000000000" pitchFamily="2" charset="2"/>
              <a:buChar char="Ø"/>
            </a:pPr>
            <a:r>
              <a:rPr lang="en-US" sz="2000" dirty="0" smtClean="0">
                <a:solidFill>
                  <a:schemeClr val="tx1"/>
                </a:solidFill>
              </a:rPr>
              <a:t>Multiple if statements</a:t>
            </a:r>
          </a:p>
          <a:p>
            <a:pPr lvl="1">
              <a:buFont typeface="Wingdings" panose="05000000000000000000" pitchFamily="2" charset="2"/>
              <a:buChar char="Ø"/>
            </a:pPr>
            <a:endParaRPr lang="en-US" sz="2000" dirty="0">
              <a:solidFill>
                <a:schemeClr val="tx1"/>
              </a:solidFill>
            </a:endParaRPr>
          </a:p>
          <a:p>
            <a:pPr marL="457200" lvl="1" indent="0">
              <a:buNone/>
            </a:pPr>
            <a:endParaRPr lang="en-US" sz="2000" dirty="0" smtClean="0"/>
          </a:p>
        </p:txBody>
      </p:sp>
      <p:sp>
        <p:nvSpPr>
          <p:cNvPr id="5" name="TextBox 4"/>
          <p:cNvSpPr txBox="1"/>
          <p:nvPr/>
        </p:nvSpPr>
        <p:spPr>
          <a:xfrm>
            <a:off x="710286" y="1013254"/>
            <a:ext cx="5805844" cy="646331"/>
          </a:xfrm>
          <a:prstGeom prst="rect">
            <a:avLst/>
          </a:prstGeom>
          <a:noFill/>
        </p:spPr>
        <p:txBody>
          <a:bodyPr wrap="square" rtlCol="0">
            <a:spAutoFit/>
          </a:bodyPr>
          <a:lstStyle/>
          <a:p>
            <a:r>
              <a:rPr lang="en-US" sz="3600" b="1" dirty="0" smtClean="0">
                <a:solidFill>
                  <a:srgbClr val="0070C0"/>
                </a:solidFill>
              </a:rPr>
              <a:t>Today’s lecture…</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14</a:t>
            </a:fld>
            <a:endParaRPr lang="en-US" dirty="0">
              <a:solidFill>
                <a:schemeClr val="bg1"/>
              </a:solidFill>
            </a:endParaRPr>
          </a:p>
        </p:txBody>
      </p:sp>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1642611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1782619"/>
            <a:ext cx="9624244" cy="4545754"/>
          </a:xfrm>
        </p:spPr>
        <p:txBody>
          <a:bodyPr>
            <a:normAutofit fontScale="92500" lnSpcReduction="20000"/>
          </a:bodyPr>
          <a:lstStyle/>
          <a:p>
            <a:pPr marL="457200" lvl="1" indent="0">
              <a:buNone/>
            </a:pPr>
            <a:r>
              <a:rPr lang="en-US" sz="2200" dirty="0" smtClean="0"/>
              <a:t>Code segment below prints a message depending on the number of work hours</a:t>
            </a:r>
            <a:r>
              <a:rPr lang="en-US" sz="2200" dirty="0" smtClean="0"/>
              <a:t>.</a:t>
            </a:r>
          </a:p>
          <a:p>
            <a:pPr marL="457200" lvl="1" indent="0">
              <a:buNone/>
            </a:pPr>
            <a:r>
              <a:rPr lang="en-US" sz="2200" b="1" dirty="0">
                <a:solidFill>
                  <a:srgbClr val="00B050"/>
                </a:solidFill>
              </a:rPr>
              <a:t>Example 3</a:t>
            </a:r>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r>
              <a:rPr lang="en-US" sz="2000" dirty="0" smtClean="0"/>
              <a:t>Depending on the value in variable </a:t>
            </a:r>
            <a:r>
              <a:rPr lang="en-US" sz="2000" dirty="0" err="1" smtClean="0"/>
              <a:t>wkHours</a:t>
            </a:r>
            <a:r>
              <a:rPr lang="en-US" sz="2000" dirty="0" smtClean="0"/>
              <a:t> this code will give a different output.</a:t>
            </a:r>
          </a:p>
        </p:txBody>
      </p:sp>
      <p:sp>
        <p:nvSpPr>
          <p:cNvPr id="5" name="TextBox 4"/>
          <p:cNvSpPr txBox="1"/>
          <p:nvPr/>
        </p:nvSpPr>
        <p:spPr>
          <a:xfrm>
            <a:off x="710285" y="1013254"/>
            <a:ext cx="9529183" cy="646331"/>
          </a:xfrm>
          <a:prstGeom prst="rect">
            <a:avLst/>
          </a:prstGeom>
          <a:noFill/>
        </p:spPr>
        <p:txBody>
          <a:bodyPr wrap="square" rtlCol="0">
            <a:spAutoFit/>
          </a:bodyPr>
          <a:lstStyle/>
          <a:p>
            <a:r>
              <a:rPr lang="en-US" sz="3600" b="1" dirty="0" smtClean="0">
                <a:solidFill>
                  <a:srgbClr val="0070C0"/>
                </a:solidFill>
              </a:rPr>
              <a:t>if </a:t>
            </a:r>
            <a:r>
              <a:rPr lang="en-US" sz="3600" b="1" dirty="0">
                <a:solidFill>
                  <a:srgbClr val="0070C0"/>
                </a:solidFill>
              </a:rPr>
              <a:t>– else </a:t>
            </a:r>
            <a:r>
              <a:rPr lang="en-US" sz="3600" b="1" dirty="0" smtClean="0">
                <a:solidFill>
                  <a:srgbClr val="0070C0"/>
                </a:solidFill>
              </a:rPr>
              <a:t>statements</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15</a:t>
            </a:fld>
            <a:endParaRPr lang="en-US" dirty="0">
              <a:solidFill>
                <a:schemeClr val="bg1"/>
              </a:solidFill>
            </a:endParaRPr>
          </a:p>
        </p:txBody>
      </p:sp>
      <p:sp>
        <p:nvSpPr>
          <p:cNvPr id="13"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pic>
        <p:nvPicPr>
          <p:cNvPr id="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356510" y="2658112"/>
            <a:ext cx="6067332" cy="2557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755802" y="3847092"/>
            <a:ext cx="3413157" cy="646331"/>
          </a:xfrm>
          <a:prstGeom prst="rect">
            <a:avLst/>
          </a:prstGeom>
          <a:noFill/>
        </p:spPr>
        <p:txBody>
          <a:bodyPr wrap="square" rtlCol="0">
            <a:spAutoFit/>
          </a:bodyPr>
          <a:lstStyle/>
          <a:p>
            <a:r>
              <a:rPr lang="en-AU" b="1" dirty="0" smtClean="0">
                <a:solidFill>
                  <a:srgbClr val="FF0000"/>
                </a:solidFill>
              </a:rPr>
              <a:t>Get executed if the condition is true</a:t>
            </a:r>
            <a:endParaRPr lang="en-AU" b="1" dirty="0">
              <a:solidFill>
                <a:srgbClr val="FF0000"/>
              </a:solidFill>
            </a:endParaRPr>
          </a:p>
        </p:txBody>
      </p:sp>
      <p:sp>
        <p:nvSpPr>
          <p:cNvPr id="10" name="TextBox 9"/>
          <p:cNvSpPr txBox="1"/>
          <p:nvPr/>
        </p:nvSpPr>
        <p:spPr>
          <a:xfrm>
            <a:off x="6921373" y="4881043"/>
            <a:ext cx="3413157" cy="646331"/>
          </a:xfrm>
          <a:prstGeom prst="rect">
            <a:avLst/>
          </a:prstGeom>
          <a:noFill/>
        </p:spPr>
        <p:txBody>
          <a:bodyPr wrap="square" rtlCol="0">
            <a:spAutoFit/>
          </a:bodyPr>
          <a:lstStyle/>
          <a:p>
            <a:r>
              <a:rPr lang="en-AU" b="1" dirty="0" smtClean="0">
                <a:solidFill>
                  <a:srgbClr val="FF0000"/>
                </a:solidFill>
              </a:rPr>
              <a:t>Get executed if the condition is false</a:t>
            </a:r>
            <a:endParaRPr lang="en-AU" b="1" dirty="0">
              <a:solidFill>
                <a:srgbClr val="FF0000"/>
              </a:solidFill>
            </a:endParaRPr>
          </a:p>
        </p:txBody>
      </p:sp>
      <p:cxnSp>
        <p:nvCxnSpPr>
          <p:cNvPr id="11" name="Straight Arrow Connector 10"/>
          <p:cNvCxnSpPr>
            <a:stCxn id="9" idx="1"/>
          </p:cNvCxnSpPr>
          <p:nvPr/>
        </p:nvCxnSpPr>
        <p:spPr>
          <a:xfrm flipH="1" flipV="1">
            <a:off x="7094900" y="3958402"/>
            <a:ext cx="660902" cy="21185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263489" y="5104213"/>
            <a:ext cx="657884" cy="19998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883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lvl="1">
              <a:buFont typeface="Wingdings" panose="05000000000000000000" pitchFamily="2" charset="2"/>
              <a:buChar char="Ø"/>
            </a:pPr>
            <a:r>
              <a:rPr lang="en-US" sz="2000" dirty="0" smtClean="0"/>
              <a:t>Indentation is important to mark a block of code to execute if the condition is true.</a:t>
            </a:r>
          </a:p>
          <a:p>
            <a:pPr lvl="1">
              <a:buFont typeface="Wingdings" panose="05000000000000000000" pitchFamily="2" charset="2"/>
              <a:buChar char="Ø"/>
            </a:pPr>
            <a:r>
              <a:rPr lang="en-US" sz="2000" dirty="0" smtClean="0"/>
              <a:t>Condition terminates with a colon.</a:t>
            </a: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p:txBody>
      </p:sp>
      <p:sp>
        <p:nvSpPr>
          <p:cNvPr id="5" name="TextBox 4"/>
          <p:cNvSpPr txBox="1"/>
          <p:nvPr/>
        </p:nvSpPr>
        <p:spPr>
          <a:xfrm>
            <a:off x="710285" y="1013254"/>
            <a:ext cx="9529183" cy="646331"/>
          </a:xfrm>
          <a:prstGeom prst="rect">
            <a:avLst/>
          </a:prstGeom>
          <a:noFill/>
        </p:spPr>
        <p:txBody>
          <a:bodyPr wrap="square" rtlCol="0">
            <a:spAutoFit/>
          </a:bodyPr>
          <a:lstStyle/>
          <a:p>
            <a:r>
              <a:rPr lang="en-US" sz="3600" b="1" dirty="0" smtClean="0">
                <a:solidFill>
                  <a:srgbClr val="0070C0"/>
                </a:solidFill>
              </a:rPr>
              <a:t>if </a:t>
            </a:r>
            <a:r>
              <a:rPr lang="en-US" sz="3600" b="1" dirty="0">
                <a:solidFill>
                  <a:srgbClr val="0070C0"/>
                </a:solidFill>
              </a:rPr>
              <a:t>– else </a:t>
            </a:r>
            <a:r>
              <a:rPr lang="en-US" sz="3600" b="1" dirty="0" smtClean="0">
                <a:solidFill>
                  <a:srgbClr val="0070C0"/>
                </a:solidFill>
              </a:rPr>
              <a:t>statement Syntax</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16</a:t>
            </a:fld>
            <a:endParaRPr lang="en-US" dirty="0">
              <a:solidFill>
                <a:schemeClr val="bg1"/>
              </a:solidFill>
            </a:endParaRPr>
          </a:p>
        </p:txBody>
      </p:sp>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pic>
        <p:nvPicPr>
          <p:cNvPr id="4" name="Picture 3"/>
          <p:cNvPicPr>
            <a:picLocks noChangeAspect="1"/>
          </p:cNvPicPr>
          <p:nvPr/>
        </p:nvPicPr>
        <p:blipFill>
          <a:blip r:embed="rId3"/>
          <a:stretch>
            <a:fillRect/>
          </a:stretch>
        </p:blipFill>
        <p:spPr>
          <a:xfrm>
            <a:off x="1588128" y="3685304"/>
            <a:ext cx="7639050" cy="2171605"/>
          </a:xfrm>
          <a:prstGeom prst="rect">
            <a:avLst/>
          </a:prstGeom>
        </p:spPr>
      </p:pic>
      <p:grpSp>
        <p:nvGrpSpPr>
          <p:cNvPr id="10" name="Group 9"/>
          <p:cNvGrpSpPr/>
          <p:nvPr/>
        </p:nvGrpSpPr>
        <p:grpSpPr>
          <a:xfrm>
            <a:off x="0" y="3911060"/>
            <a:ext cx="3929205" cy="1629627"/>
            <a:chOff x="0" y="3911060"/>
            <a:chExt cx="3929205" cy="1629627"/>
          </a:xfrm>
        </p:grpSpPr>
        <p:sp>
          <p:nvSpPr>
            <p:cNvPr id="22" name="TextBox 21"/>
            <p:cNvSpPr txBox="1"/>
            <p:nvPr/>
          </p:nvSpPr>
          <p:spPr>
            <a:xfrm>
              <a:off x="0" y="4597967"/>
              <a:ext cx="1377300" cy="369332"/>
            </a:xfrm>
            <a:prstGeom prst="rect">
              <a:avLst/>
            </a:prstGeom>
            <a:noFill/>
          </p:spPr>
          <p:txBody>
            <a:bodyPr wrap="none" rtlCol="0">
              <a:spAutoFit/>
            </a:bodyPr>
            <a:lstStyle/>
            <a:p>
              <a:r>
                <a:rPr lang="en-AU" dirty="0" smtClean="0"/>
                <a:t>Indentation</a:t>
              </a:r>
              <a:endParaRPr lang="en-AU" dirty="0"/>
            </a:p>
          </p:txBody>
        </p:sp>
        <p:cxnSp>
          <p:nvCxnSpPr>
            <p:cNvPr id="14" name="Straight Arrow Connector 13"/>
            <p:cNvCxnSpPr/>
            <p:nvPr/>
          </p:nvCxnSpPr>
          <p:spPr>
            <a:xfrm flipH="1">
              <a:off x="3331677" y="3911060"/>
              <a:ext cx="597528" cy="25349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148280" y="4620101"/>
              <a:ext cx="879696" cy="680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86828" y="5033693"/>
              <a:ext cx="1041148" cy="5069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78456" y="5033693"/>
              <a:ext cx="597528" cy="18710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2157984" y="4370832"/>
            <a:ext cx="5440680" cy="756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2157984" y="5431536"/>
            <a:ext cx="2231136" cy="356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562271" y="3181460"/>
            <a:ext cx="1890261" cy="400110"/>
          </a:xfrm>
          <a:prstGeom prst="rect">
            <a:avLst/>
          </a:prstGeom>
        </p:spPr>
        <p:txBody>
          <a:bodyPr wrap="none">
            <a:spAutoFit/>
          </a:bodyPr>
          <a:lstStyle/>
          <a:p>
            <a:pPr lvl="1"/>
            <a:r>
              <a:rPr lang="en-US" sz="2000" b="1" dirty="0">
                <a:solidFill>
                  <a:srgbClr val="00B050"/>
                </a:solidFill>
              </a:rPr>
              <a:t>Example 4</a:t>
            </a:r>
            <a:endParaRPr lang="en-US" sz="2000" b="1" dirty="0">
              <a:solidFill>
                <a:srgbClr val="00B050"/>
              </a:solidFill>
            </a:endParaRPr>
          </a:p>
        </p:txBody>
      </p:sp>
    </p:spTree>
    <p:extLst>
      <p:ext uri="{BB962C8B-B14F-4D97-AF65-F5344CB8AC3E}">
        <p14:creationId xmlns:p14="http://schemas.microsoft.com/office/powerpoint/2010/main" val="2801131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lvl="1">
              <a:buFont typeface="Wingdings" panose="05000000000000000000" pitchFamily="2" charset="2"/>
              <a:buChar char="Ø"/>
            </a:pPr>
            <a:r>
              <a:rPr lang="en-US" sz="2000" dirty="0">
                <a:solidFill>
                  <a:schemeClr val="tx1"/>
                </a:solidFill>
              </a:rPr>
              <a:t>Control Statements </a:t>
            </a:r>
            <a:endParaRPr lang="en-US" sz="2000" dirty="0" smtClean="0">
              <a:solidFill>
                <a:schemeClr val="tx1"/>
              </a:solidFill>
            </a:endParaRPr>
          </a:p>
          <a:p>
            <a:pPr lvl="1">
              <a:buFont typeface="Wingdings" panose="05000000000000000000" pitchFamily="2" charset="2"/>
              <a:buChar char="Ø"/>
            </a:pPr>
            <a:r>
              <a:rPr lang="en-US" sz="2000" dirty="0" smtClean="0">
                <a:solidFill>
                  <a:schemeClr val="tx1"/>
                </a:solidFill>
              </a:rPr>
              <a:t>Selection Structures</a:t>
            </a:r>
            <a:endParaRPr lang="en-US" sz="2000" dirty="0">
              <a:solidFill>
                <a:schemeClr val="tx1"/>
              </a:solidFill>
            </a:endParaRPr>
          </a:p>
          <a:p>
            <a:pPr lvl="1">
              <a:buFont typeface="Wingdings" panose="05000000000000000000" pitchFamily="2" charset="2"/>
              <a:buChar char="Ø"/>
            </a:pPr>
            <a:r>
              <a:rPr lang="en-US" sz="2000" dirty="0">
                <a:solidFill>
                  <a:schemeClr val="tx1"/>
                </a:solidFill>
              </a:rPr>
              <a:t>Boolean Data Type and Comparison Operators</a:t>
            </a:r>
          </a:p>
          <a:p>
            <a:pPr lvl="1">
              <a:buFont typeface="Wingdings" panose="05000000000000000000" pitchFamily="2" charset="2"/>
              <a:buChar char="Ø"/>
            </a:pPr>
            <a:r>
              <a:rPr lang="en-US" sz="2000" dirty="0">
                <a:solidFill>
                  <a:schemeClr val="tx1"/>
                </a:solidFill>
              </a:rPr>
              <a:t>if statement</a:t>
            </a:r>
          </a:p>
          <a:p>
            <a:pPr lvl="1">
              <a:buFont typeface="Wingdings" panose="05000000000000000000" pitchFamily="2" charset="2"/>
              <a:buChar char="Ø"/>
            </a:pPr>
            <a:r>
              <a:rPr lang="en-US" sz="2000" dirty="0">
                <a:solidFill>
                  <a:schemeClr val="accent2"/>
                </a:solidFill>
              </a:rPr>
              <a:t>Multiple if </a:t>
            </a:r>
            <a:r>
              <a:rPr lang="en-US" sz="2000" dirty="0" smtClean="0">
                <a:solidFill>
                  <a:schemeClr val="accent2"/>
                </a:solidFill>
              </a:rPr>
              <a:t>statements</a:t>
            </a:r>
          </a:p>
          <a:p>
            <a:pPr lvl="1">
              <a:buFont typeface="Wingdings" panose="05000000000000000000" pitchFamily="2" charset="2"/>
              <a:buChar char="Ø"/>
            </a:pPr>
            <a:endParaRPr lang="en-US" sz="2000" dirty="0">
              <a:solidFill>
                <a:schemeClr val="accent2"/>
              </a:solidFill>
            </a:endParaRPr>
          </a:p>
          <a:p>
            <a:pPr marL="457200" lvl="1" indent="0">
              <a:buNone/>
            </a:pPr>
            <a:endParaRPr lang="en-US" sz="2000" dirty="0" smtClean="0"/>
          </a:p>
        </p:txBody>
      </p:sp>
      <p:sp>
        <p:nvSpPr>
          <p:cNvPr id="5" name="TextBox 4"/>
          <p:cNvSpPr txBox="1"/>
          <p:nvPr/>
        </p:nvSpPr>
        <p:spPr>
          <a:xfrm>
            <a:off x="710286" y="1013254"/>
            <a:ext cx="5805844" cy="646331"/>
          </a:xfrm>
          <a:prstGeom prst="rect">
            <a:avLst/>
          </a:prstGeom>
          <a:noFill/>
        </p:spPr>
        <p:txBody>
          <a:bodyPr wrap="square" rtlCol="0">
            <a:spAutoFit/>
          </a:bodyPr>
          <a:lstStyle/>
          <a:p>
            <a:r>
              <a:rPr lang="en-US" sz="3600" b="1" dirty="0" smtClean="0">
                <a:solidFill>
                  <a:srgbClr val="0070C0"/>
                </a:solidFill>
              </a:rPr>
              <a:t>Today’s lecture…</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17</a:t>
            </a:fld>
            <a:endParaRPr lang="en-US" dirty="0">
              <a:solidFill>
                <a:schemeClr val="bg1"/>
              </a:solidFill>
            </a:endParaRPr>
          </a:p>
        </p:txBody>
      </p:sp>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1642611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5" y="1659585"/>
            <a:ext cx="8596668" cy="4324111"/>
          </a:xfrm>
        </p:spPr>
        <p:txBody>
          <a:bodyPr>
            <a:normAutofit/>
          </a:bodyPr>
          <a:lstStyle/>
          <a:p>
            <a:pPr lvl="1">
              <a:buFont typeface="Wingdings" panose="05000000000000000000" pitchFamily="2" charset="2"/>
              <a:buChar char="Ø"/>
            </a:pPr>
            <a:r>
              <a:rPr lang="en-US" sz="2000" dirty="0" smtClean="0"/>
              <a:t>if-</a:t>
            </a:r>
            <a:r>
              <a:rPr lang="en-US" sz="2000" dirty="0" err="1" smtClean="0"/>
              <a:t>elif</a:t>
            </a:r>
            <a:r>
              <a:rPr lang="en-US" sz="2000" dirty="0" smtClean="0"/>
              <a:t>-else statements are </a:t>
            </a:r>
            <a:r>
              <a:rPr lang="en-US" sz="2000" dirty="0"/>
              <a:t>used </a:t>
            </a:r>
            <a:r>
              <a:rPr lang="en-US" sz="2000" dirty="0" smtClean="0"/>
              <a:t>when </a:t>
            </a:r>
            <a:r>
              <a:rPr lang="en-US" sz="2000" dirty="0"/>
              <a:t>there are more than two </a:t>
            </a:r>
            <a:r>
              <a:rPr lang="en-US" sz="2000" dirty="0" smtClean="0"/>
              <a:t>selection paths</a:t>
            </a:r>
          </a:p>
          <a:p>
            <a:pPr lvl="1">
              <a:buFont typeface="Wingdings" panose="05000000000000000000" pitchFamily="2" charset="2"/>
              <a:buChar char="Ø"/>
            </a:pPr>
            <a:r>
              <a:rPr lang="en-US" sz="2000" dirty="0" smtClean="0"/>
              <a:t> There can be many ‘</a:t>
            </a:r>
            <a:r>
              <a:rPr lang="en-US" sz="2000" dirty="0" err="1" smtClean="0"/>
              <a:t>elif</a:t>
            </a:r>
            <a:r>
              <a:rPr lang="en-US" sz="2000" dirty="0" smtClean="0"/>
              <a:t>’ statements between the starting ‘if’ and ending ‘else’</a:t>
            </a:r>
          </a:p>
          <a:p>
            <a:pPr lvl="1">
              <a:buFont typeface="Wingdings" panose="05000000000000000000" pitchFamily="2" charset="2"/>
              <a:buChar char="Ø"/>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p:txBody>
      </p:sp>
      <p:sp>
        <p:nvSpPr>
          <p:cNvPr id="5" name="TextBox 4"/>
          <p:cNvSpPr txBox="1"/>
          <p:nvPr/>
        </p:nvSpPr>
        <p:spPr>
          <a:xfrm>
            <a:off x="710285" y="1013254"/>
            <a:ext cx="9529183" cy="646331"/>
          </a:xfrm>
          <a:prstGeom prst="rect">
            <a:avLst/>
          </a:prstGeom>
          <a:noFill/>
        </p:spPr>
        <p:txBody>
          <a:bodyPr wrap="square" rtlCol="0">
            <a:spAutoFit/>
          </a:bodyPr>
          <a:lstStyle/>
          <a:p>
            <a:r>
              <a:rPr lang="en-US" sz="3600" b="1" dirty="0" smtClean="0">
                <a:solidFill>
                  <a:srgbClr val="0070C0"/>
                </a:solidFill>
              </a:rPr>
              <a:t>if </a:t>
            </a:r>
            <a:r>
              <a:rPr lang="en-US" sz="3600" b="1" dirty="0">
                <a:solidFill>
                  <a:srgbClr val="0070C0"/>
                </a:solidFill>
              </a:rPr>
              <a:t>– </a:t>
            </a:r>
            <a:r>
              <a:rPr lang="en-US" sz="3600" b="1" dirty="0" err="1" smtClean="0">
                <a:solidFill>
                  <a:srgbClr val="0070C0"/>
                </a:solidFill>
              </a:rPr>
              <a:t>elif</a:t>
            </a:r>
            <a:r>
              <a:rPr lang="en-US" sz="3600" b="1" dirty="0" smtClean="0">
                <a:solidFill>
                  <a:srgbClr val="0070C0"/>
                </a:solidFill>
              </a:rPr>
              <a:t> - else statement</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18</a:t>
            </a:fld>
            <a:endParaRPr lang="en-US" dirty="0">
              <a:solidFill>
                <a:schemeClr val="bg1"/>
              </a:solidFill>
            </a:endParaRPr>
          </a:p>
        </p:txBody>
      </p:sp>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pic>
        <p:nvPicPr>
          <p:cNvPr id="4" name="Picture 3"/>
          <p:cNvPicPr>
            <a:picLocks noChangeAspect="1"/>
          </p:cNvPicPr>
          <p:nvPr/>
        </p:nvPicPr>
        <p:blipFill>
          <a:blip r:embed="rId3"/>
          <a:stretch>
            <a:fillRect/>
          </a:stretch>
        </p:blipFill>
        <p:spPr>
          <a:xfrm>
            <a:off x="3842325" y="2989780"/>
            <a:ext cx="4952353" cy="3640247"/>
          </a:xfrm>
          <a:prstGeom prst="rect">
            <a:avLst/>
          </a:prstGeom>
          <a:ln>
            <a:solidFill>
              <a:schemeClr val="tx1"/>
            </a:solidFill>
          </a:ln>
        </p:spPr>
      </p:pic>
      <p:sp>
        <p:nvSpPr>
          <p:cNvPr id="8" name="Rectangle 7"/>
          <p:cNvSpPr/>
          <p:nvPr/>
        </p:nvSpPr>
        <p:spPr>
          <a:xfrm>
            <a:off x="1948268" y="3339793"/>
            <a:ext cx="1124026" cy="369332"/>
          </a:xfrm>
          <a:prstGeom prst="rect">
            <a:avLst/>
          </a:prstGeom>
        </p:spPr>
        <p:txBody>
          <a:bodyPr wrap="none">
            <a:spAutoFit/>
          </a:bodyPr>
          <a:lstStyle/>
          <a:p>
            <a:r>
              <a:rPr lang="en-US" b="1" dirty="0">
                <a:solidFill>
                  <a:srgbClr val="00B050"/>
                </a:solidFill>
                <a:latin typeface="Arial Narrow" panose="020B0606020202030204" pitchFamily="34" charset="0"/>
                <a:ea typeface="Calibri" panose="020F0502020204030204" pitchFamily="34" charset="0"/>
                <a:cs typeface="Times New Roman" panose="02020603050405020304" pitchFamily="18" charset="0"/>
              </a:rPr>
              <a:t>Example </a:t>
            </a:r>
            <a:r>
              <a:rPr lang="en-US" b="1" dirty="0" smtClean="0">
                <a:solidFill>
                  <a:srgbClr val="00B050"/>
                </a:solidFill>
                <a:latin typeface="Arial Narrow" panose="020B0606020202030204" pitchFamily="34" charset="0"/>
                <a:ea typeface="Calibri" panose="020F0502020204030204" pitchFamily="34" charset="0"/>
                <a:cs typeface="Times New Roman" panose="02020603050405020304" pitchFamily="18" charset="0"/>
              </a:rPr>
              <a:t>5</a:t>
            </a:r>
            <a:endParaRPr lang="en-AU" b="1" dirty="0">
              <a:solidFill>
                <a:srgbClr val="00B050"/>
              </a:solidFill>
            </a:endParaRPr>
          </a:p>
        </p:txBody>
      </p:sp>
    </p:spTree>
    <p:extLst>
      <p:ext uri="{BB962C8B-B14F-4D97-AF65-F5344CB8AC3E}">
        <p14:creationId xmlns:p14="http://schemas.microsoft.com/office/powerpoint/2010/main" val="3496343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678479" y="1299447"/>
            <a:ext cx="10089520" cy="4163134"/>
          </a:xfrm>
        </p:spPr>
        <p:txBody>
          <a:bodyPr>
            <a:normAutofit/>
          </a:bodyPr>
          <a:lstStyle/>
          <a:p>
            <a:pPr marL="457200" lvl="1" indent="0">
              <a:buNone/>
            </a:pPr>
            <a:r>
              <a:rPr lang="en-US" sz="2400" b="1" dirty="0">
                <a:solidFill>
                  <a:srgbClr val="C00000"/>
                </a:solidFill>
              </a:rPr>
              <a:t>Class Exercise 3</a:t>
            </a:r>
          </a:p>
          <a:p>
            <a:pPr marL="457200" lvl="1" indent="0">
              <a:buNone/>
            </a:pPr>
            <a:r>
              <a:rPr lang="en-US" sz="2400" dirty="0" smtClean="0"/>
              <a:t>Read </a:t>
            </a:r>
            <a:r>
              <a:rPr lang="en-US" sz="2400" dirty="0"/>
              <a:t>two numbers, if the first number is greater than the second, print the difference of the two numbers. If the first number is less than the second, print the addition of the two numbers. Otherwise, print a message saying the two numbers are equal.</a:t>
            </a: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19</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1688640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lvl="1">
              <a:buFont typeface="Wingdings" panose="05000000000000000000" pitchFamily="2" charset="2"/>
              <a:buChar char="Ø"/>
            </a:pPr>
            <a:r>
              <a:rPr lang="en-US" sz="2000" dirty="0">
                <a:solidFill>
                  <a:srgbClr val="0070C0"/>
                </a:solidFill>
              </a:rPr>
              <a:t>Control Statements </a:t>
            </a:r>
            <a:r>
              <a:rPr lang="en-US" sz="2000" dirty="0" smtClean="0">
                <a:solidFill>
                  <a:srgbClr val="0070C0"/>
                </a:solidFill>
              </a:rPr>
              <a:t>in Python</a:t>
            </a:r>
          </a:p>
          <a:p>
            <a:pPr lvl="1">
              <a:buFont typeface="Wingdings" panose="05000000000000000000" pitchFamily="2" charset="2"/>
              <a:buChar char="Ø"/>
            </a:pPr>
            <a:r>
              <a:rPr lang="en-US" sz="2000" dirty="0" smtClean="0">
                <a:solidFill>
                  <a:schemeClr val="tx1"/>
                </a:solidFill>
              </a:rPr>
              <a:t>Selection Structures</a:t>
            </a:r>
            <a:endParaRPr lang="en-US" sz="2000" dirty="0">
              <a:solidFill>
                <a:schemeClr val="tx1"/>
              </a:solidFill>
            </a:endParaRPr>
          </a:p>
          <a:p>
            <a:pPr lvl="1">
              <a:buFont typeface="Wingdings" panose="05000000000000000000" pitchFamily="2" charset="2"/>
              <a:buChar char="Ø"/>
            </a:pPr>
            <a:r>
              <a:rPr lang="en-US" sz="2000" dirty="0">
                <a:solidFill>
                  <a:schemeClr val="tx1"/>
                </a:solidFill>
              </a:rPr>
              <a:t>Boolean Data Type and Comparison Operators</a:t>
            </a:r>
          </a:p>
          <a:p>
            <a:pPr lvl="1">
              <a:buFont typeface="Wingdings" panose="05000000000000000000" pitchFamily="2" charset="2"/>
              <a:buChar char="Ø"/>
            </a:pPr>
            <a:r>
              <a:rPr lang="en-US" sz="2000" dirty="0">
                <a:solidFill>
                  <a:schemeClr val="tx1"/>
                </a:solidFill>
              </a:rPr>
              <a:t>if statement</a:t>
            </a:r>
          </a:p>
          <a:p>
            <a:pPr lvl="1">
              <a:buFont typeface="Wingdings" panose="05000000000000000000" pitchFamily="2" charset="2"/>
              <a:buChar char="Ø"/>
            </a:pPr>
            <a:r>
              <a:rPr lang="en-US" sz="2000" dirty="0">
                <a:solidFill>
                  <a:schemeClr val="tx1"/>
                </a:solidFill>
              </a:rPr>
              <a:t>Multiple if </a:t>
            </a:r>
            <a:r>
              <a:rPr lang="en-US" sz="2000" dirty="0" smtClean="0">
                <a:solidFill>
                  <a:schemeClr val="tx1"/>
                </a:solidFill>
              </a:rPr>
              <a:t>statements</a:t>
            </a:r>
          </a:p>
          <a:p>
            <a:pPr marL="457200" lvl="1" indent="0">
              <a:buNone/>
            </a:pPr>
            <a:endParaRPr lang="en-US" sz="2000" dirty="0" smtClean="0"/>
          </a:p>
        </p:txBody>
      </p:sp>
      <p:sp>
        <p:nvSpPr>
          <p:cNvPr id="5" name="TextBox 4"/>
          <p:cNvSpPr txBox="1"/>
          <p:nvPr/>
        </p:nvSpPr>
        <p:spPr>
          <a:xfrm>
            <a:off x="710286" y="1013254"/>
            <a:ext cx="5805844" cy="646331"/>
          </a:xfrm>
          <a:prstGeom prst="rect">
            <a:avLst/>
          </a:prstGeom>
          <a:noFill/>
        </p:spPr>
        <p:txBody>
          <a:bodyPr wrap="square" rtlCol="0">
            <a:spAutoFit/>
          </a:bodyPr>
          <a:lstStyle/>
          <a:p>
            <a:r>
              <a:rPr lang="en-US" sz="3600" b="1" dirty="0" smtClean="0">
                <a:solidFill>
                  <a:srgbClr val="0070C0"/>
                </a:solidFill>
              </a:rPr>
              <a:t>Today’s lecture…</a:t>
            </a:r>
            <a:endParaRPr lang="en-AU" sz="3600" b="1" dirty="0">
              <a:solidFill>
                <a:srgbClr val="0070C0"/>
              </a:solidFill>
            </a:endParaRPr>
          </a:p>
        </p:txBody>
      </p:sp>
      <p:sp>
        <p:nvSpPr>
          <p:cNvPr id="6"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3998393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5" name="TextBox 4"/>
          <p:cNvSpPr txBox="1"/>
          <p:nvPr/>
        </p:nvSpPr>
        <p:spPr>
          <a:xfrm>
            <a:off x="262807" y="687111"/>
            <a:ext cx="11689080" cy="646331"/>
          </a:xfrm>
          <a:prstGeom prst="rect">
            <a:avLst/>
          </a:prstGeom>
          <a:noFill/>
        </p:spPr>
        <p:txBody>
          <a:bodyPr wrap="square" rtlCol="0">
            <a:spAutoFit/>
          </a:bodyPr>
          <a:lstStyle/>
          <a:p>
            <a:r>
              <a:rPr lang="en-US" sz="3600" b="1" dirty="0">
                <a:solidFill>
                  <a:srgbClr val="0070C0"/>
                </a:solidFill>
              </a:rPr>
              <a:t>if – </a:t>
            </a:r>
            <a:r>
              <a:rPr lang="en-US" sz="3600" b="1" dirty="0" err="1">
                <a:solidFill>
                  <a:srgbClr val="0070C0"/>
                </a:solidFill>
              </a:rPr>
              <a:t>elif</a:t>
            </a:r>
            <a:r>
              <a:rPr lang="en-US" sz="3600" b="1" dirty="0">
                <a:solidFill>
                  <a:srgbClr val="0070C0"/>
                </a:solidFill>
              </a:rPr>
              <a:t> - else </a:t>
            </a:r>
            <a:r>
              <a:rPr lang="en-US" sz="3600" b="1" dirty="0" smtClean="0">
                <a:solidFill>
                  <a:srgbClr val="0070C0"/>
                </a:solidFill>
              </a:rPr>
              <a:t>statement – with an interva</a:t>
            </a:r>
            <a:r>
              <a:rPr lang="en-US" sz="3600" b="1" dirty="0">
                <a:solidFill>
                  <a:srgbClr val="0070C0"/>
                </a:solidFill>
              </a:rPr>
              <a:t>l</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20</a:t>
            </a:fld>
            <a:endParaRPr lang="en-US" dirty="0">
              <a:solidFill>
                <a:schemeClr val="bg1"/>
              </a:solidFill>
            </a:endParaRPr>
          </a:p>
        </p:txBody>
      </p:sp>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81940" y="2083633"/>
            <a:ext cx="6897758" cy="3716416"/>
          </a:xfrm>
          <a:prstGeom prst="rect">
            <a:avLst/>
          </a:prstGeom>
        </p:spPr>
      </p:pic>
      <p:grpSp>
        <p:nvGrpSpPr>
          <p:cNvPr id="10" name="Group 9"/>
          <p:cNvGrpSpPr/>
          <p:nvPr/>
        </p:nvGrpSpPr>
        <p:grpSpPr>
          <a:xfrm>
            <a:off x="1181940" y="3305808"/>
            <a:ext cx="7541459" cy="1096677"/>
            <a:chOff x="3303372" y="3513185"/>
            <a:chExt cx="7541459" cy="1096677"/>
          </a:xfrm>
        </p:grpSpPr>
        <p:sp>
          <p:nvSpPr>
            <p:cNvPr id="6" name="Rectangle 5"/>
            <p:cNvSpPr/>
            <p:nvPr/>
          </p:nvSpPr>
          <p:spPr>
            <a:xfrm>
              <a:off x="3303372" y="3513185"/>
              <a:ext cx="5646317" cy="394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8778240" y="4240530"/>
              <a:ext cx="2066591" cy="369332"/>
            </a:xfrm>
            <a:prstGeom prst="rect">
              <a:avLst/>
            </a:prstGeom>
            <a:noFill/>
          </p:spPr>
          <p:txBody>
            <a:bodyPr wrap="none" rtlCol="0">
              <a:spAutoFit/>
            </a:bodyPr>
            <a:lstStyle/>
            <a:p>
              <a:r>
                <a:rPr lang="en-AU" b="1" dirty="0" smtClean="0">
                  <a:solidFill>
                    <a:srgbClr val="FF0000"/>
                  </a:solidFill>
                </a:rPr>
                <a:t>Interval Checking</a:t>
              </a:r>
              <a:endParaRPr lang="en-AU" b="1" dirty="0">
                <a:solidFill>
                  <a:srgbClr val="FF0000"/>
                </a:solidFill>
              </a:endParaRPr>
            </a:p>
          </p:txBody>
        </p:sp>
        <p:cxnSp>
          <p:nvCxnSpPr>
            <p:cNvPr id="15" name="Straight Arrow Connector 14"/>
            <p:cNvCxnSpPr/>
            <p:nvPr/>
          </p:nvCxnSpPr>
          <p:spPr>
            <a:xfrm flipH="1" flipV="1">
              <a:off x="8949690" y="3646170"/>
              <a:ext cx="582930" cy="59436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479685" y="1599121"/>
            <a:ext cx="1478423" cy="461665"/>
          </a:xfrm>
          <a:prstGeom prst="rect">
            <a:avLst/>
          </a:prstGeom>
        </p:spPr>
        <p:txBody>
          <a:bodyPr wrap="square">
            <a:spAutoFit/>
          </a:bodyPr>
          <a:lstStyle/>
          <a:p>
            <a:r>
              <a:rPr lang="en-US" sz="2400" b="1" dirty="0">
                <a:solidFill>
                  <a:srgbClr val="00B050"/>
                </a:solidFill>
                <a:latin typeface="Arial Narrow" panose="020B0606020202030204" pitchFamily="34" charset="0"/>
                <a:ea typeface="Calibri" panose="020F0502020204030204" pitchFamily="34" charset="0"/>
                <a:cs typeface="Times New Roman" panose="02020603050405020304" pitchFamily="18" charset="0"/>
              </a:rPr>
              <a:t>Example </a:t>
            </a:r>
            <a:r>
              <a:rPr lang="en-US" sz="2400" b="1" dirty="0">
                <a:solidFill>
                  <a:srgbClr val="00B050"/>
                </a:solidFill>
                <a:latin typeface="Arial Narrow" panose="020B0606020202030204" pitchFamily="34" charset="0"/>
                <a:ea typeface="Calibri" panose="020F0502020204030204" pitchFamily="34" charset="0"/>
                <a:cs typeface="Times New Roman" panose="02020603050405020304" pitchFamily="18" charset="0"/>
              </a:rPr>
              <a:t>6</a:t>
            </a:r>
            <a:endParaRPr lang="en-AU" sz="2400" b="1" dirty="0">
              <a:solidFill>
                <a:srgbClr val="00B050"/>
              </a:solidFill>
            </a:endParaRPr>
          </a:p>
        </p:txBody>
      </p:sp>
    </p:spTree>
    <p:extLst>
      <p:ext uri="{BB962C8B-B14F-4D97-AF65-F5344CB8AC3E}">
        <p14:creationId xmlns:p14="http://schemas.microsoft.com/office/powerpoint/2010/main" val="4011962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678479" y="886691"/>
            <a:ext cx="10089520" cy="4969164"/>
          </a:xfrm>
        </p:spPr>
        <p:txBody>
          <a:bodyPr>
            <a:normAutofit/>
          </a:bodyPr>
          <a:lstStyle/>
          <a:p>
            <a:pPr marL="457200" lvl="1" indent="0">
              <a:buNone/>
            </a:pPr>
            <a:r>
              <a:rPr lang="en-US" sz="2800" b="1" dirty="0" smtClean="0">
                <a:solidFill>
                  <a:schemeClr val="accent5"/>
                </a:solidFill>
              </a:rPr>
              <a:t>Example 7</a:t>
            </a:r>
            <a:endParaRPr lang="en-US" sz="2800" b="1" dirty="0" smtClean="0">
              <a:solidFill>
                <a:schemeClr val="accent5"/>
              </a:solidFill>
            </a:endParaRPr>
          </a:p>
          <a:p>
            <a:pPr marL="0" indent="0">
              <a:buNone/>
            </a:pPr>
            <a:r>
              <a:rPr lang="en-AU" dirty="0"/>
              <a:t>In this exercise, a user enters two test scores for a student.  The two scores are added together and then divided by 2.  This will provide the average score.  Once the average is known then a grade is worked out for that average and is displayed using a print statement.</a:t>
            </a:r>
            <a:endParaRPr lang="en-AU" sz="1600" dirty="0"/>
          </a:p>
          <a:p>
            <a:pPr marL="0" indent="0">
              <a:buNone/>
            </a:pPr>
            <a:r>
              <a:rPr lang="en-AU" dirty="0"/>
              <a:t> </a:t>
            </a:r>
            <a:endParaRPr lang="en-AU" sz="1600" dirty="0"/>
          </a:p>
          <a:p>
            <a:pPr marL="0" indent="0">
              <a:buNone/>
            </a:pPr>
            <a:r>
              <a:rPr lang="en-AU" dirty="0"/>
              <a:t>There are 5 possible grades…..HD, D, C, P and F.   Only one of these Grades can be applied to a student.</a:t>
            </a:r>
            <a:endParaRPr lang="en-AU" sz="1600" dirty="0"/>
          </a:p>
          <a:p>
            <a:pPr marL="0" indent="0">
              <a:buNone/>
            </a:pPr>
            <a:r>
              <a:rPr lang="en-AU" dirty="0"/>
              <a:t>The average score maps to grades as follows:</a:t>
            </a:r>
            <a:endParaRPr lang="en-AU" sz="1600" dirty="0"/>
          </a:p>
          <a:p>
            <a:pPr marL="0" indent="0">
              <a:buNone/>
            </a:pPr>
            <a:r>
              <a:rPr lang="en-AU" dirty="0"/>
              <a:t>80  and above = grade of HD</a:t>
            </a:r>
            <a:endParaRPr lang="en-AU" sz="1600" dirty="0"/>
          </a:p>
          <a:p>
            <a:pPr marL="0" indent="0">
              <a:buNone/>
            </a:pPr>
            <a:r>
              <a:rPr lang="en-AU" dirty="0"/>
              <a:t>70 and above = grade of D</a:t>
            </a:r>
            <a:endParaRPr lang="en-AU" sz="1600" dirty="0"/>
          </a:p>
          <a:p>
            <a:pPr marL="0" indent="0">
              <a:buNone/>
            </a:pPr>
            <a:r>
              <a:rPr lang="en-AU" dirty="0"/>
              <a:t>60 and above = grade of C</a:t>
            </a:r>
            <a:endParaRPr lang="en-AU" sz="1600" dirty="0"/>
          </a:p>
          <a:p>
            <a:pPr marL="0" indent="0">
              <a:buNone/>
            </a:pPr>
            <a:r>
              <a:rPr lang="en-AU" dirty="0"/>
              <a:t>50 and above = grade of P</a:t>
            </a:r>
            <a:endParaRPr lang="en-AU" sz="1600" dirty="0"/>
          </a:p>
          <a:p>
            <a:pPr marL="0" indent="0">
              <a:buNone/>
            </a:pPr>
            <a:r>
              <a:rPr lang="en-AU" dirty="0"/>
              <a:t>Below 50  = grade of F</a:t>
            </a:r>
            <a:endParaRPr lang="en-AU" sz="1600" dirty="0"/>
          </a:p>
          <a:p>
            <a:pPr marL="457200" lvl="1" indent="0">
              <a:buNone/>
            </a:pPr>
            <a:endParaRPr lang="en-US" sz="2800" b="1" dirty="0" smtClean="0">
              <a:solidFill>
                <a:schemeClr val="accent2"/>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21</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1943138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604298" y="711049"/>
            <a:ext cx="9949015" cy="5538675"/>
          </a:xfrm>
        </p:spPr>
        <p:txBody>
          <a:bodyPr>
            <a:normAutofit lnSpcReduction="10000"/>
          </a:bodyPr>
          <a:lstStyle/>
          <a:p>
            <a:pPr marL="457200" lvl="1" indent="0">
              <a:buNone/>
            </a:pPr>
            <a:r>
              <a:rPr lang="en-US" sz="2800" b="1" dirty="0" smtClean="0">
                <a:solidFill>
                  <a:schemeClr val="accent2"/>
                </a:solidFill>
              </a:rPr>
              <a:t>Class Exercise cont.</a:t>
            </a:r>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pPr marL="0" indent="0">
              <a:buNone/>
            </a:pPr>
            <a:r>
              <a:rPr lang="en-AU" dirty="0" smtClean="0"/>
              <a:t>Run </a:t>
            </a:r>
            <a:r>
              <a:rPr lang="en-AU" dirty="0"/>
              <a:t>this code with different inputs to see the output.</a:t>
            </a:r>
            <a:endParaRPr lang="en-AU" sz="1600" dirty="0"/>
          </a:p>
          <a:p>
            <a:pPr marL="0" indent="0">
              <a:buNone/>
            </a:pPr>
            <a:r>
              <a:rPr lang="en-AU" dirty="0"/>
              <a:t>Run your program and enter 500 and 600 as the 2 subject scores. What is the outcome?</a:t>
            </a:r>
            <a:endParaRPr lang="en-US" sz="4000" b="1" dirty="0" smtClean="0">
              <a:solidFill>
                <a:schemeClr val="accent2"/>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22</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pic>
        <p:nvPicPr>
          <p:cNvPr id="6" name="Picture 5"/>
          <p:cNvPicPr/>
          <p:nvPr/>
        </p:nvPicPr>
        <p:blipFill>
          <a:blip r:embed="rId3"/>
          <a:stretch>
            <a:fillRect/>
          </a:stretch>
        </p:blipFill>
        <p:spPr>
          <a:xfrm>
            <a:off x="3260587" y="1287339"/>
            <a:ext cx="5511800" cy="3774440"/>
          </a:xfrm>
          <a:prstGeom prst="rect">
            <a:avLst/>
          </a:prstGeom>
        </p:spPr>
      </p:pic>
    </p:spTree>
    <p:extLst>
      <p:ext uri="{BB962C8B-B14F-4D97-AF65-F5344CB8AC3E}">
        <p14:creationId xmlns:p14="http://schemas.microsoft.com/office/powerpoint/2010/main" val="3372729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5" name="TextBox 4"/>
          <p:cNvSpPr txBox="1"/>
          <p:nvPr/>
        </p:nvSpPr>
        <p:spPr>
          <a:xfrm>
            <a:off x="-15299" y="698342"/>
            <a:ext cx="11241602" cy="646331"/>
          </a:xfrm>
          <a:prstGeom prst="rect">
            <a:avLst/>
          </a:prstGeom>
          <a:noFill/>
        </p:spPr>
        <p:txBody>
          <a:bodyPr wrap="square" rtlCol="0">
            <a:spAutoFit/>
          </a:bodyPr>
          <a:lstStyle/>
          <a:p>
            <a:r>
              <a:rPr lang="en-US" sz="3600" b="1" dirty="0" smtClean="0">
                <a:solidFill>
                  <a:srgbClr val="0070C0"/>
                </a:solidFill>
              </a:rPr>
              <a:t>if – </a:t>
            </a:r>
            <a:r>
              <a:rPr lang="en-US" sz="3600" b="1" dirty="0" err="1" smtClean="0">
                <a:solidFill>
                  <a:srgbClr val="0070C0"/>
                </a:solidFill>
              </a:rPr>
              <a:t>elif</a:t>
            </a:r>
            <a:r>
              <a:rPr lang="en-US" sz="3600" b="1" dirty="0" smtClean="0">
                <a:solidFill>
                  <a:srgbClr val="0070C0"/>
                </a:solidFill>
              </a:rPr>
              <a:t> - else statement with a compound condition</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23</a:t>
            </a:fld>
            <a:endParaRPr lang="en-US" dirty="0">
              <a:solidFill>
                <a:schemeClr val="bg1"/>
              </a:solidFill>
            </a:endParaRPr>
          </a:p>
        </p:txBody>
      </p:sp>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
        <p:nvSpPr>
          <p:cNvPr id="3" name="TextBox 2"/>
          <p:cNvSpPr txBox="1"/>
          <p:nvPr/>
        </p:nvSpPr>
        <p:spPr>
          <a:xfrm>
            <a:off x="371902" y="1425004"/>
            <a:ext cx="2911182" cy="461665"/>
          </a:xfrm>
          <a:prstGeom prst="rect">
            <a:avLst/>
          </a:prstGeom>
          <a:noFill/>
        </p:spPr>
        <p:txBody>
          <a:bodyPr wrap="none" rtlCol="0">
            <a:spAutoFit/>
          </a:bodyPr>
          <a:lstStyle/>
          <a:p>
            <a:r>
              <a:rPr lang="en-US" sz="2400" b="1" dirty="0" smtClean="0"/>
              <a:t>Using ‘</a:t>
            </a:r>
            <a:r>
              <a:rPr lang="en-US" sz="2400" b="1" i="1" dirty="0" smtClean="0"/>
              <a:t>or</a:t>
            </a:r>
            <a:r>
              <a:rPr lang="en-US" sz="2400" b="1" dirty="0" smtClean="0"/>
              <a:t>’ operator</a:t>
            </a:r>
            <a:endParaRPr lang="en-AU" sz="2400" b="1" dirty="0"/>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24548" y="2431523"/>
            <a:ext cx="7853692" cy="3129017"/>
          </a:xfrm>
          <a:prstGeom prst="rect">
            <a:avLst/>
          </a:prstGeom>
        </p:spPr>
      </p:pic>
      <p:sp>
        <p:nvSpPr>
          <p:cNvPr id="17" name="Rectangle 16"/>
          <p:cNvSpPr/>
          <p:nvPr/>
        </p:nvSpPr>
        <p:spPr>
          <a:xfrm>
            <a:off x="1326291" y="3001400"/>
            <a:ext cx="5646317" cy="394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Arrow Connector 17"/>
          <p:cNvCxnSpPr/>
          <p:nvPr/>
        </p:nvCxnSpPr>
        <p:spPr>
          <a:xfrm flipH="1" flipV="1">
            <a:off x="7001029" y="3232999"/>
            <a:ext cx="582930" cy="59436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591178" y="3672565"/>
            <a:ext cx="5646317" cy="394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Straight Arrow Connector 19"/>
          <p:cNvCxnSpPr/>
          <p:nvPr/>
        </p:nvCxnSpPr>
        <p:spPr>
          <a:xfrm flipH="1" flipV="1">
            <a:off x="7237496" y="3805550"/>
            <a:ext cx="582930" cy="59436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591178" y="4266925"/>
            <a:ext cx="5646317" cy="394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Arrow Connector 21"/>
          <p:cNvCxnSpPr/>
          <p:nvPr/>
        </p:nvCxnSpPr>
        <p:spPr>
          <a:xfrm flipH="1" flipV="1">
            <a:off x="7237496" y="4399910"/>
            <a:ext cx="582930" cy="59436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57557" y="3869732"/>
            <a:ext cx="2187831" cy="1477328"/>
          </a:xfrm>
          <a:prstGeom prst="rect">
            <a:avLst/>
          </a:prstGeom>
          <a:noFill/>
        </p:spPr>
        <p:txBody>
          <a:bodyPr wrap="square" rtlCol="0">
            <a:spAutoFit/>
          </a:bodyPr>
          <a:lstStyle/>
          <a:p>
            <a:r>
              <a:rPr lang="en-AU" b="1" dirty="0">
                <a:solidFill>
                  <a:srgbClr val="FF0000"/>
                </a:solidFill>
              </a:rPr>
              <a:t>There are 3 compound statements in this segment of </a:t>
            </a:r>
            <a:r>
              <a:rPr lang="en-AU" b="1" dirty="0" smtClean="0">
                <a:solidFill>
                  <a:srgbClr val="FF0000"/>
                </a:solidFill>
              </a:rPr>
              <a:t>code using ‘or’ operator</a:t>
            </a:r>
            <a:endParaRPr lang="en-AU" b="1" dirty="0">
              <a:solidFill>
                <a:srgbClr val="FF0000"/>
              </a:solidFill>
            </a:endParaRPr>
          </a:p>
        </p:txBody>
      </p:sp>
      <p:sp>
        <p:nvSpPr>
          <p:cNvPr id="15" name="Rectangle 14"/>
          <p:cNvSpPr/>
          <p:nvPr/>
        </p:nvSpPr>
        <p:spPr>
          <a:xfrm>
            <a:off x="1088281" y="1834145"/>
            <a:ext cx="1478423" cy="461665"/>
          </a:xfrm>
          <a:prstGeom prst="rect">
            <a:avLst/>
          </a:prstGeom>
        </p:spPr>
        <p:txBody>
          <a:bodyPr wrap="square">
            <a:spAutoFit/>
          </a:bodyPr>
          <a:lstStyle/>
          <a:p>
            <a:r>
              <a:rPr lang="en-US" sz="2400" b="1" dirty="0">
                <a:solidFill>
                  <a:srgbClr val="00B050"/>
                </a:solidFill>
                <a:latin typeface="Arial Narrow" panose="020B0606020202030204" pitchFamily="34" charset="0"/>
                <a:ea typeface="Calibri" panose="020F0502020204030204" pitchFamily="34" charset="0"/>
                <a:cs typeface="Times New Roman" panose="02020603050405020304" pitchFamily="18" charset="0"/>
              </a:rPr>
              <a:t>Example </a:t>
            </a:r>
            <a:r>
              <a:rPr lang="en-US" sz="2400" b="1" dirty="0" smtClean="0">
                <a:solidFill>
                  <a:srgbClr val="00B050"/>
                </a:solidFill>
                <a:latin typeface="Arial Narrow" panose="020B0606020202030204" pitchFamily="34" charset="0"/>
                <a:ea typeface="Calibri" panose="020F0502020204030204" pitchFamily="34" charset="0"/>
                <a:cs typeface="Times New Roman" panose="02020603050405020304" pitchFamily="18" charset="0"/>
              </a:rPr>
              <a:t>8</a:t>
            </a:r>
            <a:endParaRPr lang="en-AU" sz="2400" b="1" dirty="0">
              <a:solidFill>
                <a:srgbClr val="00B050"/>
              </a:solidFill>
            </a:endParaRPr>
          </a:p>
        </p:txBody>
      </p:sp>
    </p:spTree>
    <p:extLst>
      <p:ext uri="{BB962C8B-B14F-4D97-AF65-F5344CB8AC3E}">
        <p14:creationId xmlns:p14="http://schemas.microsoft.com/office/powerpoint/2010/main" val="4065619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678479" y="1299447"/>
            <a:ext cx="10089520" cy="4163134"/>
          </a:xfrm>
        </p:spPr>
        <p:txBody>
          <a:bodyPr>
            <a:normAutofit/>
          </a:bodyPr>
          <a:lstStyle/>
          <a:p>
            <a:pPr marL="57150" indent="0">
              <a:buNone/>
            </a:pPr>
            <a:r>
              <a:rPr lang="en-US" sz="3000" b="1" dirty="0" smtClean="0">
                <a:solidFill>
                  <a:srgbClr val="C00000"/>
                </a:solidFill>
              </a:rPr>
              <a:t>Class Exercise </a:t>
            </a:r>
            <a:r>
              <a:rPr lang="en-US" sz="3000" b="1" dirty="0" smtClean="0">
                <a:solidFill>
                  <a:srgbClr val="C00000"/>
                </a:solidFill>
              </a:rPr>
              <a:t>5</a:t>
            </a:r>
            <a:endParaRPr lang="en-US" sz="3000" b="1" dirty="0" smtClean="0">
              <a:solidFill>
                <a:srgbClr val="C00000"/>
              </a:solidFill>
            </a:endParaRPr>
          </a:p>
          <a:p>
            <a:pPr marL="0" indent="0">
              <a:buNone/>
            </a:pPr>
            <a:r>
              <a:rPr lang="en-AU" dirty="0" smtClean="0"/>
              <a:t>In </a:t>
            </a:r>
            <a:r>
              <a:rPr lang="en-AU" dirty="0"/>
              <a:t>this simple exercise, a user can enter the current temperature (in Celsius) and the application will display a message depending on the range the temperature falls into.  </a:t>
            </a:r>
            <a:endParaRPr lang="en-AU" sz="1600" dirty="0"/>
          </a:p>
          <a:p>
            <a:pPr marL="0" indent="0">
              <a:buNone/>
            </a:pPr>
            <a:r>
              <a:rPr lang="en-AU" dirty="0"/>
              <a:t>If the temperature ranges are:</a:t>
            </a:r>
            <a:endParaRPr lang="en-AU" sz="1600" dirty="0"/>
          </a:p>
          <a:p>
            <a:pPr marL="0" indent="0">
              <a:buNone/>
            </a:pPr>
            <a:r>
              <a:rPr lang="en-AU" dirty="0"/>
              <a:t>35+ ………………message to display…….”Go to the Beach – slip, slop, slap</a:t>
            </a:r>
            <a:endParaRPr lang="en-AU" sz="1600" dirty="0"/>
          </a:p>
          <a:p>
            <a:pPr marL="0" indent="0">
              <a:buNone/>
            </a:pPr>
            <a:r>
              <a:rPr lang="en-AU" dirty="0"/>
              <a:t>”20+………………. message to display …….”A beautiful day – go outside!!!”</a:t>
            </a:r>
            <a:endParaRPr lang="en-AU" sz="1600" dirty="0"/>
          </a:p>
          <a:p>
            <a:pPr marL="0" indent="0">
              <a:buNone/>
            </a:pPr>
            <a:r>
              <a:rPr lang="en-AU" dirty="0"/>
              <a:t>less than 20………. message to display………”Stay inside - time for a DVD”.</a:t>
            </a:r>
            <a:endParaRPr lang="en-AU" sz="1600" dirty="0"/>
          </a:p>
          <a:p>
            <a:pPr marL="0" indent="0">
              <a:buNone/>
            </a:pPr>
            <a:r>
              <a:rPr lang="en-AU" dirty="0"/>
              <a:t> </a:t>
            </a:r>
            <a:endParaRPr lang="en-AU" sz="1600" dirty="0"/>
          </a:p>
          <a:p>
            <a:pPr marL="0" indent="0">
              <a:buNone/>
            </a:pPr>
            <a:r>
              <a:rPr lang="en-AU" dirty="0"/>
              <a:t>Feel free to add more temperature ranges once your program is working correctly.</a:t>
            </a:r>
            <a:endParaRPr lang="en-AU" sz="1600" dirty="0"/>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24</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2758068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678479" y="1299447"/>
            <a:ext cx="10089520" cy="4163134"/>
          </a:xfrm>
        </p:spPr>
        <p:txBody>
          <a:bodyPr>
            <a:normAutofit/>
          </a:bodyPr>
          <a:lstStyle/>
          <a:p>
            <a:pPr marL="57150" indent="0">
              <a:buNone/>
            </a:pPr>
            <a:r>
              <a:rPr lang="en-US" sz="3000" b="1" dirty="0">
                <a:solidFill>
                  <a:srgbClr val="C00000"/>
                </a:solidFill>
              </a:rPr>
              <a:t>Class Exercise </a:t>
            </a:r>
            <a:r>
              <a:rPr lang="en-US" sz="3000" b="1" dirty="0" smtClean="0">
                <a:solidFill>
                  <a:srgbClr val="C00000"/>
                </a:solidFill>
              </a:rPr>
              <a:t>6</a:t>
            </a:r>
            <a:endParaRPr lang="en-US" sz="3000" b="1" dirty="0">
              <a:solidFill>
                <a:srgbClr val="C00000"/>
              </a:solidFill>
            </a:endParaRPr>
          </a:p>
          <a:p>
            <a:pPr marL="457200" lvl="1" indent="0">
              <a:buNone/>
            </a:pPr>
            <a:r>
              <a:rPr lang="en-US" sz="2000" b="1" dirty="0" smtClean="0"/>
              <a:t>New </a:t>
            </a:r>
            <a:r>
              <a:rPr lang="en-US" sz="2000" b="1" dirty="0" smtClean="0"/>
              <a:t>World Drama </a:t>
            </a:r>
            <a:r>
              <a:rPr lang="en-US" sz="2000" dirty="0" smtClean="0"/>
              <a:t>theater</a:t>
            </a:r>
            <a:r>
              <a:rPr lang="en-US" sz="2000" b="1" dirty="0" smtClean="0"/>
              <a:t> </a:t>
            </a:r>
            <a:r>
              <a:rPr lang="en-US" sz="2000" dirty="0" smtClean="0"/>
              <a:t>appoints you to write a Python program to calculate price for their drama ticket purchases. There are 3 categories of tickets that customers can order. </a:t>
            </a:r>
          </a:p>
          <a:p>
            <a:pPr marL="457200" lvl="1" indent="0">
              <a:lnSpc>
                <a:spcPts val="3000"/>
              </a:lnSpc>
              <a:buNone/>
            </a:pPr>
            <a:r>
              <a:rPr lang="en-US" sz="2000" dirty="0" smtClean="0"/>
              <a:t>Weekends tickets cost $20</a:t>
            </a:r>
          </a:p>
          <a:p>
            <a:pPr marL="457200" lvl="1" indent="0">
              <a:lnSpc>
                <a:spcPts val="3000"/>
              </a:lnSpc>
              <a:buNone/>
            </a:pPr>
            <a:r>
              <a:rPr lang="en-US" sz="2000" dirty="0" smtClean="0"/>
              <a:t>Tuesdays $12 and any other weekday $17</a:t>
            </a:r>
          </a:p>
          <a:p>
            <a:pPr marL="457200" lvl="1" indent="0">
              <a:lnSpc>
                <a:spcPts val="3000"/>
              </a:lnSpc>
              <a:buNone/>
            </a:pPr>
            <a:r>
              <a:rPr lang="en-US" sz="2000" dirty="0" smtClean="0"/>
              <a:t>Users to provide their day of the drama and the number of the tickets required. Your program should calculate and display the total ticket cost.</a:t>
            </a:r>
          </a:p>
          <a:p>
            <a:pPr marL="457200" lvl="1" indent="0">
              <a:lnSpc>
                <a:spcPts val="3000"/>
              </a:lnSpc>
              <a:buNone/>
            </a:pPr>
            <a:r>
              <a:rPr lang="en-US" sz="2000" dirty="0" smtClean="0"/>
              <a:t>Note: Assume a customer always buy tickets for a one performance.</a:t>
            </a:r>
          </a:p>
          <a:p>
            <a:pPr marL="457200" lvl="1" indent="0">
              <a:buNone/>
            </a:pPr>
            <a:endParaRPr lang="en-US" sz="2000" dirty="0"/>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25</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1907575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a:buFont typeface="Wingdings" panose="05000000000000000000" pitchFamily="2" charset="2"/>
              <a:buChar char="Ø"/>
            </a:pPr>
            <a:r>
              <a:rPr lang="en-US" dirty="0" err="1"/>
              <a:t>Sweigart</a:t>
            </a:r>
            <a:r>
              <a:rPr lang="en-US" dirty="0"/>
              <a:t>, A. (2015). </a:t>
            </a:r>
            <a:r>
              <a:rPr lang="en-US" u="sng" dirty="0"/>
              <a:t>Invent Your Own Computer Games with Python 3rd Edition</a:t>
            </a:r>
            <a:r>
              <a:rPr lang="en-US" dirty="0"/>
              <a:t>.</a:t>
            </a:r>
            <a:endParaRPr lang="en-AU" dirty="0"/>
          </a:p>
          <a:p>
            <a:pPr marL="457200" lvl="1" indent="0">
              <a:buNone/>
            </a:pPr>
            <a:endParaRPr lang="en-US" sz="2000" dirty="0" smtClean="0"/>
          </a:p>
        </p:txBody>
      </p:sp>
      <p:sp>
        <p:nvSpPr>
          <p:cNvPr id="5" name="TextBox 4"/>
          <p:cNvSpPr txBox="1"/>
          <p:nvPr/>
        </p:nvSpPr>
        <p:spPr>
          <a:xfrm>
            <a:off x="710286" y="1013254"/>
            <a:ext cx="5805844" cy="646331"/>
          </a:xfrm>
          <a:prstGeom prst="rect">
            <a:avLst/>
          </a:prstGeom>
          <a:noFill/>
        </p:spPr>
        <p:txBody>
          <a:bodyPr wrap="square" rtlCol="0">
            <a:spAutoFit/>
          </a:bodyPr>
          <a:lstStyle/>
          <a:p>
            <a:r>
              <a:rPr lang="en-US" sz="3600" b="1" dirty="0" smtClean="0">
                <a:solidFill>
                  <a:srgbClr val="0070C0"/>
                </a:solidFill>
              </a:rPr>
              <a:t>Lecture Reference</a:t>
            </a:r>
            <a:endParaRPr lang="en-US"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26</a:t>
            </a:fld>
            <a:endParaRPr lang="en-US" dirty="0">
              <a:solidFill>
                <a:schemeClr val="bg1"/>
              </a:solidFill>
            </a:endParaRPr>
          </a:p>
        </p:txBody>
      </p:sp>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3434666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5" name="TextBox 4"/>
          <p:cNvSpPr txBox="1"/>
          <p:nvPr/>
        </p:nvSpPr>
        <p:spPr>
          <a:xfrm>
            <a:off x="710286" y="1013254"/>
            <a:ext cx="8820892" cy="646331"/>
          </a:xfrm>
          <a:prstGeom prst="rect">
            <a:avLst/>
          </a:prstGeom>
          <a:noFill/>
        </p:spPr>
        <p:txBody>
          <a:bodyPr wrap="square" rtlCol="0">
            <a:spAutoFit/>
          </a:bodyPr>
          <a:lstStyle/>
          <a:p>
            <a:r>
              <a:rPr lang="en-US" sz="3600" b="1" dirty="0">
                <a:solidFill>
                  <a:srgbClr val="0070C0"/>
                </a:solidFill>
              </a:rPr>
              <a:t>Control Statements </a:t>
            </a: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3</a:t>
            </a:fld>
            <a:endParaRPr lang="en-US" dirty="0">
              <a:solidFill>
                <a:schemeClr val="bg1"/>
              </a:solidFill>
            </a:endParaRPr>
          </a:p>
        </p:txBody>
      </p:sp>
      <p:sp>
        <p:nvSpPr>
          <p:cNvPr id="3" name="Content Placeholder 2"/>
          <p:cNvSpPr>
            <a:spLocks noGrp="1"/>
          </p:cNvSpPr>
          <p:nvPr>
            <p:ph idx="1"/>
          </p:nvPr>
        </p:nvSpPr>
        <p:spPr>
          <a:xfrm>
            <a:off x="677334" y="2160589"/>
            <a:ext cx="9073248" cy="3880773"/>
          </a:xfrm>
        </p:spPr>
        <p:txBody>
          <a:bodyPr>
            <a:normAutofit/>
          </a:bodyPr>
          <a:lstStyle/>
          <a:p>
            <a:pPr marL="457200" lvl="1" indent="0">
              <a:buNone/>
            </a:pPr>
            <a:r>
              <a:rPr lang="en-US" sz="2200" dirty="0" smtClean="0">
                <a:solidFill>
                  <a:schemeClr val="accent2">
                    <a:lumMod val="50000"/>
                  </a:schemeClr>
                </a:solidFill>
              </a:rPr>
              <a:t>So far we implemented </a:t>
            </a:r>
            <a:r>
              <a:rPr lang="en-US" sz="2200" dirty="0">
                <a:solidFill>
                  <a:schemeClr val="accent2">
                    <a:lumMod val="50000"/>
                  </a:schemeClr>
                </a:solidFill>
              </a:rPr>
              <a:t>sequential </a:t>
            </a:r>
            <a:r>
              <a:rPr lang="en-US" sz="2200" dirty="0" smtClean="0">
                <a:solidFill>
                  <a:schemeClr val="accent2">
                    <a:lumMod val="50000"/>
                  </a:schemeClr>
                </a:solidFill>
              </a:rPr>
              <a:t>programming </a:t>
            </a:r>
            <a:r>
              <a:rPr lang="en-US" sz="2200" dirty="0">
                <a:solidFill>
                  <a:schemeClr val="accent2">
                    <a:lumMod val="50000"/>
                  </a:schemeClr>
                </a:solidFill>
              </a:rPr>
              <a:t>code.</a:t>
            </a:r>
            <a:endParaRPr lang="en-US" sz="2200" dirty="0" smtClean="0">
              <a:solidFill>
                <a:schemeClr val="accent2">
                  <a:lumMod val="50000"/>
                </a:schemeClr>
              </a:solidFill>
            </a:endParaRPr>
          </a:p>
          <a:p>
            <a:pPr marL="457200" lvl="1" indent="0">
              <a:buNone/>
            </a:pPr>
            <a:r>
              <a:rPr lang="en-US" sz="2200" dirty="0" smtClean="0">
                <a:solidFill>
                  <a:schemeClr val="accent2">
                    <a:lumMod val="50000"/>
                  </a:schemeClr>
                </a:solidFill>
              </a:rPr>
              <a:t>That means when we execute our programs, all the code in the program got executed line by line sequentially.</a:t>
            </a:r>
          </a:p>
          <a:p>
            <a:pPr marL="457200" lvl="1" indent="0">
              <a:buNone/>
            </a:pPr>
            <a:r>
              <a:rPr lang="en-US" sz="2200" dirty="0" smtClean="0">
                <a:solidFill>
                  <a:schemeClr val="accent2">
                    <a:lumMod val="50000"/>
                  </a:schemeClr>
                </a:solidFill>
              </a:rPr>
              <a:t>There are two types of control statements which can change the sequence of running code</a:t>
            </a:r>
          </a:p>
          <a:p>
            <a:pPr lvl="1">
              <a:buFont typeface="Wingdings" panose="05000000000000000000" pitchFamily="2" charset="2"/>
              <a:buChar char="Ø"/>
            </a:pPr>
            <a:r>
              <a:rPr lang="en-US" sz="2200" dirty="0" smtClean="0">
                <a:solidFill>
                  <a:schemeClr val="accent2">
                    <a:lumMod val="50000"/>
                  </a:schemeClr>
                </a:solidFill>
              </a:rPr>
              <a:t>Selection structures</a:t>
            </a:r>
          </a:p>
          <a:p>
            <a:pPr marL="914400" lvl="2" indent="0">
              <a:buNone/>
            </a:pPr>
            <a:r>
              <a:rPr lang="en-US" sz="2000" dirty="0" smtClean="0">
                <a:solidFill>
                  <a:schemeClr val="accent2">
                    <a:lumMod val="50000"/>
                  </a:schemeClr>
                </a:solidFill>
              </a:rPr>
              <a:t>- Selects which line of code to run next</a:t>
            </a:r>
            <a:endParaRPr lang="en-US" sz="2000" dirty="0">
              <a:solidFill>
                <a:schemeClr val="accent2">
                  <a:lumMod val="50000"/>
                </a:schemeClr>
              </a:solidFill>
            </a:endParaRPr>
          </a:p>
          <a:p>
            <a:pPr lvl="1">
              <a:buFont typeface="Wingdings" panose="05000000000000000000" pitchFamily="2" charset="2"/>
              <a:buChar char="Ø"/>
            </a:pPr>
            <a:r>
              <a:rPr lang="en-US" sz="2200" dirty="0">
                <a:solidFill>
                  <a:schemeClr val="accent2">
                    <a:lumMod val="50000"/>
                  </a:schemeClr>
                </a:solidFill>
              </a:rPr>
              <a:t>Repetition structures (Lecture Week 4</a:t>
            </a:r>
            <a:r>
              <a:rPr lang="en-US" sz="2200" dirty="0" smtClean="0">
                <a:solidFill>
                  <a:schemeClr val="accent2">
                    <a:lumMod val="50000"/>
                  </a:schemeClr>
                </a:solidFill>
              </a:rPr>
              <a:t>)</a:t>
            </a:r>
          </a:p>
          <a:p>
            <a:pPr marL="914400" lvl="2" indent="0">
              <a:buNone/>
            </a:pPr>
            <a:r>
              <a:rPr lang="en-US" sz="2000" dirty="0" smtClean="0">
                <a:solidFill>
                  <a:schemeClr val="accent2">
                    <a:lumMod val="50000"/>
                  </a:schemeClr>
                </a:solidFill>
              </a:rPr>
              <a:t> - Decides how many times to repeatedly run a given line/s of code.</a:t>
            </a:r>
            <a:endParaRPr lang="en-US" sz="2000" dirty="0">
              <a:solidFill>
                <a:schemeClr val="accent2">
                  <a:lumMod val="50000"/>
                </a:schemeClr>
              </a:solidFill>
            </a:endParaRPr>
          </a:p>
          <a:p>
            <a:endParaRPr lang="en-AU" dirty="0"/>
          </a:p>
        </p:txBody>
      </p:sp>
      <p:sp>
        <p:nvSpPr>
          <p:cNvPr id="10"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2964379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lvl="1">
              <a:buFont typeface="Wingdings" panose="05000000000000000000" pitchFamily="2" charset="2"/>
              <a:buChar char="Ø"/>
            </a:pPr>
            <a:r>
              <a:rPr lang="en-US" sz="2000" dirty="0">
                <a:solidFill>
                  <a:schemeClr val="tx1"/>
                </a:solidFill>
              </a:rPr>
              <a:t>Control Statements </a:t>
            </a:r>
            <a:endParaRPr lang="en-US" sz="2000" dirty="0" smtClean="0">
              <a:solidFill>
                <a:schemeClr val="tx1"/>
              </a:solidFill>
            </a:endParaRPr>
          </a:p>
          <a:p>
            <a:pPr lvl="1">
              <a:buFont typeface="Wingdings" panose="05000000000000000000" pitchFamily="2" charset="2"/>
              <a:buChar char="Ø"/>
            </a:pPr>
            <a:r>
              <a:rPr lang="en-US" sz="2000" dirty="0" smtClean="0">
                <a:solidFill>
                  <a:srgbClr val="0070C0"/>
                </a:solidFill>
              </a:rPr>
              <a:t>Selection Structures</a:t>
            </a:r>
            <a:endParaRPr lang="en-US" sz="2000" dirty="0">
              <a:solidFill>
                <a:srgbClr val="0070C0"/>
              </a:solidFill>
            </a:endParaRPr>
          </a:p>
          <a:p>
            <a:pPr lvl="1">
              <a:buFont typeface="Wingdings" panose="05000000000000000000" pitchFamily="2" charset="2"/>
              <a:buChar char="Ø"/>
            </a:pPr>
            <a:r>
              <a:rPr lang="en-US" sz="2000" dirty="0">
                <a:solidFill>
                  <a:schemeClr val="tx1"/>
                </a:solidFill>
              </a:rPr>
              <a:t>Boolean Data Type and Comparison Operators</a:t>
            </a:r>
          </a:p>
          <a:p>
            <a:pPr lvl="1">
              <a:buFont typeface="Wingdings" panose="05000000000000000000" pitchFamily="2" charset="2"/>
              <a:buChar char="Ø"/>
            </a:pPr>
            <a:r>
              <a:rPr lang="en-US" sz="2000" dirty="0">
                <a:solidFill>
                  <a:schemeClr val="tx1"/>
                </a:solidFill>
              </a:rPr>
              <a:t>if statement</a:t>
            </a:r>
          </a:p>
          <a:p>
            <a:pPr lvl="1">
              <a:buFont typeface="Wingdings" panose="05000000000000000000" pitchFamily="2" charset="2"/>
              <a:buChar char="Ø"/>
            </a:pPr>
            <a:r>
              <a:rPr lang="en-US" sz="2000" dirty="0">
                <a:solidFill>
                  <a:schemeClr val="tx1"/>
                </a:solidFill>
              </a:rPr>
              <a:t>Multiple if </a:t>
            </a:r>
            <a:r>
              <a:rPr lang="en-US" sz="2000" dirty="0" smtClean="0">
                <a:solidFill>
                  <a:schemeClr val="tx1"/>
                </a:solidFill>
              </a:rPr>
              <a:t>statements</a:t>
            </a:r>
          </a:p>
          <a:p>
            <a:pPr lvl="1">
              <a:buFont typeface="Wingdings" panose="05000000000000000000" pitchFamily="2" charset="2"/>
              <a:buChar char="Ø"/>
            </a:pPr>
            <a:r>
              <a:rPr lang="en-US" sz="2000" dirty="0">
                <a:solidFill>
                  <a:schemeClr val="tx1"/>
                </a:solidFill>
              </a:rPr>
              <a:t>Output formatting</a:t>
            </a:r>
          </a:p>
          <a:p>
            <a:pPr lvl="1">
              <a:buFont typeface="Wingdings" panose="05000000000000000000" pitchFamily="2" charset="2"/>
              <a:buChar char="Ø"/>
            </a:pPr>
            <a:endParaRPr lang="en-US" sz="2000" dirty="0">
              <a:solidFill>
                <a:schemeClr val="tx1"/>
              </a:solidFill>
            </a:endParaRPr>
          </a:p>
          <a:p>
            <a:pPr marL="457200" lvl="1" indent="0">
              <a:buNone/>
            </a:pPr>
            <a:endParaRPr lang="en-US" sz="2000" dirty="0" smtClean="0"/>
          </a:p>
        </p:txBody>
      </p:sp>
      <p:sp>
        <p:nvSpPr>
          <p:cNvPr id="5" name="TextBox 4"/>
          <p:cNvSpPr txBox="1"/>
          <p:nvPr/>
        </p:nvSpPr>
        <p:spPr>
          <a:xfrm>
            <a:off x="710286" y="1013254"/>
            <a:ext cx="5805844" cy="646331"/>
          </a:xfrm>
          <a:prstGeom prst="rect">
            <a:avLst/>
          </a:prstGeom>
          <a:noFill/>
        </p:spPr>
        <p:txBody>
          <a:bodyPr wrap="square" rtlCol="0">
            <a:spAutoFit/>
          </a:bodyPr>
          <a:lstStyle/>
          <a:p>
            <a:r>
              <a:rPr lang="en-US" sz="3600" b="1" dirty="0" smtClean="0">
                <a:solidFill>
                  <a:srgbClr val="0070C0"/>
                </a:solidFill>
              </a:rPr>
              <a:t>Today’s lecture…</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4</a:t>
            </a:fld>
            <a:endParaRPr lang="en-US" dirty="0">
              <a:solidFill>
                <a:schemeClr val="bg1"/>
              </a:solidFill>
            </a:endParaRPr>
          </a:p>
        </p:txBody>
      </p:sp>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97495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Selection Structures</a:t>
            </a:r>
            <a:endParaRPr lang="en-AU" b="1" dirty="0">
              <a:solidFill>
                <a:srgbClr val="0070C0"/>
              </a:solidFill>
            </a:endParaRPr>
          </a:p>
        </p:txBody>
      </p:sp>
      <p:sp>
        <p:nvSpPr>
          <p:cNvPr id="5" name="Slide Number Placeholder 4"/>
          <p:cNvSpPr>
            <a:spLocks noGrp="1"/>
          </p:cNvSpPr>
          <p:nvPr>
            <p:ph type="sldNum" sz="quarter" idx="12"/>
          </p:nvPr>
        </p:nvSpPr>
        <p:spPr>
          <a:xfrm>
            <a:off x="11160868" y="6374851"/>
            <a:ext cx="683339" cy="365125"/>
          </a:xfrm>
          <a:solidFill>
            <a:schemeClr val="accent2"/>
          </a:solidFill>
        </p:spPr>
        <p:txBody>
          <a:bodyPr/>
          <a:lstStyle/>
          <a:p>
            <a:fld id="{519954A3-9DFD-4C44-94BA-B95130A3BA1C}" type="slidenum">
              <a:rPr lang="en-US" smtClean="0">
                <a:solidFill>
                  <a:schemeClr val="bg1"/>
                </a:solidFill>
              </a:rPr>
              <a:t>5</a:t>
            </a:fld>
            <a:endParaRPr lang="en-US" dirty="0">
              <a:solidFill>
                <a:schemeClr val="bg1"/>
              </a:solidFill>
            </a:endParaRPr>
          </a:p>
        </p:txBody>
      </p:sp>
      <p:sp>
        <p:nvSpPr>
          <p:cNvPr id="6" name="Content Placeholder 5"/>
          <p:cNvSpPr>
            <a:spLocks noGrp="1"/>
          </p:cNvSpPr>
          <p:nvPr>
            <p:ph idx="1"/>
          </p:nvPr>
        </p:nvSpPr>
        <p:spPr>
          <a:xfrm>
            <a:off x="1007435" y="1451826"/>
            <a:ext cx="10039505" cy="4454452"/>
          </a:xfrm>
        </p:spPr>
        <p:txBody>
          <a:bodyPr>
            <a:normAutofit/>
          </a:bodyPr>
          <a:lstStyle/>
          <a:p>
            <a:pPr marL="0" indent="0">
              <a:buNone/>
            </a:pPr>
            <a:r>
              <a:rPr lang="en-AU" sz="2800" dirty="0"/>
              <a:t> </a:t>
            </a:r>
          </a:p>
          <a:p>
            <a:pPr marL="0" indent="0">
              <a:buNone/>
            </a:pPr>
            <a:endParaRPr lang="en-US" dirty="0" smtClean="0"/>
          </a:p>
        </p:txBody>
      </p:sp>
      <p:sp>
        <p:nvSpPr>
          <p:cNvPr id="42" name="Title 1"/>
          <p:cNvSpPr txBox="1">
            <a:spLocks/>
          </p:cNvSpPr>
          <p:nvPr/>
        </p:nvSpPr>
        <p:spPr>
          <a:xfrm>
            <a:off x="-15299" y="0"/>
            <a:ext cx="12192000" cy="387178"/>
          </a:xfrm>
          <a:prstGeom prst="rect">
            <a:avLst/>
          </a:prstGeom>
          <a:solidFill>
            <a:srgbClr val="0070C0"/>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smtClean="0">
                <a:solidFill>
                  <a:schemeClr val="bg1"/>
                </a:solidFill>
              </a:rPr>
              <a:t>VIT1102 - Introduction to Object Oriented Programming</a:t>
            </a:r>
            <a:r>
              <a:rPr lang="en-US" sz="1800" b="1" smtClean="0">
                <a:solidFill>
                  <a:srgbClr val="0070C0"/>
                </a:solidFill>
              </a:rPr>
              <a:t/>
            </a:r>
            <a:br>
              <a:rPr lang="en-US" sz="1800" b="1" smtClean="0">
                <a:solidFill>
                  <a:srgbClr val="0070C0"/>
                </a:solidFill>
              </a:rPr>
            </a:br>
            <a:endParaRPr lang="en-AU" sz="1800" dirty="0"/>
          </a:p>
        </p:txBody>
      </p:sp>
      <p:sp>
        <p:nvSpPr>
          <p:cNvPr id="3" name="TextBox 2"/>
          <p:cNvSpPr txBox="1"/>
          <p:nvPr/>
        </p:nvSpPr>
        <p:spPr>
          <a:xfrm>
            <a:off x="543751" y="1453262"/>
            <a:ext cx="10136441" cy="4339650"/>
          </a:xfrm>
          <a:prstGeom prst="rect">
            <a:avLst/>
          </a:prstGeom>
          <a:noFill/>
        </p:spPr>
        <p:txBody>
          <a:bodyPr wrap="square" rtlCol="0">
            <a:spAutoFit/>
          </a:bodyPr>
          <a:lstStyle/>
          <a:p>
            <a:pPr marL="342900" indent="-342900">
              <a:spcBef>
                <a:spcPts val="600"/>
              </a:spcBef>
              <a:spcAft>
                <a:spcPts val="600"/>
              </a:spcAft>
              <a:buClr>
                <a:schemeClr val="accent1"/>
              </a:buClr>
              <a:buFont typeface="Wingdings" panose="05000000000000000000" pitchFamily="2" charset="2"/>
              <a:buChar char="Ø"/>
            </a:pPr>
            <a:r>
              <a:rPr lang="en-AU" sz="2400" dirty="0" smtClean="0"/>
              <a:t>Selection structures are </a:t>
            </a:r>
            <a:r>
              <a:rPr lang="en-AU" sz="2400" dirty="0"/>
              <a:t>used to branch program flow into one </a:t>
            </a:r>
            <a:r>
              <a:rPr lang="en-AU" sz="2400" dirty="0" smtClean="0"/>
              <a:t>or more different paths depending on a </a:t>
            </a:r>
            <a:r>
              <a:rPr lang="en-AU" sz="2400" b="1" dirty="0" smtClean="0"/>
              <a:t>condition</a:t>
            </a:r>
            <a:r>
              <a:rPr lang="en-AU" sz="2400" dirty="0" smtClean="0"/>
              <a:t>.</a:t>
            </a:r>
          </a:p>
          <a:p>
            <a:pPr marL="342900" indent="-342900">
              <a:spcBef>
                <a:spcPts val="600"/>
              </a:spcBef>
              <a:spcAft>
                <a:spcPts val="600"/>
              </a:spcAft>
              <a:buClr>
                <a:schemeClr val="accent1"/>
              </a:buClr>
              <a:buFont typeface="Wingdings" panose="05000000000000000000" pitchFamily="2" charset="2"/>
              <a:buChar char="Ø"/>
            </a:pPr>
            <a:r>
              <a:rPr lang="en-AU" sz="2400" dirty="0" smtClean="0"/>
              <a:t>This </a:t>
            </a:r>
            <a:r>
              <a:rPr lang="en-AU" sz="2400" dirty="0"/>
              <a:t>can be explained using </a:t>
            </a:r>
            <a:r>
              <a:rPr lang="en-AU" sz="2400" dirty="0" smtClean="0"/>
              <a:t>an example </a:t>
            </a:r>
            <a:r>
              <a:rPr lang="en-AU" sz="2400" dirty="0"/>
              <a:t>diagram as follows</a:t>
            </a:r>
            <a:r>
              <a:rPr lang="en-AU" sz="2400" dirty="0" smtClean="0"/>
              <a:t>.</a:t>
            </a:r>
          </a:p>
          <a:p>
            <a:pPr marL="342900" indent="-342900">
              <a:spcBef>
                <a:spcPts val="600"/>
              </a:spcBef>
              <a:spcAft>
                <a:spcPts val="600"/>
              </a:spcAft>
              <a:buClr>
                <a:schemeClr val="accent1"/>
              </a:buClr>
              <a:buFont typeface="Wingdings" panose="05000000000000000000" pitchFamily="2" charset="2"/>
              <a:buChar char="Ø"/>
            </a:pPr>
            <a:endParaRPr lang="en-AU" sz="2400" dirty="0" smtClean="0"/>
          </a:p>
          <a:p>
            <a:pPr marL="342900" indent="-342900">
              <a:spcBef>
                <a:spcPts val="600"/>
              </a:spcBef>
              <a:spcAft>
                <a:spcPts val="600"/>
              </a:spcAft>
              <a:buClr>
                <a:schemeClr val="accent1"/>
              </a:buClr>
              <a:buFont typeface="Wingdings" panose="05000000000000000000" pitchFamily="2" charset="2"/>
              <a:buChar char="Ø"/>
            </a:pPr>
            <a:endParaRPr lang="en-AU" sz="2400" dirty="0" smtClean="0"/>
          </a:p>
          <a:p>
            <a:pPr marL="342900" indent="-342900">
              <a:spcBef>
                <a:spcPts val="600"/>
              </a:spcBef>
              <a:spcAft>
                <a:spcPts val="600"/>
              </a:spcAft>
              <a:buClr>
                <a:schemeClr val="accent1"/>
              </a:buClr>
              <a:buFont typeface="Wingdings" panose="05000000000000000000" pitchFamily="2" charset="2"/>
              <a:buChar char="Ø"/>
            </a:pPr>
            <a:endParaRPr lang="en-AU" sz="2400" dirty="0"/>
          </a:p>
          <a:p>
            <a:pPr marL="342900" indent="-342900">
              <a:spcBef>
                <a:spcPts val="600"/>
              </a:spcBef>
              <a:spcAft>
                <a:spcPts val="600"/>
              </a:spcAft>
              <a:buClr>
                <a:schemeClr val="accent1"/>
              </a:buClr>
              <a:buFont typeface="Wingdings" panose="05000000000000000000" pitchFamily="2" charset="2"/>
              <a:buChar char="Ø"/>
            </a:pPr>
            <a:endParaRPr lang="en-AU" sz="2400" dirty="0" smtClean="0"/>
          </a:p>
          <a:p>
            <a:pPr marL="342900" indent="-342900">
              <a:spcBef>
                <a:spcPts val="600"/>
              </a:spcBef>
              <a:spcAft>
                <a:spcPts val="600"/>
              </a:spcAft>
              <a:buClr>
                <a:schemeClr val="accent1"/>
              </a:buClr>
              <a:buFont typeface="Wingdings" panose="05000000000000000000" pitchFamily="2" charset="2"/>
              <a:buChar char="Ø"/>
            </a:pPr>
            <a:r>
              <a:rPr lang="en-AU" sz="2400" dirty="0" smtClean="0"/>
              <a:t>In the given example depending on the number of work hours, program can take two alternative paths.</a:t>
            </a:r>
            <a:endParaRPr lang="en-AU"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241" y="2848195"/>
            <a:ext cx="8192843" cy="2085943"/>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cxnSp>
        <p:nvCxnSpPr>
          <p:cNvPr id="7" name="Straight Arrow Connector 6"/>
          <p:cNvCxnSpPr/>
          <p:nvPr/>
        </p:nvCxnSpPr>
        <p:spPr>
          <a:xfrm flipH="1">
            <a:off x="5611971" y="2218099"/>
            <a:ext cx="1132861" cy="157530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121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lvl="1">
              <a:buFont typeface="Wingdings" panose="05000000000000000000" pitchFamily="2" charset="2"/>
              <a:buChar char="Ø"/>
            </a:pPr>
            <a:r>
              <a:rPr lang="en-US" sz="2000" dirty="0">
                <a:solidFill>
                  <a:schemeClr val="tx1"/>
                </a:solidFill>
              </a:rPr>
              <a:t>Control Statements </a:t>
            </a:r>
            <a:endParaRPr lang="en-US" sz="2000" dirty="0" smtClean="0">
              <a:solidFill>
                <a:schemeClr val="tx1"/>
              </a:solidFill>
            </a:endParaRPr>
          </a:p>
          <a:p>
            <a:pPr lvl="1">
              <a:buFont typeface="Wingdings" panose="05000000000000000000" pitchFamily="2" charset="2"/>
              <a:buChar char="Ø"/>
            </a:pPr>
            <a:r>
              <a:rPr lang="en-US" sz="2000" dirty="0" smtClean="0">
                <a:solidFill>
                  <a:schemeClr val="tx1"/>
                </a:solidFill>
              </a:rPr>
              <a:t>Selection Structures</a:t>
            </a:r>
            <a:endParaRPr lang="en-US" sz="2000" dirty="0">
              <a:solidFill>
                <a:schemeClr val="tx1"/>
              </a:solidFill>
            </a:endParaRPr>
          </a:p>
          <a:p>
            <a:pPr lvl="1">
              <a:buFont typeface="Wingdings" panose="05000000000000000000" pitchFamily="2" charset="2"/>
              <a:buChar char="Ø"/>
            </a:pPr>
            <a:r>
              <a:rPr lang="en-US" sz="2000" dirty="0">
                <a:solidFill>
                  <a:schemeClr val="accent2"/>
                </a:solidFill>
              </a:rPr>
              <a:t>Boolean Data Type and Comparison Operators</a:t>
            </a:r>
          </a:p>
          <a:p>
            <a:pPr lvl="1">
              <a:buFont typeface="Wingdings" panose="05000000000000000000" pitchFamily="2" charset="2"/>
              <a:buChar char="Ø"/>
            </a:pPr>
            <a:r>
              <a:rPr lang="en-US" sz="2000" dirty="0">
                <a:solidFill>
                  <a:schemeClr val="tx1"/>
                </a:solidFill>
              </a:rPr>
              <a:t>if statement</a:t>
            </a:r>
          </a:p>
          <a:p>
            <a:pPr lvl="1">
              <a:buFont typeface="Wingdings" panose="05000000000000000000" pitchFamily="2" charset="2"/>
              <a:buChar char="Ø"/>
            </a:pPr>
            <a:r>
              <a:rPr lang="en-US" sz="2000" dirty="0">
                <a:solidFill>
                  <a:schemeClr val="tx1"/>
                </a:solidFill>
              </a:rPr>
              <a:t>Multiple if </a:t>
            </a:r>
            <a:r>
              <a:rPr lang="en-US" sz="2000" dirty="0" smtClean="0">
                <a:solidFill>
                  <a:schemeClr val="tx1"/>
                </a:solidFill>
              </a:rPr>
              <a:t>statements</a:t>
            </a:r>
          </a:p>
          <a:p>
            <a:pPr lvl="1">
              <a:buFont typeface="Wingdings" panose="05000000000000000000" pitchFamily="2" charset="2"/>
              <a:buChar char="Ø"/>
            </a:pPr>
            <a:r>
              <a:rPr lang="en-US" sz="2000" dirty="0">
                <a:solidFill>
                  <a:schemeClr val="tx1"/>
                </a:solidFill>
              </a:rPr>
              <a:t>Output formatting</a:t>
            </a:r>
          </a:p>
          <a:p>
            <a:pPr lvl="1">
              <a:buFont typeface="Wingdings" panose="05000000000000000000" pitchFamily="2" charset="2"/>
              <a:buChar char="Ø"/>
            </a:pPr>
            <a:endParaRPr lang="en-US" sz="2000" dirty="0">
              <a:solidFill>
                <a:schemeClr val="tx1"/>
              </a:solidFill>
            </a:endParaRPr>
          </a:p>
          <a:p>
            <a:pPr marL="457200" lvl="1" indent="0">
              <a:buNone/>
            </a:pPr>
            <a:endParaRPr lang="en-US" sz="2000" dirty="0" smtClean="0"/>
          </a:p>
        </p:txBody>
      </p:sp>
      <p:sp>
        <p:nvSpPr>
          <p:cNvPr id="5" name="TextBox 4"/>
          <p:cNvSpPr txBox="1"/>
          <p:nvPr/>
        </p:nvSpPr>
        <p:spPr>
          <a:xfrm>
            <a:off x="710286" y="1013254"/>
            <a:ext cx="5805844" cy="646331"/>
          </a:xfrm>
          <a:prstGeom prst="rect">
            <a:avLst/>
          </a:prstGeom>
          <a:noFill/>
        </p:spPr>
        <p:txBody>
          <a:bodyPr wrap="square" rtlCol="0">
            <a:spAutoFit/>
          </a:bodyPr>
          <a:lstStyle/>
          <a:p>
            <a:r>
              <a:rPr lang="en-US" sz="3600" b="1" dirty="0" smtClean="0">
                <a:solidFill>
                  <a:srgbClr val="0070C0"/>
                </a:solidFill>
              </a:rPr>
              <a:t>Today’s lecture…</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6</a:t>
            </a:fld>
            <a:endParaRPr lang="en-US" dirty="0">
              <a:solidFill>
                <a:schemeClr val="bg1"/>
              </a:solidFill>
            </a:endParaRPr>
          </a:p>
        </p:txBody>
      </p:sp>
      <p:sp>
        <p:nvSpPr>
          <p:cNvPr id="9"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spTree>
    <p:extLst>
      <p:ext uri="{BB962C8B-B14F-4D97-AF65-F5344CB8AC3E}">
        <p14:creationId xmlns:p14="http://schemas.microsoft.com/office/powerpoint/2010/main" val="1642611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lvl="1">
              <a:buFont typeface="Wingdings" panose="05000000000000000000" pitchFamily="2" charset="2"/>
              <a:buChar char="Ø"/>
            </a:pPr>
            <a:r>
              <a:rPr lang="en-US" sz="2000" dirty="0" smtClean="0"/>
              <a:t>Condition </a:t>
            </a:r>
            <a:r>
              <a:rPr lang="en-US" sz="2000" dirty="0"/>
              <a:t>in a </a:t>
            </a:r>
            <a:r>
              <a:rPr lang="en-US" sz="2000" dirty="0" smtClean="0"/>
              <a:t>selection structure is a Boolean expression.</a:t>
            </a:r>
          </a:p>
          <a:p>
            <a:pPr lvl="1">
              <a:buFont typeface="Wingdings" panose="05000000000000000000" pitchFamily="2" charset="2"/>
              <a:buChar char="Ø"/>
            </a:pPr>
            <a:r>
              <a:rPr lang="en-US" sz="2000" dirty="0" smtClean="0"/>
              <a:t>Boolean data type consists of two values – </a:t>
            </a:r>
            <a:r>
              <a:rPr lang="en-US" sz="2000" b="1" i="1" dirty="0" smtClean="0"/>
              <a:t>true</a:t>
            </a:r>
            <a:r>
              <a:rPr lang="en-US" sz="2000" b="1" dirty="0" smtClean="0"/>
              <a:t> </a:t>
            </a:r>
            <a:r>
              <a:rPr lang="en-US" sz="2000" dirty="0" smtClean="0"/>
              <a:t>or </a:t>
            </a:r>
            <a:r>
              <a:rPr lang="en-US" sz="2000" b="1" i="1" dirty="0" smtClean="0"/>
              <a:t>false</a:t>
            </a:r>
          </a:p>
          <a:p>
            <a:pPr lvl="1">
              <a:buFont typeface="Wingdings" panose="05000000000000000000" pitchFamily="2" charset="2"/>
              <a:buChar char="Ø"/>
            </a:pPr>
            <a:r>
              <a:rPr lang="en-US" sz="2000" dirty="0" smtClean="0"/>
              <a:t>In the code segment below (</a:t>
            </a:r>
            <a:r>
              <a:rPr lang="en-US" sz="2000" dirty="0" err="1" smtClean="0"/>
              <a:t>wkHours</a:t>
            </a:r>
            <a:r>
              <a:rPr lang="en-US" sz="2000" dirty="0" smtClean="0"/>
              <a:t> &gt; 40) is a condition.</a:t>
            </a:r>
          </a:p>
          <a:p>
            <a:pPr lvl="1">
              <a:buFont typeface="Wingdings" panose="05000000000000000000" pitchFamily="2" charset="2"/>
              <a:buChar char="Ø"/>
            </a:pPr>
            <a:r>
              <a:rPr lang="en-US" sz="2000" dirty="0" smtClean="0"/>
              <a:t>The evaluation of the condition is a </a:t>
            </a:r>
            <a:r>
              <a:rPr lang="en-US" sz="2000" dirty="0" err="1" smtClean="0"/>
              <a:t>boolean</a:t>
            </a:r>
            <a:r>
              <a:rPr lang="en-US" sz="2000" dirty="0" smtClean="0"/>
              <a:t> value.</a:t>
            </a:r>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p:txBody>
      </p:sp>
      <p:sp>
        <p:nvSpPr>
          <p:cNvPr id="5" name="TextBox 4"/>
          <p:cNvSpPr txBox="1"/>
          <p:nvPr/>
        </p:nvSpPr>
        <p:spPr>
          <a:xfrm>
            <a:off x="710285" y="1022307"/>
            <a:ext cx="9529183" cy="646331"/>
          </a:xfrm>
          <a:prstGeom prst="rect">
            <a:avLst/>
          </a:prstGeom>
          <a:noFill/>
        </p:spPr>
        <p:txBody>
          <a:bodyPr wrap="square" rtlCol="0">
            <a:spAutoFit/>
          </a:bodyPr>
          <a:lstStyle/>
          <a:p>
            <a:r>
              <a:rPr lang="en-US" sz="3600" b="1" dirty="0" smtClean="0">
                <a:solidFill>
                  <a:srgbClr val="0070C0"/>
                </a:solidFill>
              </a:rPr>
              <a:t>Boolean Data type</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7</a:t>
            </a:fld>
            <a:endParaRPr lang="en-US" dirty="0">
              <a:solidFill>
                <a:schemeClr val="bg1"/>
              </a:solidFill>
            </a:endParaRPr>
          </a:p>
        </p:txBody>
      </p:sp>
      <p:sp>
        <p:nvSpPr>
          <p:cNvPr id="13" name="TextBox 12"/>
          <p:cNvSpPr txBox="1"/>
          <p:nvPr/>
        </p:nvSpPr>
        <p:spPr>
          <a:xfrm>
            <a:off x="8148118" y="3992760"/>
            <a:ext cx="3413157" cy="923330"/>
          </a:xfrm>
          <a:prstGeom prst="rect">
            <a:avLst/>
          </a:prstGeom>
          <a:noFill/>
        </p:spPr>
        <p:txBody>
          <a:bodyPr wrap="square" rtlCol="0">
            <a:spAutoFit/>
          </a:bodyPr>
          <a:lstStyle/>
          <a:p>
            <a:r>
              <a:rPr lang="en-AU" b="1" dirty="0" smtClean="0">
                <a:solidFill>
                  <a:srgbClr val="FF0000"/>
                </a:solidFill>
              </a:rPr>
              <a:t>Condition: evaluates to TRUE if the workhours are grater than 40</a:t>
            </a:r>
            <a:endParaRPr lang="en-AU" b="1" dirty="0">
              <a:solidFill>
                <a:srgbClr val="FF0000"/>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819745" y="4024749"/>
            <a:ext cx="3883938" cy="1742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Arrow Connector 14"/>
          <p:cNvCxnSpPr>
            <a:stCxn id="13" idx="1"/>
          </p:cNvCxnSpPr>
          <p:nvPr/>
        </p:nvCxnSpPr>
        <p:spPr>
          <a:xfrm flipH="1" flipV="1">
            <a:off x="4264182" y="4191754"/>
            <a:ext cx="3883936" cy="26267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982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marL="457200" lvl="1" indent="0">
              <a:buNone/>
            </a:pPr>
            <a:r>
              <a:rPr lang="en-US" sz="2000" dirty="0"/>
              <a:t> </a:t>
            </a:r>
            <a:endParaRPr lang="en-US" sz="2000" dirty="0" smtClean="0"/>
          </a:p>
          <a:p>
            <a:pPr marL="457200" lvl="1" indent="0">
              <a:buNone/>
            </a:pPr>
            <a:endParaRPr lang="en-US" sz="2000" dirty="0"/>
          </a:p>
        </p:txBody>
      </p:sp>
      <p:sp>
        <p:nvSpPr>
          <p:cNvPr id="5" name="TextBox 4"/>
          <p:cNvSpPr txBox="1"/>
          <p:nvPr/>
        </p:nvSpPr>
        <p:spPr>
          <a:xfrm>
            <a:off x="710284" y="1013253"/>
            <a:ext cx="9529183" cy="646331"/>
          </a:xfrm>
          <a:prstGeom prst="rect">
            <a:avLst/>
          </a:prstGeom>
          <a:noFill/>
        </p:spPr>
        <p:txBody>
          <a:bodyPr wrap="square" rtlCol="0">
            <a:spAutoFit/>
          </a:bodyPr>
          <a:lstStyle/>
          <a:p>
            <a:r>
              <a:rPr lang="en-US" sz="3600" b="1" dirty="0" smtClean="0">
                <a:solidFill>
                  <a:srgbClr val="0070C0"/>
                </a:solidFill>
              </a:rPr>
              <a:t>Comparison Operators</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8</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517014722"/>
              </p:ext>
            </p:extLst>
          </p:nvPr>
        </p:nvGraphicFramePr>
        <p:xfrm>
          <a:off x="2868409" y="3455691"/>
          <a:ext cx="4343637" cy="2204874"/>
        </p:xfrm>
        <a:graphic>
          <a:graphicData uri="http://schemas.openxmlformats.org/drawingml/2006/table">
            <a:tbl>
              <a:tblPr firstRow="1" firstCol="1" bandRow="1">
                <a:tableStyleId>{8A107856-5554-42FB-B03E-39F5DBC370BA}</a:tableStyleId>
              </a:tblPr>
              <a:tblGrid>
                <a:gridCol w="1713760">
                  <a:extLst>
                    <a:ext uri="{9D8B030D-6E8A-4147-A177-3AD203B41FA5}">
                      <a16:colId xmlns:a16="http://schemas.microsoft.com/office/drawing/2014/main" val="20000"/>
                    </a:ext>
                  </a:extLst>
                </a:gridCol>
                <a:gridCol w="2629877">
                  <a:extLst>
                    <a:ext uri="{9D8B030D-6E8A-4147-A177-3AD203B41FA5}">
                      <a16:colId xmlns:a16="http://schemas.microsoft.com/office/drawing/2014/main" val="20001"/>
                    </a:ext>
                  </a:extLst>
                </a:gridCol>
              </a:tblGrid>
              <a:tr h="314982">
                <a:tc>
                  <a:txBody>
                    <a:bodyPr/>
                    <a:lstStyle/>
                    <a:p>
                      <a:pPr>
                        <a:lnSpc>
                          <a:spcPct val="115000"/>
                        </a:lnSpc>
                        <a:spcAft>
                          <a:spcPts val="0"/>
                        </a:spcAft>
                      </a:pPr>
                      <a:r>
                        <a:rPr lang="en-AU" sz="1600" dirty="0">
                          <a:effectLst/>
                        </a:rPr>
                        <a:t>Operator Sign              </a:t>
                      </a:r>
                      <a:endParaRPr lang="en-AU"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1600" dirty="0">
                          <a:effectLst/>
                        </a:rPr>
                        <a:t>Operator Name</a:t>
                      </a:r>
                      <a:endParaRPr lang="en-AU"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14982">
                <a:tc>
                  <a:txBody>
                    <a:bodyPr/>
                    <a:lstStyle/>
                    <a:p>
                      <a:pPr>
                        <a:lnSpc>
                          <a:spcPct val="115000"/>
                        </a:lnSpc>
                        <a:spcAft>
                          <a:spcPts val="0"/>
                        </a:spcAft>
                      </a:pPr>
                      <a:r>
                        <a:rPr lang="en-AU" sz="1400" dirty="0">
                          <a:effectLst/>
                        </a:rPr>
                        <a:t>&lt;              </a:t>
                      </a:r>
                      <a:endParaRPr lang="en-AU"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1400">
                          <a:effectLst/>
                        </a:rPr>
                        <a:t>Less than</a:t>
                      </a:r>
                      <a:endParaRPr lang="en-AU" sz="1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14982">
                <a:tc>
                  <a:txBody>
                    <a:bodyPr/>
                    <a:lstStyle/>
                    <a:p>
                      <a:pPr>
                        <a:lnSpc>
                          <a:spcPct val="115000"/>
                        </a:lnSpc>
                        <a:spcAft>
                          <a:spcPts val="0"/>
                        </a:spcAft>
                      </a:pPr>
                      <a:r>
                        <a:rPr lang="en-AU" sz="1400" dirty="0">
                          <a:effectLst/>
                        </a:rPr>
                        <a:t>&gt;             </a:t>
                      </a:r>
                      <a:endParaRPr lang="en-AU"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1400" dirty="0">
                          <a:effectLst/>
                        </a:rPr>
                        <a:t>Greater than</a:t>
                      </a:r>
                      <a:endParaRPr lang="en-AU"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14982">
                <a:tc>
                  <a:txBody>
                    <a:bodyPr/>
                    <a:lstStyle/>
                    <a:p>
                      <a:pPr>
                        <a:lnSpc>
                          <a:spcPct val="115000"/>
                        </a:lnSpc>
                        <a:spcAft>
                          <a:spcPts val="0"/>
                        </a:spcAft>
                      </a:pPr>
                      <a:r>
                        <a:rPr lang="en-AU" sz="1400">
                          <a:effectLst/>
                        </a:rPr>
                        <a:t>&lt;=         </a:t>
                      </a:r>
                      <a:endParaRPr lang="en-AU" sz="1400">
                        <a:effectLst/>
                        <a:latin typeface="Calibri"/>
                        <a:ea typeface="Calibri"/>
                        <a:cs typeface="Times New Roman"/>
                      </a:endParaRPr>
                    </a:p>
                  </a:txBody>
                  <a:tcPr marL="68580" marR="68580" marT="0" marB="0"/>
                </a:tc>
                <a:tc>
                  <a:txBody>
                    <a:bodyPr/>
                    <a:lstStyle/>
                    <a:p>
                      <a:pPr>
                        <a:lnSpc>
                          <a:spcPct val="115000"/>
                        </a:lnSpc>
                        <a:spcAft>
                          <a:spcPts val="0"/>
                        </a:spcAft>
                      </a:pPr>
                      <a:r>
                        <a:rPr lang="en-AU" sz="1400" dirty="0">
                          <a:effectLst/>
                        </a:rPr>
                        <a:t>Less than or equal to</a:t>
                      </a:r>
                      <a:endParaRPr lang="en-AU"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14982">
                <a:tc>
                  <a:txBody>
                    <a:bodyPr/>
                    <a:lstStyle/>
                    <a:p>
                      <a:pPr>
                        <a:lnSpc>
                          <a:spcPct val="115000"/>
                        </a:lnSpc>
                        <a:spcAft>
                          <a:spcPts val="0"/>
                        </a:spcAft>
                      </a:pPr>
                      <a:r>
                        <a:rPr lang="en-AU" sz="1400">
                          <a:effectLst/>
                        </a:rPr>
                        <a:t>&gt;=        </a:t>
                      </a:r>
                      <a:endParaRPr lang="en-AU" sz="1400">
                        <a:effectLst/>
                        <a:latin typeface="Calibri"/>
                        <a:ea typeface="Calibri"/>
                        <a:cs typeface="Times New Roman"/>
                      </a:endParaRPr>
                    </a:p>
                  </a:txBody>
                  <a:tcPr marL="68580" marR="68580" marT="0" marB="0"/>
                </a:tc>
                <a:tc>
                  <a:txBody>
                    <a:bodyPr/>
                    <a:lstStyle/>
                    <a:p>
                      <a:pPr>
                        <a:lnSpc>
                          <a:spcPct val="115000"/>
                        </a:lnSpc>
                        <a:spcAft>
                          <a:spcPts val="0"/>
                        </a:spcAft>
                      </a:pPr>
                      <a:r>
                        <a:rPr lang="en-AU" sz="1400" dirty="0">
                          <a:effectLst/>
                        </a:rPr>
                        <a:t>Greater than or equal to</a:t>
                      </a:r>
                      <a:endParaRPr lang="en-AU"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14982">
                <a:tc>
                  <a:txBody>
                    <a:bodyPr/>
                    <a:lstStyle/>
                    <a:p>
                      <a:pPr>
                        <a:lnSpc>
                          <a:spcPct val="115000"/>
                        </a:lnSpc>
                        <a:spcAft>
                          <a:spcPts val="0"/>
                        </a:spcAft>
                      </a:pPr>
                      <a:r>
                        <a:rPr lang="en-AU" sz="1400">
                          <a:effectLst/>
                        </a:rPr>
                        <a:t>==              </a:t>
                      </a:r>
                      <a:endParaRPr lang="en-AU" sz="1400">
                        <a:effectLst/>
                        <a:latin typeface="Calibri"/>
                        <a:ea typeface="Calibri"/>
                        <a:cs typeface="Times New Roman"/>
                      </a:endParaRPr>
                    </a:p>
                  </a:txBody>
                  <a:tcPr marL="68580" marR="68580" marT="0" marB="0"/>
                </a:tc>
                <a:tc>
                  <a:txBody>
                    <a:bodyPr/>
                    <a:lstStyle/>
                    <a:p>
                      <a:pPr>
                        <a:lnSpc>
                          <a:spcPct val="115000"/>
                        </a:lnSpc>
                        <a:spcAft>
                          <a:spcPts val="0"/>
                        </a:spcAft>
                      </a:pPr>
                      <a:r>
                        <a:rPr lang="en-AU" sz="1400" dirty="0">
                          <a:effectLst/>
                        </a:rPr>
                        <a:t>Equal to</a:t>
                      </a:r>
                      <a:endParaRPr lang="en-AU"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14982">
                <a:tc>
                  <a:txBody>
                    <a:bodyPr/>
                    <a:lstStyle/>
                    <a:p>
                      <a:pPr>
                        <a:lnSpc>
                          <a:spcPct val="115000"/>
                        </a:lnSpc>
                        <a:spcAft>
                          <a:spcPts val="0"/>
                        </a:spcAft>
                      </a:pPr>
                      <a:r>
                        <a:rPr lang="en-AU" sz="1400">
                          <a:effectLst/>
                        </a:rPr>
                        <a:t>!=            </a:t>
                      </a:r>
                      <a:endParaRPr lang="en-AU" sz="1400">
                        <a:effectLst/>
                        <a:latin typeface="Calibri"/>
                        <a:ea typeface="Calibri"/>
                        <a:cs typeface="Times New Roman"/>
                      </a:endParaRPr>
                    </a:p>
                  </a:txBody>
                  <a:tcPr marL="68580" marR="68580" marT="0" marB="0"/>
                </a:tc>
                <a:tc>
                  <a:txBody>
                    <a:bodyPr/>
                    <a:lstStyle/>
                    <a:p>
                      <a:pPr>
                        <a:lnSpc>
                          <a:spcPct val="115000"/>
                        </a:lnSpc>
                        <a:spcAft>
                          <a:spcPts val="0"/>
                        </a:spcAft>
                      </a:pPr>
                      <a:r>
                        <a:rPr lang="en-AU" sz="1400" dirty="0">
                          <a:effectLst/>
                        </a:rPr>
                        <a:t>Not equal to</a:t>
                      </a:r>
                      <a:endParaRPr lang="en-AU"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9" name="TextBox 8"/>
          <p:cNvSpPr txBox="1"/>
          <p:nvPr/>
        </p:nvSpPr>
        <p:spPr>
          <a:xfrm>
            <a:off x="990631" y="1978363"/>
            <a:ext cx="9991314" cy="1708160"/>
          </a:xfrm>
          <a:prstGeom prst="rect">
            <a:avLst/>
          </a:prstGeom>
          <a:noFill/>
        </p:spPr>
        <p:txBody>
          <a:bodyPr wrap="square" rtlCol="0">
            <a:spAutoFit/>
          </a:bodyPr>
          <a:lstStyle/>
          <a:p>
            <a:pPr marL="285750" indent="-285750">
              <a:spcBef>
                <a:spcPts val="600"/>
              </a:spcBef>
              <a:spcAft>
                <a:spcPts val="600"/>
              </a:spcAft>
              <a:buClr>
                <a:schemeClr val="accent1"/>
              </a:buClr>
              <a:buFont typeface="Wingdings" panose="05000000000000000000" pitchFamily="2" charset="2"/>
              <a:buChar char="Ø"/>
            </a:pPr>
            <a:r>
              <a:rPr lang="en-AU" sz="2400" dirty="0" smtClean="0"/>
              <a:t>In the previous example we used ‘&gt;’ operator.</a:t>
            </a:r>
          </a:p>
          <a:p>
            <a:pPr marL="285750" indent="-285750">
              <a:spcBef>
                <a:spcPts val="600"/>
              </a:spcBef>
              <a:spcAft>
                <a:spcPts val="600"/>
              </a:spcAft>
              <a:buClr>
                <a:schemeClr val="accent1"/>
              </a:buClr>
              <a:buFont typeface="Wingdings" panose="05000000000000000000" pitchFamily="2" charset="2"/>
              <a:buChar char="Ø"/>
            </a:pPr>
            <a:r>
              <a:rPr lang="en-AU" sz="2400" dirty="0" smtClean="0"/>
              <a:t>In a selection condition you can use any of the comparison operators given below.</a:t>
            </a:r>
          </a:p>
          <a:p>
            <a:endParaRPr lang="en-AU" dirty="0"/>
          </a:p>
        </p:txBody>
      </p:sp>
    </p:spTree>
    <p:extLst>
      <p:ext uri="{BB962C8B-B14F-4D97-AF65-F5344CB8AC3E}">
        <p14:creationId xmlns:p14="http://schemas.microsoft.com/office/powerpoint/2010/main" val="48703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 y="0"/>
            <a:ext cx="12192000" cy="387178"/>
          </a:xfrm>
          <a:solidFill>
            <a:srgbClr val="0070C0"/>
          </a:solidFill>
        </p:spPr>
        <p:txBody>
          <a:bodyPr>
            <a:noAutofit/>
          </a:bodyPr>
          <a:lstStyle/>
          <a:p>
            <a:r>
              <a:rPr lang="en-US" sz="1800" b="1" dirty="0" smtClean="0">
                <a:solidFill>
                  <a:schemeClr val="bg1"/>
                </a:solidFill>
              </a:rPr>
              <a:t>VIT1102 </a:t>
            </a:r>
            <a:r>
              <a:rPr lang="en-US" sz="1800" b="1" dirty="0">
                <a:solidFill>
                  <a:schemeClr val="bg1"/>
                </a:solidFill>
              </a:rPr>
              <a:t>- Introduction </a:t>
            </a:r>
            <a:r>
              <a:rPr lang="en-US" sz="1800" b="1" dirty="0" smtClean="0">
                <a:solidFill>
                  <a:schemeClr val="bg1"/>
                </a:solidFill>
              </a:rPr>
              <a:t>to Object Oriented Programming</a:t>
            </a:r>
            <a:r>
              <a:rPr lang="en-US" sz="1800" b="1" dirty="0">
                <a:solidFill>
                  <a:srgbClr val="0070C0"/>
                </a:solidFill>
              </a:rPr>
              <a:t/>
            </a:r>
            <a:br>
              <a:rPr lang="en-US" sz="1800" b="1" dirty="0">
                <a:solidFill>
                  <a:srgbClr val="0070C0"/>
                </a:solidFill>
              </a:rPr>
            </a:br>
            <a:endParaRPr lang="en-AU" sz="1800" dirty="0"/>
          </a:p>
        </p:txBody>
      </p:sp>
      <p:sp>
        <p:nvSpPr>
          <p:cNvPr id="3" name="Content Placeholder 2"/>
          <p:cNvSpPr>
            <a:spLocks noGrp="1"/>
          </p:cNvSpPr>
          <p:nvPr>
            <p:ph idx="1"/>
          </p:nvPr>
        </p:nvSpPr>
        <p:spPr>
          <a:xfrm>
            <a:off x="710286" y="2102923"/>
            <a:ext cx="8596668" cy="3880773"/>
          </a:xfrm>
        </p:spPr>
        <p:txBody>
          <a:bodyPr>
            <a:normAutofit/>
          </a:bodyPr>
          <a:lstStyle/>
          <a:p>
            <a:pPr marL="457200" lvl="1" indent="0">
              <a:buNone/>
            </a:pPr>
            <a:r>
              <a:rPr lang="en-US" sz="2000" b="1" dirty="0">
                <a:solidFill>
                  <a:srgbClr val="00B050"/>
                </a:solidFill>
              </a:rPr>
              <a:t>Example 1</a:t>
            </a:r>
          </a:p>
          <a:p>
            <a:pPr marL="457200" lvl="1" indent="0">
              <a:buNone/>
            </a:pPr>
            <a:r>
              <a:rPr lang="en-US" sz="2000" dirty="0" smtClean="0"/>
              <a:t>Say </a:t>
            </a:r>
            <a:r>
              <a:rPr lang="en-US" sz="2000" dirty="0" smtClean="0"/>
              <a:t>x=50 and y=30</a:t>
            </a:r>
          </a:p>
          <a:p>
            <a:pPr marL="457200" lvl="1" indent="0">
              <a:buNone/>
            </a:pPr>
            <a:endParaRPr lang="en-US" sz="2000" b="1" dirty="0" smtClean="0"/>
          </a:p>
          <a:p>
            <a:pPr marL="457200" lvl="1" indent="0">
              <a:buNone/>
            </a:pPr>
            <a:endParaRPr lang="en-US" sz="2000" dirty="0"/>
          </a:p>
        </p:txBody>
      </p:sp>
      <p:sp>
        <p:nvSpPr>
          <p:cNvPr id="5" name="TextBox 4"/>
          <p:cNvSpPr txBox="1"/>
          <p:nvPr/>
        </p:nvSpPr>
        <p:spPr>
          <a:xfrm>
            <a:off x="710285" y="1013254"/>
            <a:ext cx="9529183" cy="646331"/>
          </a:xfrm>
          <a:prstGeom prst="rect">
            <a:avLst/>
          </a:prstGeom>
          <a:noFill/>
        </p:spPr>
        <p:txBody>
          <a:bodyPr wrap="square" rtlCol="0">
            <a:spAutoFit/>
          </a:bodyPr>
          <a:lstStyle/>
          <a:p>
            <a:r>
              <a:rPr lang="en-US" sz="3600" b="1" dirty="0" smtClean="0">
                <a:solidFill>
                  <a:srgbClr val="0070C0"/>
                </a:solidFill>
              </a:rPr>
              <a:t>Evaluating </a:t>
            </a:r>
            <a:r>
              <a:rPr lang="en-US" sz="3600" b="1" dirty="0" err="1" smtClean="0">
                <a:solidFill>
                  <a:srgbClr val="0070C0"/>
                </a:solidFill>
              </a:rPr>
              <a:t>boolean</a:t>
            </a:r>
            <a:r>
              <a:rPr lang="en-US" sz="3600" b="1" dirty="0" smtClean="0">
                <a:solidFill>
                  <a:srgbClr val="0070C0"/>
                </a:solidFill>
              </a:rPr>
              <a:t> expressions</a:t>
            </a:r>
            <a:endParaRPr lang="en-AU" sz="3600" b="1" dirty="0">
              <a:solidFill>
                <a:srgbClr val="0070C0"/>
              </a:solidFill>
            </a:endParaRPr>
          </a:p>
        </p:txBody>
      </p:sp>
      <p:sp>
        <p:nvSpPr>
          <p:cNvPr id="7" name="Slide Number Placeholder 6"/>
          <p:cNvSpPr>
            <a:spLocks noGrp="1"/>
          </p:cNvSpPr>
          <p:nvPr>
            <p:ph type="sldNum" sz="quarter" idx="12"/>
          </p:nvPr>
        </p:nvSpPr>
        <p:spPr>
          <a:xfrm>
            <a:off x="11268548" y="6374851"/>
            <a:ext cx="683339" cy="365125"/>
          </a:xfrm>
          <a:solidFill>
            <a:srgbClr val="0070C0"/>
          </a:solidFill>
        </p:spPr>
        <p:txBody>
          <a:bodyPr/>
          <a:lstStyle/>
          <a:p>
            <a:fld id="{519954A3-9DFD-4C44-94BA-B95130A3BA1C}" type="slidenum">
              <a:rPr lang="en-US" smtClean="0">
                <a:solidFill>
                  <a:schemeClr val="bg1"/>
                </a:solidFill>
              </a:rPr>
              <a:t>9</a:t>
            </a:fld>
            <a:endParaRPr lang="en-US" dirty="0">
              <a:solidFill>
                <a:schemeClr val="bg1"/>
              </a:solidFill>
            </a:endParaRPr>
          </a:p>
        </p:txBody>
      </p:sp>
      <p:sp>
        <p:nvSpPr>
          <p:cNvPr id="17" name="Footer Placeholder 5"/>
          <p:cNvSpPr>
            <a:spLocks noGrp="1"/>
          </p:cNvSpPr>
          <p:nvPr>
            <p:ph type="ftr" sz="quarter" idx="11"/>
          </p:nvPr>
        </p:nvSpPr>
        <p:spPr>
          <a:xfrm>
            <a:off x="-15299" y="6374852"/>
            <a:ext cx="3512111" cy="365125"/>
          </a:xfrm>
          <a:solidFill>
            <a:srgbClr val="0070C0"/>
          </a:solidFill>
        </p:spPr>
        <p:txBody>
          <a:bodyPr/>
          <a:lstStyle/>
          <a:p>
            <a:r>
              <a:rPr lang="en-US" dirty="0" smtClean="0">
                <a:solidFill>
                  <a:schemeClr val="bg1"/>
                </a:solidFill>
              </a:rPr>
              <a:t>Week 3 _ Selection Structures</a:t>
            </a:r>
            <a:endParaRPr lang="en-US"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61272747"/>
              </p:ext>
            </p:extLst>
          </p:nvPr>
        </p:nvGraphicFramePr>
        <p:xfrm>
          <a:off x="1190027" y="3010192"/>
          <a:ext cx="4268381" cy="1854200"/>
        </p:xfrm>
        <a:graphic>
          <a:graphicData uri="http://schemas.openxmlformats.org/drawingml/2006/table">
            <a:tbl>
              <a:tblPr firstRow="1" bandRow="1">
                <a:tableStyleId>{5940675A-B579-460E-94D1-54222C63F5DA}</a:tableStyleId>
              </a:tblPr>
              <a:tblGrid>
                <a:gridCol w="2560879">
                  <a:extLst>
                    <a:ext uri="{9D8B030D-6E8A-4147-A177-3AD203B41FA5}">
                      <a16:colId xmlns:a16="http://schemas.microsoft.com/office/drawing/2014/main" val="20000"/>
                    </a:ext>
                  </a:extLst>
                </a:gridCol>
                <a:gridCol w="1707502">
                  <a:extLst>
                    <a:ext uri="{9D8B030D-6E8A-4147-A177-3AD203B41FA5}">
                      <a16:colId xmlns:a16="http://schemas.microsoft.com/office/drawing/2014/main" val="20001"/>
                    </a:ext>
                  </a:extLst>
                </a:gridCol>
              </a:tblGrid>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dirty="0" smtClean="0"/>
                        <a:t>x == 50	</a:t>
                      </a:r>
                      <a:endParaRPr lang="en-AU" sz="1800" b="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i="1" dirty="0" smtClean="0">
                          <a:solidFill>
                            <a:srgbClr val="FF0000"/>
                          </a:solidFill>
                        </a:rPr>
                        <a:t>True</a:t>
                      </a:r>
                      <a:endParaRPr lang="en-AU" sz="1800" b="0" i="1" dirty="0">
                        <a:solidFill>
                          <a:srgbClr val="FF0000"/>
                        </a:solidFill>
                      </a:endParaRPr>
                    </a:p>
                  </a:txBody>
                  <a:tcPr/>
                </a:tc>
                <a:extLst>
                  <a:ext uri="{0D108BD9-81ED-4DB2-BD59-A6C34878D82A}">
                    <a16:rowId xmlns:a16="http://schemas.microsoft.com/office/drawing/2014/main" val="10000"/>
                  </a:ext>
                </a:extLst>
              </a:tr>
              <a:tr h="370840">
                <a:tc>
                  <a:txBody>
                    <a:bodyPr/>
                    <a:lstStyle/>
                    <a:p>
                      <a:r>
                        <a:rPr lang="en-AU" sz="1800" b="0" dirty="0" smtClean="0"/>
                        <a:t>x &gt; y</a:t>
                      </a:r>
                      <a:endParaRPr lang="en-AU" sz="1800" b="0" dirty="0"/>
                    </a:p>
                  </a:txBody>
                  <a:tcPr/>
                </a:tc>
                <a:tc>
                  <a:txBody>
                    <a:bodyPr/>
                    <a:lstStyle/>
                    <a:p>
                      <a:r>
                        <a:rPr lang="en-AU" sz="1800" b="0" i="1" dirty="0" smtClean="0">
                          <a:solidFill>
                            <a:srgbClr val="FF0000"/>
                          </a:solidFill>
                        </a:rPr>
                        <a:t>True</a:t>
                      </a:r>
                      <a:endParaRPr lang="en-AU" sz="1800" b="0" i="1" dirty="0">
                        <a:solidFill>
                          <a:srgbClr val="FF0000"/>
                        </a:solidFill>
                      </a:endParaRPr>
                    </a:p>
                  </a:txBody>
                  <a:tcPr/>
                </a:tc>
                <a:extLst>
                  <a:ext uri="{0D108BD9-81ED-4DB2-BD59-A6C34878D82A}">
                    <a16:rowId xmlns:a16="http://schemas.microsoft.com/office/drawing/2014/main" val="10001"/>
                  </a:ext>
                </a:extLst>
              </a:tr>
              <a:tr h="370840">
                <a:tc>
                  <a:txBody>
                    <a:bodyPr/>
                    <a:lstStyle/>
                    <a:p>
                      <a:r>
                        <a:rPr lang="en-AU" sz="1800" b="0" dirty="0" smtClean="0"/>
                        <a:t>x</a:t>
                      </a:r>
                      <a:r>
                        <a:rPr lang="en-AU" sz="1800" b="0" baseline="0" dirty="0" smtClean="0"/>
                        <a:t> == y</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i="1" dirty="0" smtClean="0">
                          <a:solidFill>
                            <a:srgbClr val="FF0000"/>
                          </a:solidFill>
                        </a:rPr>
                        <a:t>False</a:t>
                      </a:r>
                      <a:endParaRPr lang="en-AU" sz="1800" b="0" i="1" dirty="0">
                        <a:solidFill>
                          <a:srgbClr val="FF0000"/>
                        </a:solidFill>
                      </a:endParaRPr>
                    </a:p>
                  </a:txBody>
                  <a:tcPr/>
                </a:tc>
                <a:extLst>
                  <a:ext uri="{0D108BD9-81ED-4DB2-BD59-A6C34878D82A}">
                    <a16:rowId xmlns:a16="http://schemas.microsoft.com/office/drawing/2014/main" val="10002"/>
                  </a:ext>
                </a:extLst>
              </a:tr>
              <a:tr h="370840">
                <a:tc>
                  <a:txBody>
                    <a:bodyPr/>
                    <a:lstStyle/>
                    <a:p>
                      <a:r>
                        <a:rPr lang="en-AU" sz="1800" b="0" dirty="0" smtClean="0"/>
                        <a:t>y == 30</a:t>
                      </a:r>
                      <a:endParaRPr lang="en-AU" sz="1800" b="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b="0" i="1" dirty="0" smtClean="0">
                          <a:solidFill>
                            <a:srgbClr val="FF0000"/>
                          </a:solidFill>
                        </a:rPr>
                        <a:t>True</a:t>
                      </a:r>
                      <a:endParaRPr lang="en-AU" sz="1800" b="0" i="1" dirty="0" smtClean="0">
                        <a:solidFill>
                          <a:srgbClr val="FF0000"/>
                        </a:solidFill>
                      </a:endParaRPr>
                    </a:p>
                  </a:txBody>
                  <a:tcPr/>
                </a:tc>
                <a:extLst>
                  <a:ext uri="{0D108BD9-81ED-4DB2-BD59-A6C34878D82A}">
                    <a16:rowId xmlns:a16="http://schemas.microsoft.com/office/drawing/2014/main" val="10003"/>
                  </a:ext>
                </a:extLst>
              </a:tr>
              <a:tr h="370840">
                <a:tc>
                  <a:txBody>
                    <a:bodyPr/>
                    <a:lstStyle/>
                    <a:p>
                      <a:r>
                        <a:rPr lang="en-AU" sz="1800" b="0" dirty="0" smtClean="0"/>
                        <a:t>x &gt;50</a:t>
                      </a:r>
                      <a:endParaRPr lang="en-AU" sz="18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i="1" dirty="0" smtClean="0">
                          <a:solidFill>
                            <a:srgbClr val="FF0000"/>
                          </a:solidFill>
                        </a:rPr>
                        <a:t>False</a:t>
                      </a:r>
                      <a:endParaRPr lang="en-AU" sz="1800" b="0" i="1" dirty="0">
                        <a:solidFill>
                          <a:srgbClr val="FF0000"/>
                        </a:solidFill>
                      </a:endParaRPr>
                    </a:p>
                  </a:txBody>
                  <a:tcPr/>
                </a:tc>
                <a:extLst>
                  <a:ext uri="{0D108BD9-81ED-4DB2-BD59-A6C34878D82A}">
                    <a16:rowId xmlns:a16="http://schemas.microsoft.com/office/drawing/2014/main" val="10004"/>
                  </a:ext>
                </a:extLst>
              </a:tr>
            </a:tbl>
          </a:graphicData>
        </a:graphic>
      </p:graphicFrame>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351373" y="2641562"/>
            <a:ext cx="3962400" cy="2927217"/>
          </a:xfrm>
          <a:prstGeom prst="rect">
            <a:avLst/>
          </a:prstGeom>
        </p:spPr>
      </p:pic>
    </p:spTree>
    <p:extLst>
      <p:ext uri="{BB962C8B-B14F-4D97-AF65-F5344CB8AC3E}">
        <p14:creationId xmlns:p14="http://schemas.microsoft.com/office/powerpoint/2010/main" val="487031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9857</TotalTime>
  <Words>1679</Words>
  <Application>Microsoft Office PowerPoint</Application>
  <PresentationFormat>Widescreen</PresentationFormat>
  <Paragraphs>357</Paragraphs>
  <Slides>26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Narrow</vt:lpstr>
      <vt:lpstr>Calibri</vt:lpstr>
      <vt:lpstr>Times New Roman</vt:lpstr>
      <vt:lpstr>Trebuchet MS</vt:lpstr>
      <vt:lpstr>Wingdings</vt:lpstr>
      <vt:lpstr>Wingdings 3</vt:lpstr>
      <vt:lpstr>Facet</vt:lpstr>
      <vt:lpstr>    Topic 3 – Control Statements (Selection Structures)</vt:lpstr>
      <vt:lpstr>VIT1102 - Introduction to Object Oriented Programming </vt:lpstr>
      <vt:lpstr>VIT1102 - Introduction to Object Oriented Programming </vt:lpstr>
      <vt:lpstr>VIT1102 - Introduction to Object Oriented Programming </vt:lpstr>
      <vt:lpstr>Selection Structures</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lpstr>VIT1102 - Introduction to Object Oriented Programming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Introduction</dc:title>
  <dc:creator>Oshadi Alahakoon</dc:creator>
  <cp:lastModifiedBy>Oshadi Alahakoon</cp:lastModifiedBy>
  <cp:revision>130</cp:revision>
  <dcterms:created xsi:type="dcterms:W3CDTF">2015-12-03T23:32:02Z</dcterms:created>
  <dcterms:modified xsi:type="dcterms:W3CDTF">2020-08-23T05:06:05Z</dcterms:modified>
</cp:coreProperties>
</file>