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9" r:id="rId3"/>
    <p:sldId id="266" r:id="rId4"/>
    <p:sldId id="267" r:id="rId5"/>
    <p:sldId id="268" r:id="rId6"/>
    <p:sldId id="273" r:id="rId7"/>
    <p:sldId id="274" r:id="rId8"/>
    <p:sldId id="275" r:id="rId9"/>
    <p:sldId id="311" r:id="rId10"/>
    <p:sldId id="296" r:id="rId11"/>
    <p:sldId id="271" r:id="rId12"/>
    <p:sldId id="263" r:id="rId13"/>
    <p:sldId id="261" r:id="rId14"/>
    <p:sldId id="277" r:id="rId15"/>
    <p:sldId id="278" r:id="rId16"/>
    <p:sldId id="282" r:id="rId17"/>
    <p:sldId id="297" r:id="rId18"/>
    <p:sldId id="279" r:id="rId19"/>
    <p:sldId id="283" r:id="rId20"/>
    <p:sldId id="286" r:id="rId21"/>
    <p:sldId id="284" r:id="rId22"/>
    <p:sldId id="288" r:id="rId23"/>
    <p:sldId id="289" r:id="rId24"/>
    <p:sldId id="312" r:id="rId25"/>
    <p:sldId id="290" r:id="rId26"/>
    <p:sldId id="293" r:id="rId27"/>
    <p:sldId id="292" r:id="rId28"/>
    <p:sldId id="294" r:id="rId29"/>
    <p:sldId id="313" r:id="rId30"/>
    <p:sldId id="280" r:id="rId31"/>
    <p:sldId id="299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C722-1B91-432E-99FC-5CE793F53BA0}" type="datetimeFigureOut">
              <a:rPr lang="en-AU" smtClean="0"/>
              <a:t>5/9/2023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95E70-2AAD-42A1-B779-02052F57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05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11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66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90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78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190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259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77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28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93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78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873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601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90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1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094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432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993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350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673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82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8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525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232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75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22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41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33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61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4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44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25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08DC-69A7-488C-AA1A-364EF9CE8604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E232-785F-444F-8AC1-9BCB01F179A8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5DE-DF92-49B8-9255-92EC4643B654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4F6D-6966-4381-AC6D-246863D56CA2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C6E-F7AC-4FEB-B3FB-81091B6DEB9C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76A-C3CE-4A50-B9FF-090D572F744A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669-AE33-4CD3-B0CE-A380BC940635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BB86-DABF-437E-8F01-07470DC6446A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A5E1-E51D-40C6-BA6F-1AD58AB41512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892E-3352-424F-AA88-FECF32B23E9C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3993-7E10-4DB1-A9EC-405B7B537E74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6C6-0AD2-42F8-BC5E-0DB4F8857A34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F9DC-9E9E-4FF3-905B-AEAC975AB526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97B-207B-418F-B1EB-2D8ACFEDBE41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B11E-EAA5-4B4A-AD0B-05FF4588817F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E5A8-9645-4AD0-850A-265D7484F925}" type="datetime1">
              <a:rPr lang="en-US" smtClean="0"/>
              <a:t>9/5/23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3E64-830D-48FE-B4C1-C66BD8FA2FF9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245" y="6303912"/>
            <a:ext cx="68333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visualize.html#mode=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7716"/>
            <a:ext cx="8592522" cy="1646302"/>
          </a:xfrm>
        </p:spPr>
        <p:txBody>
          <a:bodyPr/>
          <a:lstStyle/>
          <a:p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/>
            </a:br>
            <a:r>
              <a:rPr lang="en-US" sz="4400"/>
              <a:t>Topic </a:t>
            </a:r>
            <a:r>
              <a:rPr lang="en-US" sz="4400" dirty="0"/>
              <a:t>2 – Operators and Variables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By Oshadi Alahakoon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135421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8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VIT 1102 - Introduction to Object Oriented Programming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Week 2 _ Variables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9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24" y="1399815"/>
            <a:ext cx="8596668" cy="66437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Class exercise using Python console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77334" y="3289651"/>
            <a:ext cx="98755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/>
              <a:t>	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/>
              <a:t>	</a:t>
            </a: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7774" y="3766704"/>
            <a:ext cx="8899558" cy="20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2918" y="2290526"/>
            <a:ext cx="80394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AU" sz="2400" dirty="0"/>
              <a:t>Start Python Console by clicking on the icon.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AU" sz="2400" dirty="0"/>
              <a:t>Try some mathematical expressions as shown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AU" sz="2400" dirty="0"/>
              <a:t>Find the values of A and B using Python console.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1228" y="5851318"/>
            <a:ext cx="307818" cy="23261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4846" y="5967623"/>
            <a:ext cx="40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Click here to start Python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tx1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Understanding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Use different types 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Adding comments and Variable naming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Output formatting in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Understanding Variables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6"/>
            <a:ext cx="10039505" cy="445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a variable?</a:t>
            </a:r>
          </a:p>
          <a:p>
            <a:pPr marL="0" indent="0">
              <a:buNone/>
            </a:pPr>
            <a:r>
              <a:rPr lang="en-US" sz="2800" dirty="0"/>
              <a:t>Definition of a variable is as follows:</a:t>
            </a:r>
          </a:p>
          <a:p>
            <a:pPr marL="0" indent="0">
              <a:buNone/>
            </a:pPr>
            <a:r>
              <a:rPr lang="en-US" sz="2800" dirty="0"/>
              <a:t>A variable is a memory location in computer memory. It has a type and a name. This memory location can store different values of the same type.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4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984461"/>
            <a:ext cx="9372828" cy="399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have used variables in </a:t>
            </a:r>
            <a:r>
              <a:rPr lang="en-US" sz="2000" dirty="0" err="1"/>
              <a:t>Tute</a:t>
            </a:r>
            <a:r>
              <a:rPr lang="en-US" sz="2000" dirty="0"/>
              <a:t> 1. Whenever we used input() function, we stored the value user entered in a variable.</a:t>
            </a:r>
          </a:p>
          <a:p>
            <a:pPr marL="0" indent="0">
              <a:buNone/>
            </a:pPr>
            <a:r>
              <a:rPr lang="en-US" sz="2000" dirty="0"/>
              <a:t>In the command:</a:t>
            </a:r>
          </a:p>
          <a:p>
            <a:pPr marL="0" indent="0">
              <a:buNone/>
            </a:pPr>
            <a:r>
              <a:rPr lang="en-US" sz="2000" dirty="0" err="1"/>
              <a:t>myName</a:t>
            </a:r>
            <a:r>
              <a:rPr lang="en-US" sz="2000" dirty="0"/>
              <a:t> = input(“Please enter your name?)</a:t>
            </a:r>
          </a:p>
          <a:p>
            <a:pPr marL="0" indent="0">
              <a:buNone/>
            </a:pPr>
            <a:r>
              <a:rPr lang="en-US" sz="2000" dirty="0"/>
              <a:t>Whatever the name user entered get stored in the variable </a:t>
            </a:r>
            <a:r>
              <a:rPr lang="en-US" sz="2000" dirty="0" err="1"/>
              <a:t>myName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AU" sz="2000" dirty="0"/>
              <a:t>Think of variables like a box that can hold a value.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Variables cont.…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2" name="Rectangle 1"/>
          <p:cNvSpPr/>
          <p:nvPr/>
        </p:nvSpPr>
        <p:spPr>
          <a:xfrm>
            <a:off x="1812324" y="4497859"/>
            <a:ext cx="1902941" cy="95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“”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74800" y="5475273"/>
            <a:ext cx="407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myName</a:t>
            </a:r>
            <a:r>
              <a:rPr lang="en-US" dirty="0"/>
              <a:t> – is the name of the box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0941" y="4730272"/>
            <a:ext cx="290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initially empty</a:t>
            </a:r>
            <a:endParaRPr lang="en-AU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984461"/>
            <a:ext cx="9372828" cy="399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the command:</a:t>
            </a:r>
          </a:p>
          <a:p>
            <a:pPr marL="0" indent="0">
              <a:buNone/>
            </a:pPr>
            <a:r>
              <a:rPr lang="en-US" sz="2000" dirty="0" err="1"/>
              <a:t>myName</a:t>
            </a:r>
            <a:r>
              <a:rPr lang="en-US" sz="2000" dirty="0"/>
              <a:t> = input(“Please enter your name?)</a:t>
            </a:r>
          </a:p>
          <a:p>
            <a:pPr marL="0" indent="0">
              <a:buNone/>
            </a:pPr>
            <a:r>
              <a:rPr lang="en-US" sz="2000" dirty="0"/>
              <a:t>Whatever the name user entered get stored in the variable </a:t>
            </a:r>
            <a:r>
              <a:rPr lang="en-US" sz="2000" dirty="0" err="1"/>
              <a:t>myName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Say you entered “John”.</a:t>
            </a:r>
            <a:endParaRPr lang="en-AU" sz="2000" dirty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Variables cont.…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2" name="Rectangle 1"/>
          <p:cNvSpPr/>
          <p:nvPr/>
        </p:nvSpPr>
        <p:spPr>
          <a:xfrm>
            <a:off x="1740756" y="3984078"/>
            <a:ext cx="1902941" cy="95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40756" y="4961492"/>
            <a:ext cx="407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myName</a:t>
            </a:r>
            <a:r>
              <a:rPr lang="en-US" dirty="0"/>
              <a:t> – is the name of the box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3016" y="3815542"/>
            <a:ext cx="290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the box has value “John”</a:t>
            </a:r>
            <a:endParaRPr lang="en-AU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4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984461"/>
            <a:ext cx="9372828" cy="399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</a:t>
            </a:r>
            <a:r>
              <a:rPr lang="en-US" sz="2400" u="sng" dirty="0"/>
              <a:t>change the value</a:t>
            </a:r>
            <a:r>
              <a:rPr lang="en-US" sz="2400" dirty="0"/>
              <a:t> you store in the variable </a:t>
            </a:r>
            <a:r>
              <a:rPr lang="en-US" sz="2400" dirty="0" err="1"/>
              <a:t>myName</a:t>
            </a:r>
            <a:r>
              <a:rPr lang="en-US" sz="2400" dirty="0"/>
              <a:t>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you run the following command:</a:t>
            </a:r>
          </a:p>
          <a:p>
            <a:pPr marL="0" indent="0">
              <a:buNone/>
            </a:pPr>
            <a:r>
              <a:rPr lang="en-US" sz="2000" dirty="0" err="1"/>
              <a:t>myName</a:t>
            </a:r>
            <a:r>
              <a:rPr lang="en-US" sz="2000" dirty="0"/>
              <a:t> = “Alex”</a:t>
            </a:r>
          </a:p>
          <a:p>
            <a:pPr marL="0" indent="0">
              <a:buNone/>
            </a:pPr>
            <a:r>
              <a:rPr lang="en-US" sz="2000" dirty="0"/>
              <a:t>Then the previous value stored in the variable </a:t>
            </a:r>
            <a:r>
              <a:rPr lang="en-US" sz="2000" dirty="0" err="1"/>
              <a:t>myName</a:t>
            </a:r>
            <a:r>
              <a:rPr lang="en-US" sz="2000" dirty="0"/>
              <a:t> get over written by the new value. It changes to “Alex”.</a:t>
            </a:r>
            <a:endParaRPr lang="en-AU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Variables cont.…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2" name="Rectangle 1"/>
          <p:cNvSpPr/>
          <p:nvPr/>
        </p:nvSpPr>
        <p:spPr>
          <a:xfrm>
            <a:off x="1593871" y="4584921"/>
            <a:ext cx="1902941" cy="95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“Alex”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40756" y="5545144"/>
            <a:ext cx="115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163" y="4779279"/>
            <a:ext cx="290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the box has the value “Alex”</a:t>
            </a:r>
            <a:endParaRPr lang="en-AU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9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96" y="832022"/>
            <a:ext cx="8596668" cy="98854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Class exercise 2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820562"/>
            <a:ext cx="10039505" cy="40857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this code and enter the name “Jane” as your input. Print() command will eco “Jane” as the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 your code as follows.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What do you expect to see as the 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581" y="1695919"/>
            <a:ext cx="474360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myName</a:t>
            </a:r>
            <a:r>
              <a:rPr lang="en-US" dirty="0"/>
              <a:t> = input(“Please enter your name”)</a:t>
            </a:r>
          </a:p>
          <a:p>
            <a:r>
              <a:rPr lang="en-US" dirty="0"/>
              <a:t>Print(</a:t>
            </a:r>
            <a:r>
              <a:rPr lang="en-US" dirty="0" err="1"/>
              <a:t>myName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231142" y="4030825"/>
            <a:ext cx="474360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myName</a:t>
            </a:r>
            <a:r>
              <a:rPr lang="en-US" dirty="0"/>
              <a:t> = input(“Please enter your name”)</a:t>
            </a:r>
          </a:p>
          <a:p>
            <a:r>
              <a:rPr lang="en-US" dirty="0" err="1"/>
              <a:t>myName</a:t>
            </a:r>
            <a:r>
              <a:rPr lang="en-US" dirty="0"/>
              <a:t> = “Rose”</a:t>
            </a:r>
          </a:p>
          <a:p>
            <a:r>
              <a:rPr lang="en-US" dirty="0" err="1"/>
              <a:t>myName</a:t>
            </a:r>
            <a:r>
              <a:rPr lang="en-US" dirty="0"/>
              <a:t> = “Lee”</a:t>
            </a:r>
          </a:p>
          <a:p>
            <a:r>
              <a:rPr lang="en-US" dirty="0"/>
              <a:t>Print(</a:t>
            </a:r>
            <a:r>
              <a:rPr lang="en-US" dirty="0" err="1"/>
              <a:t>myName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1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96" y="832022"/>
            <a:ext cx="8596668" cy="9885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Class exercise 2 cont.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1633" y="1874883"/>
            <a:ext cx="10039505" cy="4085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Examine following code execution by tracing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see how each line of code change the value in variable </a:t>
            </a:r>
            <a:r>
              <a:rPr lang="en-US" dirty="0" err="1"/>
              <a:t>myName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online tool available at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http://www.pythontutor.com/visualize.html#mode=edit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774" y="2806574"/>
            <a:ext cx="4155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myName</a:t>
            </a:r>
            <a:r>
              <a:rPr lang="en-AU" dirty="0"/>
              <a:t> = ‘Rose’</a:t>
            </a:r>
          </a:p>
          <a:p>
            <a:r>
              <a:rPr lang="en-AU" dirty="0" err="1"/>
              <a:t>myName</a:t>
            </a:r>
            <a:r>
              <a:rPr lang="en-AU" dirty="0"/>
              <a:t> = ‘ Jack’</a:t>
            </a:r>
          </a:p>
          <a:p>
            <a:r>
              <a:rPr lang="en-AU" dirty="0" err="1"/>
              <a:t>myName</a:t>
            </a:r>
            <a:r>
              <a:rPr lang="en-AU" dirty="0"/>
              <a:t> = ‘Ben’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tx1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Understanding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0070C0"/>
                </a:solidFill>
              </a:rPr>
              <a:t>Using different types 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Adding comments and Variable naming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Output formatting in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9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950098"/>
            <a:ext cx="9718817" cy="4245429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From the previous slides we saw that variables have a name.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They also have a type – A DATA TYPE.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Some of the commonly used data types in Python are as follows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What is the type of variable </a:t>
            </a:r>
            <a:r>
              <a:rPr lang="en-US" sz="2000" dirty="0" err="1">
                <a:solidFill>
                  <a:schemeClr val="tx1"/>
                </a:solidFill>
              </a:rPr>
              <a:t>myName</a:t>
            </a:r>
            <a:r>
              <a:rPr lang="en-US" sz="2000" dirty="0">
                <a:solidFill>
                  <a:schemeClr val="tx1"/>
                </a:solidFill>
              </a:rPr>
              <a:t>?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Variable </a:t>
            </a:r>
            <a:r>
              <a:rPr lang="en-US" sz="1800" dirty="0" err="1">
                <a:solidFill>
                  <a:schemeClr val="tx1"/>
                </a:solidFill>
              </a:rPr>
              <a:t>myName</a:t>
            </a:r>
            <a:r>
              <a:rPr lang="en-US" sz="1800" dirty="0">
                <a:solidFill>
                  <a:schemeClr val="tx1"/>
                </a:solidFill>
              </a:rPr>
              <a:t> stored text (String literals) and the type of the variable is String.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707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Types of variables in Python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14773"/>
              </p:ext>
            </p:extLst>
          </p:nvPr>
        </p:nvGraphicFramePr>
        <p:xfrm>
          <a:off x="1414185" y="333113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representation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literals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“hi”   ‘John’   “ “    ‘I am good!’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-1      4     900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 Numbers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    -2     -2.005      900.5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3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0070C0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Understanding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Using different types 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Adding comments and Variable naming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Output formatting in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10290507" cy="299952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tx1"/>
                </a:solidFill>
              </a:rPr>
              <a:t>In Python, a string variable can store any string literal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myName</a:t>
            </a:r>
            <a:r>
              <a:rPr lang="en-US" sz="2400" dirty="0">
                <a:solidFill>
                  <a:schemeClr val="tx1"/>
                </a:solidFill>
              </a:rPr>
              <a:t> is a string variable, it stored literals such as “Rose”, ‘John’ or ‘Lee’).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 string literal assigned to a string variable can be of any length.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String literals start and end with a single or double quote (‘ OR “).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Quotations are not part of the string literal.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765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String variables and string literals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2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718817" cy="427192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b="1" dirty="0"/>
              <a:t>Examples of String literals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All above are Strings. The only requirement for a literal to become a String is to write them inside quotes.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1044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String variables and string literals cont.…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1437" y="2635367"/>
            <a:ext cx="6764693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>
              <a:spcBef>
                <a:spcPts val="600"/>
              </a:spcBef>
            </a:pPr>
            <a:r>
              <a:rPr lang="en-US" dirty="0"/>
              <a:t>“Hello!”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‘Once upon a time there lived a beautiful little fairy ……..’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“ 10 cats, 2 dogs and an elephant”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‘1 + 2 = 3’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‘My name is John.’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‘###5%%%&amp;***(00000)*(34488’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“0.5 * 2.5”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1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202363"/>
            <a:ext cx="9718817" cy="3465855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6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Integers are negative or positive whole numbers. Values that can be stored in integer data type range from 2,147,483,648 (–2</a:t>
            </a:r>
            <a:r>
              <a:rPr lang="en-US" sz="2400" baseline="30000" dirty="0"/>
              <a:t>31</a:t>
            </a:r>
            <a:r>
              <a:rPr lang="en-US" sz="2400" dirty="0"/>
              <a:t>) to 2,147,483,647 (2</a:t>
            </a:r>
            <a:r>
              <a:rPr lang="en-US" sz="2400" baseline="30000" dirty="0"/>
              <a:t>31</a:t>
            </a:r>
            <a:r>
              <a:rPr lang="en-US" sz="2400" dirty="0"/>
              <a:t>– 1)</a:t>
            </a:r>
            <a:endParaRPr lang="en-US" alt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b="1" dirty="0"/>
              <a:t>Reading integers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200" dirty="0"/>
              <a:t>Run this program and provide a decimal input. What happens?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1044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Integer variables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9360" y="4027562"/>
            <a:ext cx="8852607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>
              <a:spcBef>
                <a:spcPts val="600"/>
              </a:spcBef>
            </a:pPr>
            <a:r>
              <a:rPr lang="en-AU" sz="2400" dirty="0"/>
              <a:t>num1 = </a:t>
            </a:r>
            <a:r>
              <a:rPr lang="en-AU" sz="2400" dirty="0" err="1">
                <a:solidFill>
                  <a:srgbClr val="FF0000"/>
                </a:solidFill>
              </a:rPr>
              <a:t>int</a:t>
            </a:r>
            <a:r>
              <a:rPr lang="en-AU" sz="2400" dirty="0"/>
              <a:t> </a:t>
            </a:r>
            <a:r>
              <a:rPr lang="en-AU" sz="2400" dirty="0">
                <a:solidFill>
                  <a:srgbClr val="FF0000"/>
                </a:solidFill>
              </a:rPr>
              <a:t>(</a:t>
            </a:r>
            <a:r>
              <a:rPr lang="en-AU" sz="2400" dirty="0">
                <a:solidFill>
                  <a:srgbClr val="00B050"/>
                </a:solidFill>
              </a:rPr>
              <a:t>input (</a:t>
            </a:r>
            <a:r>
              <a:rPr lang="en-AU" sz="2400" dirty="0"/>
              <a:t>'Please enter an integer number to print '</a:t>
            </a:r>
            <a:r>
              <a:rPr lang="en-AU" sz="2400" dirty="0">
                <a:solidFill>
                  <a:srgbClr val="00B050"/>
                </a:solidFill>
              </a:rPr>
              <a:t>)</a:t>
            </a:r>
            <a:r>
              <a:rPr lang="en-AU" sz="2400" dirty="0">
                <a:solidFill>
                  <a:srgbClr val="FF0000"/>
                </a:solidFill>
              </a:rPr>
              <a:t>)</a:t>
            </a:r>
          </a:p>
          <a:p>
            <a:pPr indent="-57150">
              <a:spcBef>
                <a:spcPts val="600"/>
              </a:spcBef>
            </a:pPr>
            <a:r>
              <a:rPr lang="en-AU" sz="2400" dirty="0"/>
              <a:t>print(num1)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718817" cy="42719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Float numbers are decimal numbers such as money values with dollars and cents.</a:t>
            </a:r>
            <a:r>
              <a:rPr lang="en-US" altLang="en-US" sz="2000" dirty="0"/>
              <a:t> Floats data type range from approximately –10</a:t>
            </a:r>
            <a:r>
              <a:rPr lang="en-US" altLang="en-US" sz="2000" baseline="30000" dirty="0"/>
              <a:t>308 </a:t>
            </a:r>
            <a:r>
              <a:rPr lang="en-US" altLang="en-US" sz="2000" dirty="0"/>
              <a:t>to 10</a:t>
            </a:r>
            <a:r>
              <a:rPr lang="en-US" altLang="en-US" sz="2000" baseline="30000" dirty="0"/>
              <a:t>308 </a:t>
            </a:r>
            <a:endParaRPr lang="en-US" sz="2000" dirty="0"/>
          </a:p>
          <a:p>
            <a:pPr marL="457200" lvl="1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/>
              <a:t>Reading Floats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Run this program and provide an integer input. What happens?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1044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Float Variables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5308" y="3851573"/>
            <a:ext cx="7995158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>
              <a:spcBef>
                <a:spcPts val="600"/>
              </a:spcBef>
            </a:pPr>
            <a:r>
              <a:rPr lang="en-AU" sz="2400" dirty="0"/>
              <a:t>num1 = </a:t>
            </a:r>
            <a:r>
              <a:rPr lang="en-AU" sz="2400" dirty="0">
                <a:solidFill>
                  <a:srgbClr val="FF0000"/>
                </a:solidFill>
              </a:rPr>
              <a:t>float</a:t>
            </a:r>
            <a:r>
              <a:rPr lang="en-AU" sz="2400" dirty="0"/>
              <a:t> </a:t>
            </a:r>
            <a:r>
              <a:rPr lang="en-AU" sz="2400" dirty="0">
                <a:solidFill>
                  <a:srgbClr val="FF0000"/>
                </a:solidFill>
              </a:rPr>
              <a:t>(</a:t>
            </a:r>
            <a:r>
              <a:rPr lang="en-AU" sz="2400" dirty="0">
                <a:solidFill>
                  <a:srgbClr val="00B050"/>
                </a:solidFill>
              </a:rPr>
              <a:t>input (</a:t>
            </a:r>
            <a:r>
              <a:rPr lang="en-AU" sz="2400" dirty="0"/>
              <a:t>'Please enter a number to print '</a:t>
            </a:r>
            <a:r>
              <a:rPr lang="en-AU" sz="2400" dirty="0">
                <a:solidFill>
                  <a:srgbClr val="00B050"/>
                </a:solidFill>
              </a:rPr>
              <a:t>)</a:t>
            </a:r>
            <a:r>
              <a:rPr lang="en-AU" sz="2400" dirty="0">
                <a:solidFill>
                  <a:srgbClr val="FF0000"/>
                </a:solidFill>
              </a:rPr>
              <a:t>)</a:t>
            </a:r>
          </a:p>
          <a:p>
            <a:pPr indent="-57150">
              <a:spcBef>
                <a:spcPts val="600"/>
              </a:spcBef>
            </a:pPr>
            <a:r>
              <a:rPr lang="en-AU" sz="2400" dirty="0"/>
              <a:t>print(num1)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1790387"/>
            <a:ext cx="9755520" cy="4472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1 - Introduction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0860" y="1790387"/>
            <a:ext cx="213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i="1" dirty="0">
                <a:solidFill>
                  <a:srgbClr val="00B050"/>
                </a:solidFill>
              </a:rPr>
              <a:t>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20" y="2509946"/>
            <a:ext cx="7029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tx1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Understanding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tx1"/>
                </a:solidFill>
              </a:rPr>
              <a:t>Using different types 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0070C0"/>
                </a:solidFill>
              </a:rPr>
              <a:t>Adding comments and Variable naming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Output formatting in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9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006082"/>
            <a:ext cx="9572049" cy="43687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2000" dirty="0"/>
              <a:t>In python code, any text following a # sign (called the pound sign) is a comment. 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Comments are not for Python compiler. Compiler ignores them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Each line of comments must start with a # sign</a:t>
            </a:r>
            <a:endParaRPr lang="en-AU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Comments are the programmer’s notes about what the code does. You can write anything in a comment. To help others to read and understand the source code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869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Adding comments in your programs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274" y="2845677"/>
            <a:ext cx="697475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 This is a comment</a:t>
            </a:r>
          </a:p>
          <a:p>
            <a:endParaRPr lang="en-US" dirty="0"/>
          </a:p>
          <a:p>
            <a:r>
              <a:rPr lang="en-US" dirty="0"/>
              <a:t># This program add two numbers and print the sum. User need to</a:t>
            </a:r>
          </a:p>
          <a:p>
            <a:r>
              <a:rPr lang="en-US" dirty="0"/>
              <a:t># input two numbers for addition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72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572049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2000" dirty="0" err="1"/>
              <a:t>DocStrings</a:t>
            </a:r>
            <a:r>
              <a:rPr lang="en-AU" sz="2000" dirty="0"/>
              <a:t> are similar to comments. But they can contain more than one line of description.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869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Adding </a:t>
            </a:r>
            <a:r>
              <a:rPr lang="en-US" sz="3600" b="1" dirty="0" err="1">
                <a:solidFill>
                  <a:srgbClr val="0070C0"/>
                </a:solidFill>
              </a:rPr>
              <a:t>DocStrings</a:t>
            </a:r>
            <a:r>
              <a:rPr lang="en-US" sz="3600" b="1" dirty="0">
                <a:solidFill>
                  <a:srgbClr val="0070C0"/>
                </a:solidFill>
              </a:rPr>
              <a:t> in your programs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274" y="2845677"/>
            <a:ext cx="6974759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“””</a:t>
            </a:r>
          </a:p>
          <a:p>
            <a:r>
              <a:rPr lang="en-US" dirty="0"/>
              <a:t>Author: Oshadi</a:t>
            </a:r>
          </a:p>
          <a:p>
            <a:r>
              <a:rPr lang="en-US" dirty="0"/>
              <a:t>Written in: January</a:t>
            </a:r>
          </a:p>
          <a:p>
            <a:endParaRPr lang="en-US" dirty="0"/>
          </a:p>
          <a:p>
            <a:r>
              <a:rPr lang="en-US" dirty="0"/>
              <a:t>This program add two numbers and print the sum. User need to</a:t>
            </a:r>
          </a:p>
          <a:p>
            <a:r>
              <a:rPr lang="en-US" dirty="0"/>
              <a:t>input two numbers for addition</a:t>
            </a:r>
          </a:p>
          <a:p>
            <a:r>
              <a:rPr lang="en-US" dirty="0"/>
              <a:t>“””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4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572049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Adding comments and </a:t>
            </a:r>
            <a:r>
              <a:rPr lang="en-US" sz="2000" dirty="0" err="1"/>
              <a:t>DocStrings</a:t>
            </a:r>
            <a:r>
              <a:rPr lang="en-US" sz="2000" dirty="0"/>
              <a:t> in your programs is a good programming practice.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Comments are important for future references and modifications to the code. You can also use comments to explain tricky parts of code in a program.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DocStrings</a:t>
            </a:r>
            <a:r>
              <a:rPr lang="en-US" sz="2000" dirty="0"/>
              <a:t> can be maintained at the start of the program to record information such as the programmer and version. Also a </a:t>
            </a:r>
            <a:r>
              <a:rPr lang="en-US" sz="2000" dirty="0" err="1"/>
              <a:t>DocString</a:t>
            </a:r>
            <a:r>
              <a:rPr lang="en-US" sz="2000" dirty="0"/>
              <a:t> can describe the purpose of a program.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110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Importance of Adding Comments and </a:t>
            </a:r>
            <a:r>
              <a:rPr lang="en-US" sz="3600" b="1" dirty="0" err="1">
                <a:solidFill>
                  <a:srgbClr val="0070C0"/>
                </a:solidFill>
              </a:rPr>
              <a:t>DocStrings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13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761177"/>
            <a:ext cx="10521132" cy="4270168"/>
          </a:xfrm>
        </p:spPr>
        <p:txBody>
          <a:bodyPr>
            <a:normAutofit/>
          </a:bodyPr>
          <a:lstStyle/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b="1" dirty="0">
                <a:solidFill>
                  <a:srgbClr val="C00000"/>
                </a:solidFill>
              </a:rPr>
              <a:t>This section is not for completing in the classroom.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Your instructor will give you a brief explanation about output formatting.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You have already used some formatting in your work using Python </a:t>
            </a:r>
            <a:r>
              <a:rPr lang="en-AU" sz="2400" dirty="0" err="1">
                <a:solidFill>
                  <a:srgbClr val="0070C0"/>
                </a:solidFill>
              </a:rPr>
              <a:t>f’string</a:t>
            </a:r>
            <a:r>
              <a:rPr lang="en-AU" sz="2400" dirty="0">
                <a:solidFill>
                  <a:srgbClr val="0070C0"/>
                </a:solidFill>
              </a:rPr>
              <a:t>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You may use the examples given to see how formatting works in your own time.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There is too much information to memorise, therefore use these slides as reference on output formatting as you need them.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Appendix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2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583332"/>
              </p:ext>
            </p:extLst>
          </p:nvPr>
        </p:nvGraphicFramePr>
        <p:xfrm>
          <a:off x="1120346" y="2680385"/>
          <a:ext cx="923461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sum = a + b</a:t>
                      </a:r>
                    </a:p>
                    <a:p>
                      <a:r>
                        <a:rPr lang="en-AU" dirty="0"/>
                        <a:t>Adds the left value to the right and assigns to</a:t>
                      </a:r>
                      <a:r>
                        <a:rPr lang="en-AU" baseline="0" dirty="0"/>
                        <a:t> sum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 = a – b</a:t>
                      </a:r>
                    </a:p>
                    <a:p>
                      <a:r>
                        <a:rPr lang="en-AU" dirty="0"/>
                        <a:t>Subtracts the right value from the left and assigns to 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  <a:r>
                        <a:rPr lang="en-US" baseline="0" dirty="0"/>
                        <a:t> = a/b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Divides left value by right and assigns to dev. Right-side value can not be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mult</a:t>
                      </a:r>
                      <a:r>
                        <a:rPr lang="en-AU" baseline="0" dirty="0"/>
                        <a:t> = a * b</a:t>
                      </a:r>
                    </a:p>
                    <a:p>
                      <a:r>
                        <a:rPr lang="en-AU" dirty="0"/>
                        <a:t>Multiplies left value by right and assigns to </a:t>
                      </a:r>
                      <a:r>
                        <a:rPr lang="en-AU" dirty="0" err="1"/>
                        <a:t>mult</a:t>
                      </a:r>
                      <a:r>
                        <a:rPr lang="en-A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0286" y="1013254"/>
            <a:ext cx="882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Mathematical Operators in Python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723" y="1985319"/>
            <a:ext cx="7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is a list of mathematical operators in Python. 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79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2000" dirty="0"/>
              <a:t>In computer programming, a naming convention is a set of rules for choosing a name for your variables, types, functions, and other entities in source code and documentation</a:t>
            </a:r>
          </a:p>
          <a:p>
            <a:pPr marL="457200" lvl="1" indent="0">
              <a:buNone/>
            </a:pPr>
            <a:r>
              <a:rPr lang="en-AU" sz="2000" dirty="0"/>
              <a:t>Please refer to (</a:t>
            </a:r>
            <a:r>
              <a:rPr lang="en-AU" sz="2000" dirty="0" err="1"/>
              <a:t>Sweigart</a:t>
            </a:r>
            <a:r>
              <a:rPr lang="en-AU" sz="2000" dirty="0"/>
              <a:t>, 2015) pages 22 -23 of the book to understand naming variables according to convention.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Naming Conventions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4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tx1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Understanding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tx1"/>
                </a:solidFill>
              </a:rPr>
              <a:t>Using different types 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tx1"/>
                </a:solidFill>
              </a:rPr>
              <a:t>Adding comments and Variable naming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Output formatting in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10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4"/>
            <a:ext cx="10029249" cy="351528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Formatting text for output is important in data processing applications. Sometimes you may need your output in tabular format.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String and integer data types can be formatted by </a:t>
            </a:r>
            <a:r>
              <a:rPr lang="en-US" sz="3000" b="1" dirty="0">
                <a:solidFill>
                  <a:schemeClr val="tx1"/>
                </a:solidFill>
              </a:rPr>
              <a:t>justifying</a:t>
            </a:r>
            <a:r>
              <a:rPr lang="en-US" sz="3000" dirty="0">
                <a:solidFill>
                  <a:schemeClr val="tx1"/>
                </a:solidFill>
              </a:rPr>
              <a:t> and setting the </a:t>
            </a:r>
            <a:r>
              <a:rPr lang="en-US" sz="3000" b="1" dirty="0">
                <a:solidFill>
                  <a:schemeClr val="tx1"/>
                </a:solidFill>
              </a:rPr>
              <a:t>field width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Floating point numbers can be formatted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by </a:t>
            </a:r>
            <a:r>
              <a:rPr lang="en-US" sz="3000" b="1" dirty="0">
                <a:solidFill>
                  <a:schemeClr val="tx1"/>
                </a:solidFill>
              </a:rPr>
              <a:t>justifying</a:t>
            </a:r>
            <a:r>
              <a:rPr lang="en-US" sz="3000" dirty="0">
                <a:solidFill>
                  <a:schemeClr val="tx1"/>
                </a:solidFill>
              </a:rPr>
              <a:t>, setting the </a:t>
            </a:r>
            <a:r>
              <a:rPr lang="en-US" sz="3000" b="1" dirty="0">
                <a:solidFill>
                  <a:schemeClr val="tx1"/>
                </a:solidFill>
              </a:rPr>
              <a:t>field width </a:t>
            </a:r>
            <a:r>
              <a:rPr lang="en-US" sz="3000" dirty="0">
                <a:solidFill>
                  <a:schemeClr val="tx1"/>
                </a:solidFill>
              </a:rPr>
              <a:t>and</a:t>
            </a:r>
            <a:r>
              <a:rPr lang="en-US" sz="3000" b="1" dirty="0">
                <a:solidFill>
                  <a:schemeClr val="tx1"/>
                </a:solidFill>
              </a:rPr>
              <a:t> precision.</a:t>
            </a:r>
            <a:r>
              <a:rPr lang="en-US" sz="20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87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cont..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472" y="1695615"/>
            <a:ext cx="9712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95480"/>
            <a:r>
              <a:rPr lang="en-US" sz="2000" b="1" dirty="0">
                <a:solidFill>
                  <a:srgbClr val="0031CC"/>
                </a:solidFill>
                <a:latin typeface="Trebuchet MS" panose="020B0603020202020204" pitchFamily="34" charset="0"/>
              </a:rPr>
              <a:t>The curly braces { } is the placeholder</a:t>
            </a:r>
          </a:p>
          <a:p>
            <a:pPr marR="95480"/>
            <a:endParaRPr lang="en-US" sz="2000" dirty="0">
              <a:solidFill>
                <a:srgbClr val="0031CC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031CC"/>
                </a:solidFill>
                <a:latin typeface="Trebuchet MS" panose="020B0603020202020204" pitchFamily="34" charset="0"/>
              </a:rPr>
              <a:t>Use index positions to designate the variable (argument)</a:t>
            </a:r>
            <a:endParaRPr lang="en-US" sz="2000" dirty="0">
              <a:solidFill>
                <a:srgbClr val="0031CC"/>
              </a:solidFill>
              <a:latin typeface="Trebuchet MS" panose="020B0603020202020204" pitchFamily="34" charset="0"/>
            </a:endParaRPr>
          </a:p>
          <a:p>
            <a:r>
              <a:rPr lang="en-AU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{0} {1} {2} ….</a:t>
            </a:r>
          </a:p>
          <a:p>
            <a:endParaRPr lang="en-AU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031CC"/>
                </a:solidFill>
                <a:latin typeface="Trebuchet MS" panose="020B0603020202020204" pitchFamily="34" charset="0"/>
              </a:rPr>
              <a:t>Use format expressions to format number values:</a:t>
            </a:r>
            <a:endParaRPr lang="en-US" sz="2000" dirty="0">
              <a:solidFill>
                <a:srgbClr val="0031CC"/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Decimals</a:t>
            </a:r>
          </a:p>
          <a:p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{0:.2f} =&gt; format decimal value to 2 decimal points</a:t>
            </a:r>
          </a:p>
          <a:p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Integers</a:t>
            </a:r>
          </a:p>
          <a:p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{0:.0f} =&gt; format decimal value to 0 decimal points (in other words integer)</a:t>
            </a:r>
          </a:p>
        </p:txBody>
      </p:sp>
    </p:spTree>
    <p:extLst>
      <p:ext uri="{BB962C8B-B14F-4D97-AF65-F5344CB8AC3E}">
        <p14:creationId xmlns:p14="http://schemas.microsoft.com/office/powerpoint/2010/main" val="198725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cont..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286" y="1695615"/>
            <a:ext cx="106310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31CC"/>
                </a:solidFill>
                <a:latin typeface="Trebuchet MS" panose="020B0603020202020204" pitchFamily="34" charset="0"/>
              </a:rPr>
              <a:t>Use padding value to specify size of field and symbols &lt;.^,&gt; to left align, center and right align</a:t>
            </a:r>
          </a:p>
          <a:p>
            <a:endParaRPr lang="en-US" sz="2400" dirty="0">
              <a:solidFill>
                <a:srgbClr val="0031CC"/>
              </a:solidFill>
              <a:latin typeface="Trebuchet MS" panose="020B0603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{0:&lt;20} A field of 20 characters wide and align the value to the left of the padded field</a:t>
            </a:r>
          </a:p>
          <a:p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{0:^20} A field of 20 characters wide and align the value to the center of the padded field</a:t>
            </a:r>
          </a:p>
          <a:p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{0:&gt;20} A field of 20 characters wide and align the value to the right of the padded field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95763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3117" y="1290610"/>
            <a:ext cx="8596668" cy="504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00B050"/>
                </a:solidFill>
              </a:rPr>
              <a:t>Example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Pass more than one parameter to print().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Combine  a literal with variables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Use format function with placeholders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Use format function f with placeholders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FF0000"/>
                </a:solidFill>
              </a:rPr>
              <a:t>Do not use old C style format as it is deprecated 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1 - Introduction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6470" y="3399410"/>
            <a:ext cx="515370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full name is 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,fname, lname)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6470" y="2107728"/>
            <a:ext cx="3677598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(fname, lname)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16470" y="4221633"/>
            <a:ext cx="612035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full name is {} {}'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.format(fname, lname))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16470" y="4922846"/>
            <a:ext cx="535577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f'My full name is {fname} {lname}'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116470" y="5785641"/>
            <a:ext cx="586522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full name is %s %s'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(fname, lname))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4870" y="6438509"/>
            <a:ext cx="275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Slide by Stefan Batsas 17 July 2018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Output formatting - print() function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endParaRPr lang="en-AU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38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450109"/>
            <a:ext cx="10125354" cy="5042131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Use f string to perform literal string interpolation:</a:t>
            </a:r>
          </a:p>
          <a:p>
            <a:pPr marL="57150" indent="0"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In the print statement prepend the literal string with an f and enclose any variables with curly braces. The f-string will escape the variables in the literal string. This process is called interpolation. The variables are evaluated to their stored value.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715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Printing strings with f-string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50" y="600843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with f-string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24" y="4619506"/>
            <a:ext cx="4086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70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1598947"/>
            <a:ext cx="10125354" cy="454152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200" dirty="0"/>
              <a:t>Printing 2 variables, string and integer</a:t>
            </a:r>
            <a:r>
              <a:rPr lang="en-US" sz="2200" dirty="0">
                <a:solidFill>
                  <a:schemeClr val="tx1"/>
                </a:solidFill>
              </a:rPr>
              <a:t> with f-string</a:t>
            </a:r>
          </a:p>
          <a:p>
            <a:pPr marL="5715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sz="2200" dirty="0"/>
              <a:t>Printing a floating point variables </a:t>
            </a:r>
            <a:r>
              <a:rPr lang="en-US" sz="2200" dirty="0">
                <a:solidFill>
                  <a:schemeClr val="tx1"/>
                </a:solidFill>
              </a:rPr>
              <a:t>with f-string</a:t>
            </a:r>
            <a:endParaRPr lang="en-US" sz="2200" dirty="0"/>
          </a:p>
          <a:p>
            <a:pPr marL="5715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with f-string contd..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49" y="2165374"/>
            <a:ext cx="8505825" cy="1190625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957" y="3972456"/>
            <a:ext cx="786384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3.14159265359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Use f string - interpolation to evaluate PI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f'The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of PI is {PI}'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precision to output of PI to 2 decimal points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f'The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of PI is {PI:.2f}'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Output: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value of PI is 3.14159265359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value of PI is 3.14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08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09" y="1602191"/>
            <a:ext cx="10114733" cy="4566640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400" dirty="0"/>
              <a:t>Complete the following print commands.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400" dirty="0"/>
              <a:t>Following are two string variables with values assigned.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2000" dirty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Use the variables and write print statements to produce output as follows: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a.	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b.	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c. 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195" y="1015959"/>
            <a:ext cx="3378860" cy="380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</a:rPr>
              <a:t>Class exercise 3</a:t>
            </a:r>
            <a:endParaRPr lang="en-AU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34" y="4140543"/>
            <a:ext cx="36576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334" y="4679939"/>
            <a:ext cx="4600575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4" y="2796165"/>
            <a:ext cx="20574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223" y="5302776"/>
            <a:ext cx="4431524" cy="251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702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1695615"/>
            <a:ext cx="10114733" cy="4566640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Formatting a String output by justifying and setting the field width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Right justify – use ‘&gt;’ symbol</a:t>
            </a: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Left Justify – use ‘&lt;‘ symbol</a:t>
            </a: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Center Justify – use ‘^’ symbol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- String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73" y="2672999"/>
            <a:ext cx="3590925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801" y="4128521"/>
            <a:ext cx="3390900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223" y="5652722"/>
            <a:ext cx="3400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2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Expressions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6"/>
            <a:ext cx="10039505" cy="4454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What is an expression?</a:t>
            </a:r>
          </a:p>
          <a:p>
            <a:pPr marL="0" indent="0">
              <a:buNone/>
            </a:pPr>
            <a:r>
              <a:rPr lang="en-US" sz="2800" dirty="0"/>
              <a:t>An expression is made of operands (values) and operators.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Look at the following </a:t>
            </a:r>
            <a:r>
              <a:rPr lang="en-AU" sz="2800" b="1" i="1" dirty="0"/>
              <a:t>Expression</a:t>
            </a:r>
            <a:r>
              <a:rPr lang="en-AU" sz="2800" dirty="0"/>
              <a:t>. </a:t>
            </a:r>
          </a:p>
          <a:p>
            <a:pPr marL="0" indent="0">
              <a:buNone/>
            </a:pPr>
            <a:r>
              <a:rPr lang="en-AU" sz="2800" dirty="0"/>
              <a:t> </a:t>
            </a:r>
          </a:p>
          <a:p>
            <a:pPr marL="0" indent="0">
              <a:buNone/>
            </a:pPr>
            <a:r>
              <a:rPr lang="en-AU" sz="2800" dirty="0"/>
              <a:t>		A = 2 * 5 + 8 </a:t>
            </a:r>
          </a:p>
          <a:p>
            <a:pPr marL="0" indent="0">
              <a:buNone/>
            </a:pPr>
            <a:r>
              <a:rPr lang="en-AU" sz="2800" dirty="0"/>
              <a:t> </a:t>
            </a:r>
          </a:p>
          <a:p>
            <a:pPr marL="0" indent="0">
              <a:buNone/>
            </a:pPr>
            <a:r>
              <a:rPr lang="en-AU" sz="2800" dirty="0"/>
              <a:t>In this expression there are three </a:t>
            </a:r>
            <a:r>
              <a:rPr lang="en-AU" sz="2800" b="1" i="1" dirty="0"/>
              <a:t>Values </a:t>
            </a:r>
            <a:r>
              <a:rPr lang="en-AU" sz="2800" dirty="0"/>
              <a:t>and two </a:t>
            </a:r>
            <a:r>
              <a:rPr lang="en-AU" sz="2800" b="1" i="1" dirty="0"/>
              <a:t>Operators</a:t>
            </a:r>
            <a:r>
              <a:rPr lang="en-AU" sz="2800" dirty="0"/>
              <a:t>.</a:t>
            </a:r>
          </a:p>
          <a:p>
            <a:pPr marL="0" indent="0">
              <a:buNone/>
            </a:pPr>
            <a:r>
              <a:rPr lang="en-AU" sz="28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60821" y="4184822"/>
            <a:ext cx="3525795" cy="685707"/>
            <a:chOff x="2660821" y="4184822"/>
            <a:chExt cx="3525795" cy="685707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2660821" y="4234249"/>
              <a:ext cx="914401" cy="263612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118021" y="4184822"/>
              <a:ext cx="481915" cy="33560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599935" y="4198163"/>
              <a:ext cx="92601" cy="299698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99935" y="4499827"/>
              <a:ext cx="2586681" cy="370702"/>
            </a:xfrm>
            <a:prstGeom prst="line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800864" y="3510075"/>
            <a:ext cx="5667632" cy="1285102"/>
            <a:chOff x="2792627" y="3163330"/>
            <a:chExt cx="5667632" cy="1285102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2792627" y="3171568"/>
              <a:ext cx="2240692" cy="3954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393989" y="3163330"/>
              <a:ext cx="1688757" cy="45308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82746" y="3171568"/>
              <a:ext cx="3377513" cy="12768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829660"/>
            <a:ext cx="9652914" cy="3880773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Formatting an Integer output by justifying and setting the field width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Right, Left or Center Justify </a:t>
            </a:r>
            <a:r>
              <a:rPr lang="en-US" sz="20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6" y="744914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- integer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56" y="3770046"/>
            <a:ext cx="52006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6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829660"/>
            <a:ext cx="9652914" cy="3880773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Formatting an floating point number by justifying, setting the field width and precision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6" y="744914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- float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3267615"/>
            <a:ext cx="7803861" cy="1720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7774" y="5126182"/>
            <a:ext cx="7067550" cy="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54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364562"/>
            <a:ext cx="10125354" cy="51276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more examples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0285" y="1464783"/>
            <a:ext cx="8054892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3.14283567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'{0:.0f} {0:.1f} {0:.2f} {0:.3f}'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.format(PI))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3 3.1 3.14 3.143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0285" y="3473422"/>
            <a:ext cx="781976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str0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'left'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str1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'center'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'right'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'{0:&lt;20} {1:^20} {2:&gt;20}'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.format(str0,str1,str2))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285" y="5091734"/>
            <a:ext cx="873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AU" i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                       center                       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5830" y="6395135"/>
            <a:ext cx="275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Slide by Stefan Batsas 19 July 2018 </a:t>
            </a:r>
          </a:p>
        </p:txBody>
      </p:sp>
    </p:spTree>
    <p:extLst>
      <p:ext uri="{BB962C8B-B14F-4D97-AF65-F5344CB8AC3E}">
        <p14:creationId xmlns:p14="http://schemas.microsoft.com/office/powerpoint/2010/main" val="1631002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364562"/>
            <a:ext cx="10125354" cy="5153804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spcAft>
                <a:spcPts val="1200"/>
              </a:spcAft>
              <a:buClrTx/>
              <a:buNone/>
            </a:pPr>
            <a:r>
              <a:rPr lang="en-US" sz="8000" b="1" dirty="0">
                <a:solidFill>
                  <a:srgbClr val="0033CC"/>
                </a:solidFill>
              </a:rPr>
              <a:t>How to print a current date in dd/mm/</a:t>
            </a:r>
            <a:r>
              <a:rPr lang="en-US" sz="8000" b="1" dirty="0" err="1">
                <a:solidFill>
                  <a:srgbClr val="0033CC"/>
                </a:solidFill>
              </a:rPr>
              <a:t>yyyy</a:t>
            </a:r>
            <a:r>
              <a:rPr lang="en-US" sz="8000" b="1" dirty="0">
                <a:solidFill>
                  <a:srgbClr val="0033CC"/>
                </a:solidFill>
              </a:rPr>
              <a:t> format</a:t>
            </a:r>
            <a:r>
              <a:rPr lang="en-US" sz="3600" b="1" dirty="0">
                <a:solidFill>
                  <a:srgbClr val="0033CC"/>
                </a:solidFill>
              </a:rPr>
              <a:t>:</a:t>
            </a: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r>
              <a:rPr lang="en-US" sz="8000" b="1" dirty="0">
                <a:solidFill>
                  <a:srgbClr val="0033CC"/>
                </a:solidFill>
              </a:rPr>
              <a:t>How to print a specific date in dd/mm/</a:t>
            </a:r>
            <a:r>
              <a:rPr lang="en-US" sz="8000" b="1" dirty="0" err="1">
                <a:solidFill>
                  <a:srgbClr val="0033CC"/>
                </a:solidFill>
              </a:rPr>
              <a:t>yyyy</a:t>
            </a:r>
            <a:r>
              <a:rPr lang="en-US" sz="8000" b="1" dirty="0">
                <a:solidFill>
                  <a:srgbClr val="0033CC"/>
                </a:solidFill>
              </a:rPr>
              <a:t> format</a:t>
            </a:r>
            <a:r>
              <a:rPr lang="en-US" sz="5600" b="1" dirty="0">
                <a:solidFill>
                  <a:srgbClr val="0033CC"/>
                </a:solidFill>
              </a:rPr>
              <a:t>:</a:t>
            </a: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7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7200" b="1" dirty="0">
              <a:solidFill>
                <a:srgbClr val="0033CC"/>
              </a:solidFill>
            </a:endParaRPr>
          </a:p>
          <a:p>
            <a:pPr marL="971550" lvl="1" indent="-514350">
              <a:buClrTx/>
              <a:buFont typeface="+mj-lt"/>
              <a:buAutoNum type="arabicPeriod"/>
            </a:pPr>
            <a:endParaRPr lang="en-US" sz="3800" dirty="0">
              <a:solidFill>
                <a:schemeClr val="tx1"/>
              </a:solidFill>
            </a:endParaRPr>
          </a:p>
          <a:p>
            <a:pPr marL="971550" lvl="1" indent="-514350">
              <a:buClrTx/>
              <a:buFont typeface="+mj-lt"/>
              <a:buAutoNum type="arabicPeriod"/>
            </a:pPr>
            <a:endParaRPr lang="en-US" sz="3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7400" b="1" dirty="0">
                <a:solidFill>
                  <a:schemeClr val="accent2"/>
                </a:solidFill>
              </a:rPr>
              <a:t>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more examples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4540" y="1765187"/>
            <a:ext cx="866067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need to use the datetime object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today's date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= datetime.date.today()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 date in dd/mm/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'{:%d/%m/%Y}'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.format(date))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4540" y="4131574"/>
            <a:ext cx="722376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2018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= datetime.date(y, m, d)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'{:%d/%m/%Y}'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.format(date))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95830" y="6352172"/>
            <a:ext cx="275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Slide by Stefan Batsas 19 July 2018 </a:t>
            </a:r>
          </a:p>
        </p:txBody>
      </p:sp>
    </p:spTree>
    <p:extLst>
      <p:ext uri="{BB962C8B-B14F-4D97-AF65-F5344CB8AC3E}">
        <p14:creationId xmlns:p14="http://schemas.microsoft.com/office/powerpoint/2010/main" val="2767657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2" y="1833526"/>
            <a:ext cx="11383081" cy="3826015"/>
          </a:xfrm>
        </p:spPr>
        <p:txBody>
          <a:bodyPr>
            <a:normAutofit/>
          </a:bodyPr>
          <a:lstStyle/>
          <a:p>
            <a:pPr marL="403225" lvl="1" indent="0">
              <a:buNone/>
            </a:pPr>
            <a:r>
              <a:rPr lang="en-US" sz="2400" dirty="0"/>
              <a:t>expresses special characters, such as the </a:t>
            </a:r>
            <a:r>
              <a:rPr lang="en-US" sz="2400" i="1" dirty="0"/>
              <a:t>tab</a:t>
            </a:r>
            <a:r>
              <a:rPr lang="en-US" sz="2400" dirty="0"/>
              <a:t>, and  the </a:t>
            </a:r>
            <a:r>
              <a:rPr lang="en-US" sz="2400" i="1" dirty="0"/>
              <a:t>newline</a:t>
            </a:r>
            <a:r>
              <a:rPr lang="en-US" sz="2400" dirty="0"/>
              <a:t> as literals</a:t>
            </a:r>
            <a:r>
              <a:rPr lang="en-US" sz="2400" u="sng" dirty="0"/>
              <a:t> </a:t>
            </a:r>
            <a:r>
              <a:rPr lang="en-US" sz="2400" dirty="0"/>
              <a:t> </a:t>
            </a:r>
          </a:p>
          <a:p>
            <a:pPr marL="746125" lvl="1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4107" y="1066835"/>
            <a:ext cx="836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Escape sequences</a:t>
            </a:r>
            <a:endParaRPr lang="en-AU" sz="32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64894" y="2991254"/>
          <a:ext cx="1033564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246">
                  <a:extLst>
                    <a:ext uri="{9D8B030D-6E8A-4147-A177-3AD203B41FA5}">
                      <a16:colId xmlns:a16="http://schemas.microsoft.com/office/drawing/2014/main" val="4109961457"/>
                    </a:ext>
                  </a:extLst>
                </a:gridCol>
              </a:tblGrid>
              <a:tr h="619179">
                <a:tc>
                  <a:txBody>
                    <a:bodyPr/>
                    <a:lstStyle/>
                    <a:p>
                      <a:r>
                        <a:rPr lang="en-US" dirty="0"/>
                        <a:t>Escape</a:t>
                      </a:r>
                      <a:r>
                        <a:rPr lang="en-US" baseline="0" dirty="0"/>
                        <a:t> sequence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 command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79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 – moves to a new line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79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 – add a tab space</a:t>
                      </a:r>
                      <a:r>
                        <a:rPr lang="en-US" baseline="0" dirty="0"/>
                        <a:t> between two l</a:t>
                      </a:r>
                      <a:r>
                        <a:rPr lang="en-US" dirty="0"/>
                        <a:t>iterals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74" y="3674215"/>
            <a:ext cx="169545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974" y="4333004"/>
            <a:ext cx="2638425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224" y="3674214"/>
            <a:ext cx="3714750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749" y="4410964"/>
            <a:ext cx="3705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6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89" y="2076832"/>
            <a:ext cx="9782223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Sweigart</a:t>
            </a:r>
            <a:r>
              <a:rPr lang="en-US" sz="2200" dirty="0"/>
              <a:t>, A. (2015). </a:t>
            </a:r>
            <a:r>
              <a:rPr lang="en-US" sz="2200" u="sng" dirty="0"/>
              <a:t>Invent Your Own Computer Games with Python 3rd Edition</a:t>
            </a:r>
            <a:r>
              <a:rPr lang="en-US" sz="2200" dirty="0"/>
              <a:t>.</a:t>
            </a:r>
            <a:endParaRPr lang="en-AU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Find formatting help in :</a:t>
            </a:r>
          </a:p>
          <a:p>
            <a:pPr marL="0" indent="0">
              <a:buNone/>
            </a:pPr>
            <a:r>
              <a:rPr lang="en-US" sz="2200" dirty="0"/>
              <a:t>https://mkaz.blog/code/python-string-format-cookbook/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Lecture Reference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4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Evaluating Expressions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6"/>
            <a:ext cx="10039505" cy="445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 = 2 * 5 + 8</a:t>
            </a:r>
            <a:endParaRPr lang="en-AU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right hand side of the expression get evaluated and get assigned to the left hand side variable.</a:t>
            </a:r>
          </a:p>
          <a:p>
            <a:pPr marL="0" indent="0">
              <a:buNone/>
            </a:pPr>
            <a:r>
              <a:rPr lang="en-US" sz="2800" dirty="0"/>
              <a:t>2 * 5 + 8 = 18</a:t>
            </a:r>
          </a:p>
          <a:p>
            <a:pPr marL="0" indent="0">
              <a:buNone/>
            </a:pPr>
            <a:r>
              <a:rPr lang="en-US" sz="2800" dirty="0"/>
              <a:t>A = 18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12047" y="1858787"/>
            <a:ext cx="2409466" cy="827683"/>
            <a:chOff x="812047" y="1858787"/>
            <a:chExt cx="2409466" cy="827683"/>
          </a:xfrm>
        </p:grpSpPr>
        <p:sp>
          <p:nvSpPr>
            <p:cNvPr id="3" name="TextBox 2"/>
            <p:cNvSpPr txBox="1"/>
            <p:nvPr/>
          </p:nvSpPr>
          <p:spPr>
            <a:xfrm>
              <a:off x="812047" y="2317138"/>
              <a:ext cx="240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Assignment operator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1530220" y="1858787"/>
              <a:ext cx="210536" cy="5163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Precedence of Operators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5"/>
            <a:ext cx="10039505" cy="483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Expressions evaluate from </a:t>
            </a:r>
            <a:r>
              <a:rPr lang="en-AU" sz="2400" b="1" u="sng" dirty="0"/>
              <a:t>Left to Right</a:t>
            </a:r>
            <a:r>
              <a:rPr lang="en-AU" sz="2400" dirty="0"/>
              <a:t>.</a:t>
            </a:r>
          </a:p>
          <a:p>
            <a:pPr marL="0" indent="0">
              <a:buNone/>
            </a:pPr>
            <a:r>
              <a:rPr lang="en-AU" sz="2400" dirty="0"/>
              <a:t>Look at the following expression.</a:t>
            </a: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sz="2400" b="1" dirty="0"/>
              <a:t>A = 2 * 5 + 8 – 12/2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sz="2400" dirty="0"/>
              <a:t>What is the value of A? </a:t>
            </a:r>
          </a:p>
          <a:p>
            <a:pPr marL="0" indent="0">
              <a:buNone/>
            </a:pPr>
            <a:r>
              <a:rPr lang="en-AU" sz="2400" dirty="0"/>
              <a:t>Is it 3? 											Or is it 12?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									</a:t>
            </a:r>
            <a:endParaRPr lang="en-AU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434" y="4749282"/>
            <a:ext cx="1894385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10 + 8 – 12/2</a:t>
            </a:r>
          </a:p>
          <a:p>
            <a:r>
              <a:rPr lang="en-US" sz="2000" dirty="0"/>
              <a:t>18 - 12/2</a:t>
            </a:r>
          </a:p>
          <a:p>
            <a:r>
              <a:rPr lang="en-US" sz="2000" dirty="0"/>
              <a:t>6/2</a:t>
            </a:r>
          </a:p>
          <a:p>
            <a:r>
              <a:rPr lang="en-US" sz="2000" dirty="0"/>
              <a:t>3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69966" y="4687078"/>
            <a:ext cx="1875453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10 + 8 – 6</a:t>
            </a:r>
          </a:p>
          <a:p>
            <a:r>
              <a:rPr lang="en-US" sz="2400" dirty="0"/>
              <a:t>18 – 6</a:t>
            </a:r>
          </a:p>
          <a:p>
            <a:r>
              <a:rPr lang="en-US" sz="2400" dirty="0"/>
              <a:t>12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Precedence of Operators cont.…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6"/>
            <a:ext cx="10039505" cy="44544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600" dirty="0"/>
              <a:t>When several operators are present in an expression, Python language has well-defined rules for specifying the order in which the operators are evaluated. 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/>
              <a:t>It is called </a:t>
            </a:r>
            <a:r>
              <a:rPr lang="en-AU" sz="2600" b="1" dirty="0"/>
              <a:t>Order of Precedence</a:t>
            </a:r>
            <a:r>
              <a:rPr lang="en-AU" sz="2600" dirty="0"/>
              <a:t>.</a:t>
            </a:r>
          </a:p>
          <a:p>
            <a:pPr marL="0" indent="0">
              <a:buNone/>
            </a:pPr>
            <a:r>
              <a:rPr lang="en-AU" sz="2600" dirty="0"/>
              <a:t>The following table shows the order of precedence for some commonly used operators.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/>
              <a:t>You can use parentheses to override the order of precedence.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endParaRPr lang="en-AU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98688"/>
              </p:ext>
            </p:extLst>
          </p:nvPr>
        </p:nvGraphicFramePr>
        <p:xfrm>
          <a:off x="2190488" y="3945020"/>
          <a:ext cx="4544695" cy="11430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exponentiation  (to the power)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100" b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*, /	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multiplication and division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+, -	              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addition and subtraction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7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6" y="47562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Precedence of Operators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77334" y="935160"/>
            <a:ext cx="9875588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/>
              <a:t>	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/>
              <a:t>				A = 2 * 5 + 8 – 12/2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A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1  (* and /)                    A =    10 + 8 - 6</a:t>
            </a:r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2  (+ and -)                    A  = 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Therefore the value of A in above expression is 12. NOT 3.</a:t>
            </a:r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Parenthesis can change the order of precedence.</a:t>
            </a:r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(2 * 5 + 8 – 12)/2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A = (10+8-12)/2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(6)/2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3 </a:t>
            </a: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289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917747" y="1614029"/>
            <a:ext cx="2051463" cy="708243"/>
            <a:chOff x="4917747" y="1771708"/>
            <a:chExt cx="2051463" cy="708243"/>
          </a:xfrm>
        </p:grpSpPr>
        <p:cxnSp>
          <p:nvCxnSpPr>
            <p:cNvPr id="12" name="AutoShape 64"/>
            <p:cNvCxnSpPr>
              <a:cxnSpLocks noChangeShapeType="1"/>
            </p:cNvCxnSpPr>
            <p:nvPr/>
          </p:nvCxnSpPr>
          <p:spPr bwMode="auto">
            <a:xfrm>
              <a:off x="5967595" y="1784299"/>
              <a:ext cx="342589" cy="56812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65"/>
            <p:cNvCxnSpPr>
              <a:cxnSpLocks noChangeShapeType="1"/>
            </p:cNvCxnSpPr>
            <p:nvPr/>
          </p:nvCxnSpPr>
          <p:spPr bwMode="auto">
            <a:xfrm>
              <a:off x="6680886" y="1948202"/>
              <a:ext cx="62311" cy="531749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AutoShape 67"/>
            <p:cNvSpPr>
              <a:spLocks/>
            </p:cNvSpPr>
            <p:nvPr/>
          </p:nvSpPr>
          <p:spPr bwMode="auto">
            <a:xfrm rot="5400000">
              <a:off x="5154427" y="1559740"/>
              <a:ext cx="151781" cy="625142"/>
            </a:xfrm>
            <a:prstGeom prst="rightBrace">
              <a:avLst>
                <a:gd name="adj1" fmla="val 13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  <p:cxnSp>
          <p:nvCxnSpPr>
            <p:cNvPr id="16" name="AutoShape 64"/>
            <p:cNvCxnSpPr>
              <a:cxnSpLocks noChangeShapeType="1"/>
              <a:stCxn id="14" idx="1"/>
            </p:cNvCxnSpPr>
            <p:nvPr/>
          </p:nvCxnSpPr>
          <p:spPr bwMode="auto">
            <a:xfrm>
              <a:off x="5230318" y="1948202"/>
              <a:ext cx="312571" cy="4042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AutoShape 67"/>
            <p:cNvSpPr>
              <a:spLocks/>
            </p:cNvSpPr>
            <p:nvPr/>
          </p:nvSpPr>
          <p:spPr bwMode="auto">
            <a:xfrm rot="5400000">
              <a:off x="6615884" y="1570161"/>
              <a:ext cx="151780" cy="554873"/>
            </a:xfrm>
            <a:prstGeom prst="rightBrace">
              <a:avLst>
                <a:gd name="adj1" fmla="val 13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24" y="1065860"/>
            <a:ext cx="2978188" cy="54126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Class exercise 1</a:t>
            </a:r>
            <a:endParaRPr lang="en-AU" sz="2800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VIT1102 - Introduction to Object Oriented Programming</a:t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6425" y="1587143"/>
            <a:ext cx="415328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/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 out the values of A and B manually.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2 * 5 + (8 – 4/2)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2 * (5 + 8) – 4/2</a:t>
            </a:r>
            <a:endParaRPr kumimoji="0" lang="en-AU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624" y="3563292"/>
            <a:ext cx="102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A =16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514" y="4461663"/>
            <a:ext cx="132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 =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8111" y="1758183"/>
            <a:ext cx="6096000" cy="4914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out the values of following expressions first manually then using Python console and record your answers.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2**3 + 6 * 9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43 + 28 / 7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90 + 30 + 40 + 22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** 2 + 1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50 + 20 * 8 +(3 +6)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6015</TotalTime>
  <Words>3388</Words>
  <Application>Microsoft Macintosh PowerPoint</Application>
  <PresentationFormat>Widescreen</PresentationFormat>
  <Paragraphs>616</Paragraphs>
  <Slides>45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Narrow</vt:lpstr>
      <vt:lpstr>Calibri</vt:lpstr>
      <vt:lpstr>Courier New</vt:lpstr>
      <vt:lpstr>Trebuchet MS</vt:lpstr>
      <vt:lpstr>Wingdings</vt:lpstr>
      <vt:lpstr>Wingdings 3</vt:lpstr>
      <vt:lpstr>Facet</vt:lpstr>
      <vt:lpstr>    Topic 2 – Operators and Variables</vt:lpstr>
      <vt:lpstr>VIT1102 - Introduction to Object Oriented Programming </vt:lpstr>
      <vt:lpstr>VIT1102 - Introduction to Object Oriented Programming </vt:lpstr>
      <vt:lpstr>Expressions</vt:lpstr>
      <vt:lpstr>Evaluating Expressions</vt:lpstr>
      <vt:lpstr>Precedence of Operators</vt:lpstr>
      <vt:lpstr>Precedence of Operators cont.…</vt:lpstr>
      <vt:lpstr>Precedence of Operators</vt:lpstr>
      <vt:lpstr>Class exercise 1</vt:lpstr>
      <vt:lpstr>Class exercise using Python console</vt:lpstr>
      <vt:lpstr>VIT1102 - Introduction to Object Oriented Programming </vt:lpstr>
      <vt:lpstr>Understanding Variables</vt:lpstr>
      <vt:lpstr>PowerPoint Presentation</vt:lpstr>
      <vt:lpstr>PowerPoint Presentation</vt:lpstr>
      <vt:lpstr>PowerPoint Presentation</vt:lpstr>
      <vt:lpstr>Class exercise 2</vt:lpstr>
      <vt:lpstr>Class exercise 2 cont.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PowerPoint Presentation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PowerPoint Presentation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Introduction</dc:title>
  <dc:creator>Oshadi Alahakoon</dc:creator>
  <cp:lastModifiedBy>Alexander Angus</cp:lastModifiedBy>
  <cp:revision>99</cp:revision>
  <dcterms:created xsi:type="dcterms:W3CDTF">2015-12-03T23:32:02Z</dcterms:created>
  <dcterms:modified xsi:type="dcterms:W3CDTF">2023-09-06T02:54:53Z</dcterms:modified>
</cp:coreProperties>
</file>