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Αγγελικη Μαρια Κασαπη" initials="ΑΜΚ" lastIdx="2" clrIdx="0">
    <p:extLst>
      <p:ext uri="{19B8F6BF-5375-455C-9EA6-DF929625EA0E}">
        <p15:presenceInfo xmlns:p15="http://schemas.microsoft.com/office/powerpoint/2012/main" userId="Αγγελικη Μαρια Κασαπ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949CA-3C8B-4E80-B169-F626177FAE86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1F594731-35AB-4565-A246-250BB3685DAD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l-GR" sz="1800" dirty="0"/>
            <a:t>Σύνδεση στη βάση δεδομένων</a:t>
          </a:r>
        </a:p>
      </dgm:t>
    </dgm:pt>
    <dgm:pt modelId="{28216C2E-991D-4DB7-8D60-37FD08BCD6DA}" type="parTrans" cxnId="{F301FD96-7D76-4BF6-8F38-037400293670}">
      <dgm:prSet/>
      <dgm:spPr/>
      <dgm:t>
        <a:bodyPr/>
        <a:lstStyle/>
        <a:p>
          <a:endParaRPr lang="el-GR"/>
        </a:p>
      </dgm:t>
    </dgm:pt>
    <dgm:pt modelId="{23812E3F-499F-4D12-A4FA-542CDE372DD7}" type="sibTrans" cxnId="{F301FD96-7D76-4BF6-8F38-037400293670}">
      <dgm:prSet/>
      <dgm:spPr/>
      <dgm:t>
        <a:bodyPr/>
        <a:lstStyle/>
        <a:p>
          <a:endParaRPr lang="el-GR"/>
        </a:p>
      </dgm:t>
    </dgm:pt>
    <dgm:pt modelId="{575D8AD9-9C5B-4877-AF7C-47C5952AD544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l-GR" sz="1800" dirty="0"/>
            <a:t>Κατέβασμα δεδομένων </a:t>
          </a:r>
        </a:p>
      </dgm:t>
    </dgm:pt>
    <dgm:pt modelId="{8892FE4A-18E8-4704-A9E4-E9504D2B9956}" type="parTrans" cxnId="{D0D80BAE-3FBE-4F82-8B4E-6ECB39FBF515}">
      <dgm:prSet/>
      <dgm:spPr/>
      <dgm:t>
        <a:bodyPr/>
        <a:lstStyle/>
        <a:p>
          <a:endParaRPr lang="el-GR"/>
        </a:p>
      </dgm:t>
    </dgm:pt>
    <dgm:pt modelId="{9FF54E40-B02D-4A07-BC1B-F243AA3328B5}" type="sibTrans" cxnId="{D0D80BAE-3FBE-4F82-8B4E-6ECB39FBF515}">
      <dgm:prSet/>
      <dgm:spPr/>
      <dgm:t>
        <a:bodyPr/>
        <a:lstStyle/>
        <a:p>
          <a:endParaRPr lang="el-GR"/>
        </a:p>
      </dgm:t>
    </dgm:pt>
    <dgm:pt modelId="{FCB18A01-14C5-47AD-A8A0-DB9DC766BCA7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l-GR" sz="1800" dirty="0"/>
            <a:t>Εξαγωγή και μετασχηματισμός</a:t>
          </a:r>
        </a:p>
      </dgm:t>
    </dgm:pt>
    <dgm:pt modelId="{4F544924-73E2-44C3-A337-8CE91E70375C}" type="parTrans" cxnId="{6B349449-96CD-4D11-BBE5-D2B16E44E8D7}">
      <dgm:prSet/>
      <dgm:spPr/>
      <dgm:t>
        <a:bodyPr/>
        <a:lstStyle/>
        <a:p>
          <a:endParaRPr lang="el-GR"/>
        </a:p>
      </dgm:t>
    </dgm:pt>
    <dgm:pt modelId="{CC48A78D-7755-4A98-BC73-F8EF8F94F00D}" type="sibTrans" cxnId="{6B349449-96CD-4D11-BBE5-D2B16E44E8D7}">
      <dgm:prSet/>
      <dgm:spPr/>
      <dgm:t>
        <a:bodyPr/>
        <a:lstStyle/>
        <a:p>
          <a:endParaRPr lang="el-GR"/>
        </a:p>
      </dgm:t>
    </dgm:pt>
    <dgm:pt modelId="{9930168F-34C9-4790-878C-DC671AEB9096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l-GR" sz="1800" dirty="0"/>
            <a:t>Αποθήκευση σε </a:t>
          </a:r>
          <a:r>
            <a:rPr lang="en-US" sz="1800" dirty="0"/>
            <a:t>CSV </a:t>
          </a:r>
          <a:endParaRPr lang="el-GR" sz="1800" dirty="0"/>
        </a:p>
      </dgm:t>
    </dgm:pt>
    <dgm:pt modelId="{2550A265-5AB7-4115-9784-667166715F68}" type="parTrans" cxnId="{8E75AEAE-AD8D-403E-8F41-E37243ABB02F}">
      <dgm:prSet/>
      <dgm:spPr/>
      <dgm:t>
        <a:bodyPr/>
        <a:lstStyle/>
        <a:p>
          <a:endParaRPr lang="el-GR"/>
        </a:p>
      </dgm:t>
    </dgm:pt>
    <dgm:pt modelId="{9BCB30EC-89B4-4A22-BBAB-AEA4EF4791DD}" type="sibTrans" cxnId="{8E75AEAE-AD8D-403E-8F41-E37243ABB02F}">
      <dgm:prSet/>
      <dgm:spPr/>
      <dgm:t>
        <a:bodyPr/>
        <a:lstStyle/>
        <a:p>
          <a:endParaRPr lang="el-GR"/>
        </a:p>
      </dgm:t>
    </dgm:pt>
    <dgm:pt modelId="{A0447B40-F1EE-4163-9524-310BDDDD9968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l-GR" sz="1800" dirty="0"/>
            <a:t>Εισαγωγή στη βάση δεδομένων</a:t>
          </a:r>
        </a:p>
      </dgm:t>
    </dgm:pt>
    <dgm:pt modelId="{0D718E0E-E76A-40D5-AACC-6E5E6B72B2D0}" type="parTrans" cxnId="{F09E50B7-18CB-4453-B1BF-EE78EAFDBE22}">
      <dgm:prSet/>
      <dgm:spPr/>
      <dgm:t>
        <a:bodyPr/>
        <a:lstStyle/>
        <a:p>
          <a:endParaRPr lang="el-GR"/>
        </a:p>
      </dgm:t>
    </dgm:pt>
    <dgm:pt modelId="{7A5D44F0-3826-4D1B-AA73-41D73AABE790}" type="sibTrans" cxnId="{F09E50B7-18CB-4453-B1BF-EE78EAFDBE22}">
      <dgm:prSet/>
      <dgm:spPr/>
      <dgm:t>
        <a:bodyPr/>
        <a:lstStyle/>
        <a:p>
          <a:endParaRPr lang="el-GR"/>
        </a:p>
      </dgm:t>
    </dgm:pt>
    <dgm:pt modelId="{166BA763-A607-479A-A331-D7BD9570A629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l-GR" sz="1800" dirty="0"/>
            <a:t>Κλείσιμο σύνδεσης</a:t>
          </a:r>
        </a:p>
      </dgm:t>
    </dgm:pt>
    <dgm:pt modelId="{9FC7AFEF-7133-4B32-98D2-7A767B337EB9}" type="parTrans" cxnId="{543D3FC2-EFAF-4CE5-82E3-BF375ADE301E}">
      <dgm:prSet/>
      <dgm:spPr/>
      <dgm:t>
        <a:bodyPr/>
        <a:lstStyle/>
        <a:p>
          <a:endParaRPr lang="el-GR"/>
        </a:p>
      </dgm:t>
    </dgm:pt>
    <dgm:pt modelId="{64D40A76-AC6C-41E0-9FBE-203F4DF55062}" type="sibTrans" cxnId="{543D3FC2-EFAF-4CE5-82E3-BF375ADE301E}">
      <dgm:prSet/>
      <dgm:spPr/>
      <dgm:t>
        <a:bodyPr/>
        <a:lstStyle/>
        <a:p>
          <a:endParaRPr lang="el-GR"/>
        </a:p>
      </dgm:t>
    </dgm:pt>
    <dgm:pt modelId="{D95D9A2F-112A-4D0A-A41E-97FA6BD83280}">
      <dgm:prSet phldrT="[Κείμενο]" custT="1"/>
      <dgm:spPr/>
      <dgm:t>
        <a:bodyPr/>
        <a:lstStyle/>
        <a:p>
          <a:r>
            <a:rPr lang="el-GR" sz="1800" dirty="0"/>
            <a:t>Καθαρισμός προσωρινών στοιχείων</a:t>
          </a:r>
        </a:p>
      </dgm:t>
    </dgm:pt>
    <dgm:pt modelId="{EE23D8CA-C8D6-417D-8565-DB38A6242573}" type="parTrans" cxnId="{693DF36C-C630-4CF8-BFC3-009FECC66DC4}">
      <dgm:prSet/>
      <dgm:spPr/>
      <dgm:t>
        <a:bodyPr/>
        <a:lstStyle/>
        <a:p>
          <a:endParaRPr lang="el-GR"/>
        </a:p>
      </dgm:t>
    </dgm:pt>
    <dgm:pt modelId="{CDD65FBC-5DF0-46AC-857E-AB3DEFED125D}" type="sibTrans" cxnId="{693DF36C-C630-4CF8-BFC3-009FECC66DC4}">
      <dgm:prSet/>
      <dgm:spPr/>
      <dgm:t>
        <a:bodyPr/>
        <a:lstStyle/>
        <a:p>
          <a:endParaRPr lang="el-GR"/>
        </a:p>
      </dgm:t>
    </dgm:pt>
    <dgm:pt modelId="{E0F387BA-6EE4-4BD7-93BE-B1C4E4F115F8}" type="pres">
      <dgm:prSet presAssocID="{178949CA-3C8B-4E80-B169-F626177FAE86}" presName="Name0" presStyleCnt="0">
        <dgm:presLayoutVars>
          <dgm:dir/>
          <dgm:resizeHandles/>
        </dgm:presLayoutVars>
      </dgm:prSet>
      <dgm:spPr/>
    </dgm:pt>
    <dgm:pt modelId="{6A8B262E-B6BE-461B-84A5-DCE4EDFCA0F4}" type="pres">
      <dgm:prSet presAssocID="{1F594731-35AB-4565-A246-250BB3685DAD}" presName="compNode" presStyleCnt="0"/>
      <dgm:spPr/>
    </dgm:pt>
    <dgm:pt modelId="{A05EB20C-FD87-41EC-B138-83CA7B9009C1}" type="pres">
      <dgm:prSet presAssocID="{1F594731-35AB-4565-A246-250BB3685DAD}" presName="dummyConnPt" presStyleCnt="0"/>
      <dgm:spPr/>
    </dgm:pt>
    <dgm:pt modelId="{8A900050-3B99-49E7-BD22-33622C568102}" type="pres">
      <dgm:prSet presAssocID="{1F594731-35AB-4565-A246-250BB3685DAD}" presName="node" presStyleLbl="node1" presStyleIdx="0" presStyleCnt="7">
        <dgm:presLayoutVars>
          <dgm:bulletEnabled val="1"/>
        </dgm:presLayoutVars>
      </dgm:prSet>
      <dgm:spPr/>
    </dgm:pt>
    <dgm:pt modelId="{5B4EA091-1935-4968-ACF5-24A8060947F4}" type="pres">
      <dgm:prSet presAssocID="{23812E3F-499F-4D12-A4FA-542CDE372DD7}" presName="sibTrans" presStyleLbl="bgSibTrans2D1" presStyleIdx="0" presStyleCnt="6"/>
      <dgm:spPr/>
    </dgm:pt>
    <dgm:pt modelId="{38586554-14D6-4299-BCE3-ED1049ABDBDC}" type="pres">
      <dgm:prSet presAssocID="{575D8AD9-9C5B-4877-AF7C-47C5952AD544}" presName="compNode" presStyleCnt="0"/>
      <dgm:spPr/>
    </dgm:pt>
    <dgm:pt modelId="{BAD9D951-7AF2-4205-9A0C-2BA6BA8F7487}" type="pres">
      <dgm:prSet presAssocID="{575D8AD9-9C5B-4877-AF7C-47C5952AD544}" presName="dummyConnPt" presStyleCnt="0"/>
      <dgm:spPr/>
    </dgm:pt>
    <dgm:pt modelId="{F1DFD41C-DB96-4B84-AB0B-383BA4690720}" type="pres">
      <dgm:prSet presAssocID="{575D8AD9-9C5B-4877-AF7C-47C5952AD544}" presName="node" presStyleLbl="node1" presStyleIdx="1" presStyleCnt="7">
        <dgm:presLayoutVars>
          <dgm:bulletEnabled val="1"/>
        </dgm:presLayoutVars>
      </dgm:prSet>
      <dgm:spPr/>
    </dgm:pt>
    <dgm:pt modelId="{37053F55-D5C8-4AE3-B742-5F1E9174E352}" type="pres">
      <dgm:prSet presAssocID="{9FF54E40-B02D-4A07-BC1B-F243AA3328B5}" presName="sibTrans" presStyleLbl="bgSibTrans2D1" presStyleIdx="1" presStyleCnt="6"/>
      <dgm:spPr/>
    </dgm:pt>
    <dgm:pt modelId="{864ADAFA-6828-4C5C-9096-658FFB61597E}" type="pres">
      <dgm:prSet presAssocID="{FCB18A01-14C5-47AD-A8A0-DB9DC766BCA7}" presName="compNode" presStyleCnt="0"/>
      <dgm:spPr/>
    </dgm:pt>
    <dgm:pt modelId="{40711523-2F22-42B5-A3FF-8B7FF046A0CD}" type="pres">
      <dgm:prSet presAssocID="{FCB18A01-14C5-47AD-A8A0-DB9DC766BCA7}" presName="dummyConnPt" presStyleCnt="0"/>
      <dgm:spPr/>
    </dgm:pt>
    <dgm:pt modelId="{850FB586-D335-4777-BBD5-9E1FB42AE3DC}" type="pres">
      <dgm:prSet presAssocID="{FCB18A01-14C5-47AD-A8A0-DB9DC766BCA7}" presName="node" presStyleLbl="node1" presStyleIdx="2" presStyleCnt="7">
        <dgm:presLayoutVars>
          <dgm:bulletEnabled val="1"/>
        </dgm:presLayoutVars>
      </dgm:prSet>
      <dgm:spPr/>
    </dgm:pt>
    <dgm:pt modelId="{E16B4AFA-1D68-40C5-85AF-FD8CA1E3F493}" type="pres">
      <dgm:prSet presAssocID="{CC48A78D-7755-4A98-BC73-F8EF8F94F00D}" presName="sibTrans" presStyleLbl="bgSibTrans2D1" presStyleIdx="2" presStyleCnt="6"/>
      <dgm:spPr/>
    </dgm:pt>
    <dgm:pt modelId="{9BBDB6A7-1F69-4385-89F1-96C1A8DCBCD8}" type="pres">
      <dgm:prSet presAssocID="{9930168F-34C9-4790-878C-DC671AEB9096}" presName="compNode" presStyleCnt="0"/>
      <dgm:spPr/>
    </dgm:pt>
    <dgm:pt modelId="{8522878D-A368-4C98-846F-08D9AE74B417}" type="pres">
      <dgm:prSet presAssocID="{9930168F-34C9-4790-878C-DC671AEB9096}" presName="dummyConnPt" presStyleCnt="0"/>
      <dgm:spPr/>
    </dgm:pt>
    <dgm:pt modelId="{6F238F3C-AF5F-4325-84B2-9CABEA0FEC0A}" type="pres">
      <dgm:prSet presAssocID="{9930168F-34C9-4790-878C-DC671AEB9096}" presName="node" presStyleLbl="node1" presStyleIdx="3" presStyleCnt="7">
        <dgm:presLayoutVars>
          <dgm:bulletEnabled val="1"/>
        </dgm:presLayoutVars>
      </dgm:prSet>
      <dgm:spPr/>
    </dgm:pt>
    <dgm:pt modelId="{D0FCE9DD-5651-4A0B-97B4-39B2D6B3B428}" type="pres">
      <dgm:prSet presAssocID="{9BCB30EC-89B4-4A22-BBAB-AEA4EF4791DD}" presName="sibTrans" presStyleLbl="bgSibTrans2D1" presStyleIdx="3" presStyleCnt="6"/>
      <dgm:spPr/>
    </dgm:pt>
    <dgm:pt modelId="{78CE5D1C-C477-4351-83D3-D58EDCC3D6F9}" type="pres">
      <dgm:prSet presAssocID="{A0447B40-F1EE-4163-9524-310BDDDD9968}" presName="compNode" presStyleCnt="0"/>
      <dgm:spPr/>
    </dgm:pt>
    <dgm:pt modelId="{6E2E8906-1A9B-432C-BFE5-BAD47E9B0B08}" type="pres">
      <dgm:prSet presAssocID="{A0447B40-F1EE-4163-9524-310BDDDD9968}" presName="dummyConnPt" presStyleCnt="0"/>
      <dgm:spPr/>
    </dgm:pt>
    <dgm:pt modelId="{193A3186-C1C2-40B5-8024-867F8280BFAB}" type="pres">
      <dgm:prSet presAssocID="{A0447B40-F1EE-4163-9524-310BDDDD9968}" presName="node" presStyleLbl="node1" presStyleIdx="4" presStyleCnt="7">
        <dgm:presLayoutVars>
          <dgm:bulletEnabled val="1"/>
        </dgm:presLayoutVars>
      </dgm:prSet>
      <dgm:spPr/>
    </dgm:pt>
    <dgm:pt modelId="{D67834F2-C1E2-4B24-BA8B-E4A3F97059AA}" type="pres">
      <dgm:prSet presAssocID="{7A5D44F0-3826-4D1B-AA73-41D73AABE790}" presName="sibTrans" presStyleLbl="bgSibTrans2D1" presStyleIdx="4" presStyleCnt="6"/>
      <dgm:spPr/>
    </dgm:pt>
    <dgm:pt modelId="{E1B1786E-8AB8-4B27-BFCA-1FDEF42C598B}" type="pres">
      <dgm:prSet presAssocID="{166BA763-A607-479A-A331-D7BD9570A629}" presName="compNode" presStyleCnt="0"/>
      <dgm:spPr/>
    </dgm:pt>
    <dgm:pt modelId="{CB392706-C9F0-4B41-BD20-825E3D0C2BFC}" type="pres">
      <dgm:prSet presAssocID="{166BA763-A607-479A-A331-D7BD9570A629}" presName="dummyConnPt" presStyleCnt="0"/>
      <dgm:spPr/>
    </dgm:pt>
    <dgm:pt modelId="{F067FB10-3FE0-4EED-822D-F4A3985F1F37}" type="pres">
      <dgm:prSet presAssocID="{166BA763-A607-479A-A331-D7BD9570A629}" presName="node" presStyleLbl="node1" presStyleIdx="5" presStyleCnt="7">
        <dgm:presLayoutVars>
          <dgm:bulletEnabled val="1"/>
        </dgm:presLayoutVars>
      </dgm:prSet>
      <dgm:spPr/>
    </dgm:pt>
    <dgm:pt modelId="{816F9EA3-3917-455C-B20D-CA5D3E5F4185}" type="pres">
      <dgm:prSet presAssocID="{64D40A76-AC6C-41E0-9FBE-203F4DF55062}" presName="sibTrans" presStyleLbl="bgSibTrans2D1" presStyleIdx="5" presStyleCnt="6"/>
      <dgm:spPr/>
    </dgm:pt>
    <dgm:pt modelId="{8CF65529-A612-400E-9A16-8B797BB3E002}" type="pres">
      <dgm:prSet presAssocID="{D95D9A2F-112A-4D0A-A41E-97FA6BD83280}" presName="compNode" presStyleCnt="0"/>
      <dgm:spPr/>
    </dgm:pt>
    <dgm:pt modelId="{F6AF9B99-1679-471D-92D0-7DF934D28A43}" type="pres">
      <dgm:prSet presAssocID="{D95D9A2F-112A-4D0A-A41E-97FA6BD83280}" presName="dummyConnPt" presStyleCnt="0"/>
      <dgm:spPr/>
    </dgm:pt>
    <dgm:pt modelId="{17BBB80B-3B63-410E-AD96-ECCDC01E7D93}" type="pres">
      <dgm:prSet presAssocID="{D95D9A2F-112A-4D0A-A41E-97FA6BD83280}" presName="node" presStyleLbl="node1" presStyleIdx="6" presStyleCnt="7">
        <dgm:presLayoutVars>
          <dgm:bulletEnabled val="1"/>
        </dgm:presLayoutVars>
      </dgm:prSet>
      <dgm:spPr/>
    </dgm:pt>
  </dgm:ptLst>
  <dgm:cxnLst>
    <dgm:cxn modelId="{4C872F0C-B1B4-42B6-9D28-1B039CF85008}" type="presOf" srcId="{D95D9A2F-112A-4D0A-A41E-97FA6BD83280}" destId="{17BBB80B-3B63-410E-AD96-ECCDC01E7D93}" srcOrd="0" destOrd="0" presId="urn:microsoft.com/office/officeart/2005/8/layout/bProcess4"/>
    <dgm:cxn modelId="{9258B425-9B94-4B53-B938-D7F2731C1712}" type="presOf" srcId="{7A5D44F0-3826-4D1B-AA73-41D73AABE790}" destId="{D67834F2-C1E2-4B24-BA8B-E4A3F97059AA}" srcOrd="0" destOrd="0" presId="urn:microsoft.com/office/officeart/2005/8/layout/bProcess4"/>
    <dgm:cxn modelId="{06982D2A-ED6E-4831-92B7-5171055E73A8}" type="presOf" srcId="{575D8AD9-9C5B-4877-AF7C-47C5952AD544}" destId="{F1DFD41C-DB96-4B84-AB0B-383BA4690720}" srcOrd="0" destOrd="0" presId="urn:microsoft.com/office/officeart/2005/8/layout/bProcess4"/>
    <dgm:cxn modelId="{6B349449-96CD-4D11-BBE5-D2B16E44E8D7}" srcId="{178949CA-3C8B-4E80-B169-F626177FAE86}" destId="{FCB18A01-14C5-47AD-A8A0-DB9DC766BCA7}" srcOrd="2" destOrd="0" parTransId="{4F544924-73E2-44C3-A337-8CE91E70375C}" sibTransId="{CC48A78D-7755-4A98-BC73-F8EF8F94F00D}"/>
    <dgm:cxn modelId="{693DF36C-C630-4CF8-BFC3-009FECC66DC4}" srcId="{178949CA-3C8B-4E80-B169-F626177FAE86}" destId="{D95D9A2F-112A-4D0A-A41E-97FA6BD83280}" srcOrd="6" destOrd="0" parTransId="{EE23D8CA-C8D6-417D-8565-DB38A6242573}" sibTransId="{CDD65FBC-5DF0-46AC-857E-AB3DEFED125D}"/>
    <dgm:cxn modelId="{A9E7BD54-553D-4298-9A8A-23D7E040C325}" type="presOf" srcId="{9930168F-34C9-4790-878C-DC671AEB9096}" destId="{6F238F3C-AF5F-4325-84B2-9CABEA0FEC0A}" srcOrd="0" destOrd="0" presId="urn:microsoft.com/office/officeart/2005/8/layout/bProcess4"/>
    <dgm:cxn modelId="{3FC7777D-9580-4D7C-B17A-EC2E1D983711}" type="presOf" srcId="{178949CA-3C8B-4E80-B169-F626177FAE86}" destId="{E0F387BA-6EE4-4BD7-93BE-B1C4E4F115F8}" srcOrd="0" destOrd="0" presId="urn:microsoft.com/office/officeart/2005/8/layout/bProcess4"/>
    <dgm:cxn modelId="{5488C783-820D-4A2A-B31C-E25F9A3EB796}" type="presOf" srcId="{A0447B40-F1EE-4163-9524-310BDDDD9968}" destId="{193A3186-C1C2-40B5-8024-867F8280BFAB}" srcOrd="0" destOrd="0" presId="urn:microsoft.com/office/officeart/2005/8/layout/bProcess4"/>
    <dgm:cxn modelId="{321C3287-1904-475F-BEB7-E0F4E69370C2}" type="presOf" srcId="{23812E3F-499F-4D12-A4FA-542CDE372DD7}" destId="{5B4EA091-1935-4968-ACF5-24A8060947F4}" srcOrd="0" destOrd="0" presId="urn:microsoft.com/office/officeart/2005/8/layout/bProcess4"/>
    <dgm:cxn modelId="{F301FD96-7D76-4BF6-8F38-037400293670}" srcId="{178949CA-3C8B-4E80-B169-F626177FAE86}" destId="{1F594731-35AB-4565-A246-250BB3685DAD}" srcOrd="0" destOrd="0" parTransId="{28216C2E-991D-4DB7-8D60-37FD08BCD6DA}" sibTransId="{23812E3F-499F-4D12-A4FA-542CDE372DD7}"/>
    <dgm:cxn modelId="{92814498-7FBC-4CA6-8856-718D397FE128}" type="presOf" srcId="{CC48A78D-7755-4A98-BC73-F8EF8F94F00D}" destId="{E16B4AFA-1D68-40C5-85AF-FD8CA1E3F493}" srcOrd="0" destOrd="0" presId="urn:microsoft.com/office/officeart/2005/8/layout/bProcess4"/>
    <dgm:cxn modelId="{D0D80BAE-3FBE-4F82-8B4E-6ECB39FBF515}" srcId="{178949CA-3C8B-4E80-B169-F626177FAE86}" destId="{575D8AD9-9C5B-4877-AF7C-47C5952AD544}" srcOrd="1" destOrd="0" parTransId="{8892FE4A-18E8-4704-A9E4-E9504D2B9956}" sibTransId="{9FF54E40-B02D-4A07-BC1B-F243AA3328B5}"/>
    <dgm:cxn modelId="{8E75AEAE-AD8D-403E-8F41-E37243ABB02F}" srcId="{178949CA-3C8B-4E80-B169-F626177FAE86}" destId="{9930168F-34C9-4790-878C-DC671AEB9096}" srcOrd="3" destOrd="0" parTransId="{2550A265-5AB7-4115-9784-667166715F68}" sibTransId="{9BCB30EC-89B4-4A22-BBAB-AEA4EF4791DD}"/>
    <dgm:cxn modelId="{69968AB0-0378-4504-8FA6-2DB74364B449}" type="presOf" srcId="{64D40A76-AC6C-41E0-9FBE-203F4DF55062}" destId="{816F9EA3-3917-455C-B20D-CA5D3E5F4185}" srcOrd="0" destOrd="0" presId="urn:microsoft.com/office/officeart/2005/8/layout/bProcess4"/>
    <dgm:cxn modelId="{F09E50B7-18CB-4453-B1BF-EE78EAFDBE22}" srcId="{178949CA-3C8B-4E80-B169-F626177FAE86}" destId="{A0447B40-F1EE-4163-9524-310BDDDD9968}" srcOrd="4" destOrd="0" parTransId="{0D718E0E-E76A-40D5-AACC-6E5E6B72B2D0}" sibTransId="{7A5D44F0-3826-4D1B-AA73-41D73AABE790}"/>
    <dgm:cxn modelId="{A31CA1BC-68D9-4319-A7B2-22DFC3A647F6}" type="presOf" srcId="{9BCB30EC-89B4-4A22-BBAB-AEA4EF4791DD}" destId="{D0FCE9DD-5651-4A0B-97B4-39B2D6B3B428}" srcOrd="0" destOrd="0" presId="urn:microsoft.com/office/officeart/2005/8/layout/bProcess4"/>
    <dgm:cxn modelId="{543D3FC2-EFAF-4CE5-82E3-BF375ADE301E}" srcId="{178949CA-3C8B-4E80-B169-F626177FAE86}" destId="{166BA763-A607-479A-A331-D7BD9570A629}" srcOrd="5" destOrd="0" parTransId="{9FC7AFEF-7133-4B32-98D2-7A767B337EB9}" sibTransId="{64D40A76-AC6C-41E0-9FBE-203F4DF55062}"/>
    <dgm:cxn modelId="{A99680C4-FE5F-44E5-A9F8-D9BE5A2F6105}" type="presOf" srcId="{1F594731-35AB-4565-A246-250BB3685DAD}" destId="{8A900050-3B99-49E7-BD22-33622C568102}" srcOrd="0" destOrd="0" presId="urn:microsoft.com/office/officeart/2005/8/layout/bProcess4"/>
    <dgm:cxn modelId="{2D9267CD-475A-4455-B953-8504B8282BC7}" type="presOf" srcId="{9FF54E40-B02D-4A07-BC1B-F243AA3328B5}" destId="{37053F55-D5C8-4AE3-B742-5F1E9174E352}" srcOrd="0" destOrd="0" presId="urn:microsoft.com/office/officeart/2005/8/layout/bProcess4"/>
    <dgm:cxn modelId="{107678F2-5837-44CD-B518-48D396964BBA}" type="presOf" srcId="{166BA763-A607-479A-A331-D7BD9570A629}" destId="{F067FB10-3FE0-4EED-822D-F4A3985F1F37}" srcOrd="0" destOrd="0" presId="urn:microsoft.com/office/officeart/2005/8/layout/bProcess4"/>
    <dgm:cxn modelId="{5572DDF4-25AB-418C-B6E6-7AABCC631675}" type="presOf" srcId="{FCB18A01-14C5-47AD-A8A0-DB9DC766BCA7}" destId="{850FB586-D335-4777-BBD5-9E1FB42AE3DC}" srcOrd="0" destOrd="0" presId="urn:microsoft.com/office/officeart/2005/8/layout/bProcess4"/>
    <dgm:cxn modelId="{B3C07589-01AF-40A4-9409-D75CB8070E34}" type="presParOf" srcId="{E0F387BA-6EE4-4BD7-93BE-B1C4E4F115F8}" destId="{6A8B262E-B6BE-461B-84A5-DCE4EDFCA0F4}" srcOrd="0" destOrd="0" presId="urn:microsoft.com/office/officeart/2005/8/layout/bProcess4"/>
    <dgm:cxn modelId="{FC040574-CA31-49CE-82DD-94572257055A}" type="presParOf" srcId="{6A8B262E-B6BE-461B-84A5-DCE4EDFCA0F4}" destId="{A05EB20C-FD87-41EC-B138-83CA7B9009C1}" srcOrd="0" destOrd="0" presId="urn:microsoft.com/office/officeart/2005/8/layout/bProcess4"/>
    <dgm:cxn modelId="{30965E1F-8D9D-407C-AF77-2A34350B470E}" type="presParOf" srcId="{6A8B262E-B6BE-461B-84A5-DCE4EDFCA0F4}" destId="{8A900050-3B99-49E7-BD22-33622C568102}" srcOrd="1" destOrd="0" presId="urn:microsoft.com/office/officeart/2005/8/layout/bProcess4"/>
    <dgm:cxn modelId="{E213B323-5E04-49E2-B8B4-893E3B6C7EC3}" type="presParOf" srcId="{E0F387BA-6EE4-4BD7-93BE-B1C4E4F115F8}" destId="{5B4EA091-1935-4968-ACF5-24A8060947F4}" srcOrd="1" destOrd="0" presId="urn:microsoft.com/office/officeart/2005/8/layout/bProcess4"/>
    <dgm:cxn modelId="{38ECEB26-39EB-46F4-B9BC-B891E5535E9C}" type="presParOf" srcId="{E0F387BA-6EE4-4BD7-93BE-B1C4E4F115F8}" destId="{38586554-14D6-4299-BCE3-ED1049ABDBDC}" srcOrd="2" destOrd="0" presId="urn:microsoft.com/office/officeart/2005/8/layout/bProcess4"/>
    <dgm:cxn modelId="{4C486301-4052-4F91-9630-CE8F8D839040}" type="presParOf" srcId="{38586554-14D6-4299-BCE3-ED1049ABDBDC}" destId="{BAD9D951-7AF2-4205-9A0C-2BA6BA8F7487}" srcOrd="0" destOrd="0" presId="urn:microsoft.com/office/officeart/2005/8/layout/bProcess4"/>
    <dgm:cxn modelId="{7522CCE9-2F8B-4DFD-9EEA-46EBEDC0C3B8}" type="presParOf" srcId="{38586554-14D6-4299-BCE3-ED1049ABDBDC}" destId="{F1DFD41C-DB96-4B84-AB0B-383BA4690720}" srcOrd="1" destOrd="0" presId="urn:microsoft.com/office/officeart/2005/8/layout/bProcess4"/>
    <dgm:cxn modelId="{D9D61468-E01A-4A10-9C8B-E2D05A432602}" type="presParOf" srcId="{E0F387BA-6EE4-4BD7-93BE-B1C4E4F115F8}" destId="{37053F55-D5C8-4AE3-B742-5F1E9174E352}" srcOrd="3" destOrd="0" presId="urn:microsoft.com/office/officeart/2005/8/layout/bProcess4"/>
    <dgm:cxn modelId="{9D12D99A-23AA-4D54-9060-0F1D0A9CF3AF}" type="presParOf" srcId="{E0F387BA-6EE4-4BD7-93BE-B1C4E4F115F8}" destId="{864ADAFA-6828-4C5C-9096-658FFB61597E}" srcOrd="4" destOrd="0" presId="urn:microsoft.com/office/officeart/2005/8/layout/bProcess4"/>
    <dgm:cxn modelId="{21EE8E9C-B4B2-43BE-BD44-E00A89BFC7A4}" type="presParOf" srcId="{864ADAFA-6828-4C5C-9096-658FFB61597E}" destId="{40711523-2F22-42B5-A3FF-8B7FF046A0CD}" srcOrd="0" destOrd="0" presId="urn:microsoft.com/office/officeart/2005/8/layout/bProcess4"/>
    <dgm:cxn modelId="{576E280D-80D9-4240-B388-9344206CAD61}" type="presParOf" srcId="{864ADAFA-6828-4C5C-9096-658FFB61597E}" destId="{850FB586-D335-4777-BBD5-9E1FB42AE3DC}" srcOrd="1" destOrd="0" presId="urn:microsoft.com/office/officeart/2005/8/layout/bProcess4"/>
    <dgm:cxn modelId="{1B242DD3-D8BB-4A06-B4E4-898A2382E8D9}" type="presParOf" srcId="{E0F387BA-6EE4-4BD7-93BE-B1C4E4F115F8}" destId="{E16B4AFA-1D68-40C5-85AF-FD8CA1E3F493}" srcOrd="5" destOrd="0" presId="urn:microsoft.com/office/officeart/2005/8/layout/bProcess4"/>
    <dgm:cxn modelId="{ACC9DA66-8DC1-4913-86FB-ACD6E7FA11B4}" type="presParOf" srcId="{E0F387BA-6EE4-4BD7-93BE-B1C4E4F115F8}" destId="{9BBDB6A7-1F69-4385-89F1-96C1A8DCBCD8}" srcOrd="6" destOrd="0" presId="urn:microsoft.com/office/officeart/2005/8/layout/bProcess4"/>
    <dgm:cxn modelId="{E7F83097-40D5-46E2-9421-310A795F09A1}" type="presParOf" srcId="{9BBDB6A7-1F69-4385-89F1-96C1A8DCBCD8}" destId="{8522878D-A368-4C98-846F-08D9AE74B417}" srcOrd="0" destOrd="0" presId="urn:microsoft.com/office/officeart/2005/8/layout/bProcess4"/>
    <dgm:cxn modelId="{3AC0C90F-CEEE-4EA3-AF9D-63102E93C443}" type="presParOf" srcId="{9BBDB6A7-1F69-4385-89F1-96C1A8DCBCD8}" destId="{6F238F3C-AF5F-4325-84B2-9CABEA0FEC0A}" srcOrd="1" destOrd="0" presId="urn:microsoft.com/office/officeart/2005/8/layout/bProcess4"/>
    <dgm:cxn modelId="{10C3CB91-91A1-467E-8744-0E8721E934B1}" type="presParOf" srcId="{E0F387BA-6EE4-4BD7-93BE-B1C4E4F115F8}" destId="{D0FCE9DD-5651-4A0B-97B4-39B2D6B3B428}" srcOrd="7" destOrd="0" presId="urn:microsoft.com/office/officeart/2005/8/layout/bProcess4"/>
    <dgm:cxn modelId="{BE21843D-1CAA-45CC-80BC-339E09975DE1}" type="presParOf" srcId="{E0F387BA-6EE4-4BD7-93BE-B1C4E4F115F8}" destId="{78CE5D1C-C477-4351-83D3-D58EDCC3D6F9}" srcOrd="8" destOrd="0" presId="urn:microsoft.com/office/officeart/2005/8/layout/bProcess4"/>
    <dgm:cxn modelId="{20F23F84-EC14-4C00-95D9-75680125AE1A}" type="presParOf" srcId="{78CE5D1C-C477-4351-83D3-D58EDCC3D6F9}" destId="{6E2E8906-1A9B-432C-BFE5-BAD47E9B0B08}" srcOrd="0" destOrd="0" presId="urn:microsoft.com/office/officeart/2005/8/layout/bProcess4"/>
    <dgm:cxn modelId="{DEAF1B85-6B1C-4504-9842-C66BA5A6F9CA}" type="presParOf" srcId="{78CE5D1C-C477-4351-83D3-D58EDCC3D6F9}" destId="{193A3186-C1C2-40B5-8024-867F8280BFAB}" srcOrd="1" destOrd="0" presId="urn:microsoft.com/office/officeart/2005/8/layout/bProcess4"/>
    <dgm:cxn modelId="{D0684183-2417-4959-8450-6402CCABB215}" type="presParOf" srcId="{E0F387BA-6EE4-4BD7-93BE-B1C4E4F115F8}" destId="{D67834F2-C1E2-4B24-BA8B-E4A3F97059AA}" srcOrd="9" destOrd="0" presId="urn:microsoft.com/office/officeart/2005/8/layout/bProcess4"/>
    <dgm:cxn modelId="{EE752943-9547-4D1C-B484-5A00F3DD5FDF}" type="presParOf" srcId="{E0F387BA-6EE4-4BD7-93BE-B1C4E4F115F8}" destId="{E1B1786E-8AB8-4B27-BFCA-1FDEF42C598B}" srcOrd="10" destOrd="0" presId="urn:microsoft.com/office/officeart/2005/8/layout/bProcess4"/>
    <dgm:cxn modelId="{3FC2CB13-E4CC-4F51-AF68-10ED8FB13E7D}" type="presParOf" srcId="{E1B1786E-8AB8-4B27-BFCA-1FDEF42C598B}" destId="{CB392706-C9F0-4B41-BD20-825E3D0C2BFC}" srcOrd="0" destOrd="0" presId="urn:microsoft.com/office/officeart/2005/8/layout/bProcess4"/>
    <dgm:cxn modelId="{AAA84ACF-CF80-45F2-9D5E-9636F398514E}" type="presParOf" srcId="{E1B1786E-8AB8-4B27-BFCA-1FDEF42C598B}" destId="{F067FB10-3FE0-4EED-822D-F4A3985F1F37}" srcOrd="1" destOrd="0" presId="urn:microsoft.com/office/officeart/2005/8/layout/bProcess4"/>
    <dgm:cxn modelId="{292274DC-4E59-49E2-8412-68711DDB5F3D}" type="presParOf" srcId="{E0F387BA-6EE4-4BD7-93BE-B1C4E4F115F8}" destId="{816F9EA3-3917-455C-B20D-CA5D3E5F4185}" srcOrd="11" destOrd="0" presId="urn:microsoft.com/office/officeart/2005/8/layout/bProcess4"/>
    <dgm:cxn modelId="{A41476AD-FB5E-4A74-852F-942EC8BDA791}" type="presParOf" srcId="{E0F387BA-6EE4-4BD7-93BE-B1C4E4F115F8}" destId="{8CF65529-A612-400E-9A16-8B797BB3E002}" srcOrd="12" destOrd="0" presId="urn:microsoft.com/office/officeart/2005/8/layout/bProcess4"/>
    <dgm:cxn modelId="{33F4FC77-A7EB-4427-BDA3-842C1DAFF3DC}" type="presParOf" srcId="{8CF65529-A612-400E-9A16-8B797BB3E002}" destId="{F6AF9B99-1679-471D-92D0-7DF934D28A43}" srcOrd="0" destOrd="0" presId="urn:microsoft.com/office/officeart/2005/8/layout/bProcess4"/>
    <dgm:cxn modelId="{3E9CF0C9-6D8F-4927-B38A-3418A4136107}" type="presParOf" srcId="{8CF65529-A612-400E-9A16-8B797BB3E002}" destId="{17BBB80B-3B63-410E-AD96-ECCDC01E7D9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A091-1935-4968-ACF5-24A8060947F4}">
      <dsp:nvSpPr>
        <dsp:cNvPr id="0" name=""/>
        <dsp:cNvSpPr/>
      </dsp:nvSpPr>
      <dsp:spPr>
        <a:xfrm rot="5400000">
          <a:off x="-277450" y="1760292"/>
          <a:ext cx="1234461" cy="1493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00050-3B99-49E7-BD22-33622C568102}">
      <dsp:nvSpPr>
        <dsp:cNvPr id="0" name=""/>
        <dsp:cNvSpPr/>
      </dsp:nvSpPr>
      <dsp:spPr>
        <a:xfrm>
          <a:off x="3056" y="967331"/>
          <a:ext cx="1659049" cy="995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l-GR" sz="1800" kern="1200" dirty="0"/>
            <a:t>Σύνδεση στη βάση δεδομένων</a:t>
          </a:r>
        </a:p>
      </dsp:txBody>
      <dsp:txXfrm>
        <a:off x="32211" y="996486"/>
        <a:ext cx="1600739" cy="937119"/>
      </dsp:txXfrm>
    </dsp:sp>
    <dsp:sp modelId="{37053F55-D5C8-4AE3-B742-5F1E9174E352}">
      <dsp:nvSpPr>
        <dsp:cNvPr id="0" name=""/>
        <dsp:cNvSpPr/>
      </dsp:nvSpPr>
      <dsp:spPr>
        <a:xfrm rot="5400000">
          <a:off x="-277450" y="3004580"/>
          <a:ext cx="1234461" cy="1493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FD41C-DB96-4B84-AB0B-383BA4690720}">
      <dsp:nvSpPr>
        <dsp:cNvPr id="0" name=""/>
        <dsp:cNvSpPr/>
      </dsp:nvSpPr>
      <dsp:spPr>
        <a:xfrm>
          <a:off x="3056" y="2211618"/>
          <a:ext cx="1659049" cy="995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l-GR" sz="1800" kern="1200" dirty="0"/>
            <a:t>Κατέβασμα δεδομένων </a:t>
          </a:r>
        </a:p>
      </dsp:txBody>
      <dsp:txXfrm>
        <a:off x="32211" y="2240773"/>
        <a:ext cx="1600739" cy="937119"/>
      </dsp:txXfrm>
    </dsp:sp>
    <dsp:sp modelId="{E16B4AFA-1D68-40C5-85AF-FD8CA1E3F493}">
      <dsp:nvSpPr>
        <dsp:cNvPr id="0" name=""/>
        <dsp:cNvSpPr/>
      </dsp:nvSpPr>
      <dsp:spPr>
        <a:xfrm>
          <a:off x="344693" y="3626723"/>
          <a:ext cx="2196710" cy="1493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FB586-D335-4777-BBD5-9E1FB42AE3DC}">
      <dsp:nvSpPr>
        <dsp:cNvPr id="0" name=""/>
        <dsp:cNvSpPr/>
      </dsp:nvSpPr>
      <dsp:spPr>
        <a:xfrm>
          <a:off x="3056" y="3455905"/>
          <a:ext cx="1659049" cy="995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l-GR" sz="1800" kern="1200" dirty="0"/>
            <a:t>Εξαγωγή και μετασχηματισμός</a:t>
          </a:r>
        </a:p>
      </dsp:txBody>
      <dsp:txXfrm>
        <a:off x="32211" y="3485060"/>
        <a:ext cx="1600739" cy="937119"/>
      </dsp:txXfrm>
    </dsp:sp>
    <dsp:sp modelId="{D0FCE9DD-5651-4A0B-97B4-39B2D6B3B428}">
      <dsp:nvSpPr>
        <dsp:cNvPr id="0" name=""/>
        <dsp:cNvSpPr/>
      </dsp:nvSpPr>
      <dsp:spPr>
        <a:xfrm rot="16200000">
          <a:off x="1929085" y="3004580"/>
          <a:ext cx="1234461" cy="1493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38F3C-AF5F-4325-84B2-9CABEA0FEC0A}">
      <dsp:nvSpPr>
        <dsp:cNvPr id="0" name=""/>
        <dsp:cNvSpPr/>
      </dsp:nvSpPr>
      <dsp:spPr>
        <a:xfrm>
          <a:off x="2209593" y="3455905"/>
          <a:ext cx="1659049" cy="995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l-GR" sz="1800" kern="1200" dirty="0"/>
            <a:t>Αποθήκευση σε </a:t>
          </a:r>
          <a:r>
            <a:rPr lang="en-US" sz="1800" kern="1200" dirty="0"/>
            <a:t>CSV </a:t>
          </a:r>
          <a:endParaRPr lang="el-GR" sz="1800" kern="1200" dirty="0"/>
        </a:p>
      </dsp:txBody>
      <dsp:txXfrm>
        <a:off x="2238748" y="3485060"/>
        <a:ext cx="1600739" cy="937119"/>
      </dsp:txXfrm>
    </dsp:sp>
    <dsp:sp modelId="{D67834F2-C1E2-4B24-BA8B-E4A3F97059AA}">
      <dsp:nvSpPr>
        <dsp:cNvPr id="0" name=""/>
        <dsp:cNvSpPr/>
      </dsp:nvSpPr>
      <dsp:spPr>
        <a:xfrm rot="16200000">
          <a:off x="1929085" y="1760292"/>
          <a:ext cx="1234461" cy="1493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A3186-C1C2-40B5-8024-867F8280BFAB}">
      <dsp:nvSpPr>
        <dsp:cNvPr id="0" name=""/>
        <dsp:cNvSpPr/>
      </dsp:nvSpPr>
      <dsp:spPr>
        <a:xfrm>
          <a:off x="2209593" y="2211618"/>
          <a:ext cx="1659049" cy="995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l-GR" sz="1800" kern="1200" dirty="0"/>
            <a:t>Εισαγωγή στη βάση δεδομένων</a:t>
          </a:r>
        </a:p>
      </dsp:txBody>
      <dsp:txXfrm>
        <a:off x="2238748" y="2240773"/>
        <a:ext cx="1600739" cy="937119"/>
      </dsp:txXfrm>
    </dsp:sp>
    <dsp:sp modelId="{816F9EA3-3917-455C-B20D-CA5D3E5F4185}">
      <dsp:nvSpPr>
        <dsp:cNvPr id="0" name=""/>
        <dsp:cNvSpPr/>
      </dsp:nvSpPr>
      <dsp:spPr>
        <a:xfrm>
          <a:off x="2551229" y="1138149"/>
          <a:ext cx="2196710" cy="149314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7FB10-3FE0-4EED-822D-F4A3985F1F37}">
      <dsp:nvSpPr>
        <dsp:cNvPr id="0" name=""/>
        <dsp:cNvSpPr/>
      </dsp:nvSpPr>
      <dsp:spPr>
        <a:xfrm>
          <a:off x="2209593" y="967331"/>
          <a:ext cx="1659049" cy="995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l-GR" sz="1800" kern="1200" dirty="0"/>
            <a:t>Κλείσιμο σύνδεσης</a:t>
          </a:r>
        </a:p>
      </dsp:txBody>
      <dsp:txXfrm>
        <a:off x="2238748" y="996486"/>
        <a:ext cx="1600739" cy="937119"/>
      </dsp:txXfrm>
    </dsp:sp>
    <dsp:sp modelId="{17BBB80B-3B63-410E-AD96-ECCDC01E7D93}">
      <dsp:nvSpPr>
        <dsp:cNvPr id="0" name=""/>
        <dsp:cNvSpPr/>
      </dsp:nvSpPr>
      <dsp:spPr>
        <a:xfrm>
          <a:off x="4416129" y="967331"/>
          <a:ext cx="1659049" cy="995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Καθαρισμός προσωρινών στοιχείων</a:t>
          </a:r>
        </a:p>
      </dsp:txBody>
      <dsp:txXfrm>
        <a:off x="4445284" y="996486"/>
        <a:ext cx="1600739" cy="937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8C29FB-FE2C-41B2-96F0-7C3CDEF30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9E989F8-DD09-4E37-AF16-F9484406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05D1721-040F-495F-8107-6AEFA661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89D0D3C-19BB-43DC-AE7F-7C10951C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4BAA3BD-36CC-40F1-A86A-A50EC040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44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C2EF3C-B77F-4866-AE5E-9C074E6D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F5533B6-2605-4B4F-AEF2-3AEF6E071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80D99D3-129F-497F-8438-B8A738F4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B896B70-9EB9-4761-B535-4335C2A3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E63356F-4757-4F07-950E-381F83C6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62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4AA4751-73E0-4B9C-9F31-C25FF8875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C6220CF-2B3D-4045-B036-4105F882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DE45B63-DFE0-4270-A82E-58265BB3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F322AEE-8286-4DEB-ABC8-2C8A020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4A0B4B0-1AB5-4334-82CB-0A70020B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74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9DF1A3-FD29-4E78-9E64-1B7FECB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608BF82-5C59-4313-B064-F25AC41F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5C2412D-A114-49CC-9DE2-B697146B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5EAF44D-7C6E-450F-984F-D727B3BB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55B69C-1358-424F-8D20-B7854C0F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737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7658AC-B2AB-4134-8251-B200BCDE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233E091-2BB9-4E52-82D0-D59EA29A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CD1E6A2-E22D-4449-BAC1-EAE484D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9E2AB1D-55DF-4F82-8032-9DABA2C9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B766200-8B64-4C96-BE1A-B86053C1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05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503E04-C757-4C89-8E7A-AB9468B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C58A14-102A-4DF4-9972-32ABF089C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A425F1C-9BA0-4696-82FD-C71E5251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2365D8C-505E-4D41-886C-D4AFCA78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968FB02-23D8-412D-B4C0-E26A36D3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BA0875F-2477-4EC5-BD07-649ACF10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09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05926B-C7D0-4C9B-83EB-4148E575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8A0D077-201E-42D4-BD31-344040BD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ACC8A1D-860C-4C55-BD0F-42BE41B8E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0F9CC52-5C3E-4D13-89D5-68BB6C8B9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1D96F6E-CB79-4DD0-87AE-FF681CE33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2545BB9-BC5E-4B72-AEF1-94705267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3BD8430-830E-47F4-8E7D-099EF81B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E796EDAA-864B-41D2-8768-634306A1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355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CB2771-0A3C-44CF-914B-B4BD2DCB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BA3690-E4EB-4281-A58C-0579B18D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52FB328-B536-462F-A470-F877F973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0E9840A-41C3-4A4A-8C1D-4D817704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498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165FC99-EF27-41D1-BE24-CB2AA9DC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D90ADEE-1CF0-4BC5-83B4-4CE000EB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25BE03F-D2FD-4039-870A-6EAF3EE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999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8EFD97-89A6-46AA-8577-C5D59C05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853873-26B1-4970-A3C1-458DC2A0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2864B52-D017-49D2-A187-8BF10B0C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1E735AC-500F-44C1-A40B-5976619A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D44B1DC-C8C7-4834-B520-DDFE6028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3A3EB17-2843-45B6-AB79-91EF8DF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658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B59EAD-549E-4A3E-8FCD-966AD68D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0E59427-7576-4ECE-BB96-5D4A51F8D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06D7E0C-2083-4720-B2D0-7EAFE210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BB9295F-CA7F-4869-97E7-270FDD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6FD4866-FCD7-45C4-A2EC-E0034C11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C9806A7-B22A-4377-994F-803D626E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160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FCE8726-621D-4A2E-B995-0B89E41F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8F02186-AD7F-410E-BEFD-6B790DC8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32EC3E1-F6AD-4670-B2C4-5FA8E09F0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8B88C22-1B44-407F-9056-7D6E93687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5553B4D-CF73-4444-AD69-FFB900780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99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variant_info/p.Cys61Gly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987CACE9-3637-488A-B705-2C60B894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27"/>
            <a:ext cx="12191999" cy="2877301"/>
          </a:xfrm>
          <a:prstGeom prst="rect">
            <a:avLst/>
          </a:prstGeom>
        </p:spPr>
      </p:pic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2654C66-8654-46F0-A21B-A5CE5F3AB517}"/>
              </a:ext>
            </a:extLst>
          </p:cNvPr>
          <p:cNvSpPr/>
          <p:nvPr/>
        </p:nvSpPr>
        <p:spPr>
          <a:xfrm>
            <a:off x="488714" y="161382"/>
            <a:ext cx="4634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l-G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F724A-29F8-466B-A68F-2FDCAD39778A}"/>
              </a:ext>
            </a:extLst>
          </p:cNvPr>
          <p:cNvSpPr txBox="1"/>
          <p:nvPr/>
        </p:nvSpPr>
        <p:spPr>
          <a:xfrm>
            <a:off x="488714" y="1244867"/>
            <a:ext cx="9553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Στόχος:</a:t>
            </a:r>
          </a:p>
          <a:p>
            <a:r>
              <a:rPr lang="el-GR" sz="2400" dirty="0"/>
              <a:t>Αξιολόγηση μεταλλάξεων </a:t>
            </a:r>
            <a:r>
              <a:rPr lang="en-US" sz="2400" dirty="0"/>
              <a:t>BRCA1 </a:t>
            </a:r>
            <a:r>
              <a:rPr lang="el-GR" sz="2400" dirty="0"/>
              <a:t>από </a:t>
            </a:r>
            <a:r>
              <a:rPr lang="en-US" sz="2400" dirty="0" err="1"/>
              <a:t>ClinVar</a:t>
            </a:r>
            <a:r>
              <a:rPr lang="en-US" sz="2400" dirty="0"/>
              <a:t> </a:t>
            </a:r>
            <a:r>
              <a:rPr lang="el-GR" sz="2400" dirty="0"/>
              <a:t>με βάση </a:t>
            </a:r>
            <a:r>
              <a:rPr lang="en-US" sz="2400" dirty="0"/>
              <a:t>ACMG </a:t>
            </a:r>
            <a:r>
              <a:rPr lang="el-GR" sz="2400" dirty="0"/>
              <a:t>κριτήρια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B1815-8CA3-4B0D-8A5C-AD0DAF07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429000"/>
            <a:ext cx="114109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BB7C9B19-D184-42CE-AEA6-B38E63C7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1387"/>
            <a:ext cx="12192000" cy="487994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696D75C5-5A2D-4371-B369-6C5B861BE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5" y="2939381"/>
            <a:ext cx="2640500" cy="4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D8C4F611-6B4B-4AAB-A4C7-9A33AFE24852}"/>
              </a:ext>
            </a:extLst>
          </p:cNvPr>
          <p:cNvSpPr/>
          <p:nvPr/>
        </p:nvSpPr>
        <p:spPr>
          <a:xfrm>
            <a:off x="399213" y="224135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D5445-B297-4D4C-88DC-D0347E954547}"/>
              </a:ext>
            </a:extLst>
          </p:cNvPr>
          <p:cNvSpPr txBox="1"/>
          <p:nvPr/>
        </p:nvSpPr>
        <p:spPr>
          <a:xfrm>
            <a:off x="5525678" y="490491"/>
            <a:ext cx="129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Criteria</a:t>
            </a:r>
            <a:endParaRPr lang="el-G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F674B-2ACB-4183-B442-74AFF3FD5694}"/>
              </a:ext>
            </a:extLst>
          </p:cNvPr>
          <p:cNvSpPr txBox="1"/>
          <p:nvPr/>
        </p:nvSpPr>
        <p:spPr>
          <a:xfrm>
            <a:off x="0" y="1521542"/>
            <a:ext cx="121920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# Λεξικά γνωστών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pathogenic variants 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και θέσεων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known_pathogenic</a:t>
            </a:r>
            <a:r>
              <a:rPr lang="en-US" sz="14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'p.Arg504Gly': 'c.1510A&gt;T',  # PS1: </a:t>
            </a:r>
            <a:r>
              <a:rPr lang="el-GR" sz="1400" dirty="0">
                <a:solidFill>
                  <a:schemeClr val="tx1"/>
                </a:solidFill>
              </a:rPr>
              <a:t>Ίδιο </a:t>
            </a:r>
            <a:r>
              <a:rPr lang="en-US" sz="1400" dirty="0">
                <a:solidFill>
                  <a:schemeClr val="tx1"/>
                </a:solidFill>
              </a:rPr>
              <a:t>protein change, </a:t>
            </a:r>
            <a:r>
              <a:rPr lang="el-GR" sz="1400" dirty="0">
                <a:solidFill>
                  <a:schemeClr val="tx1"/>
                </a:solidFill>
              </a:rPr>
              <a:t>διαφορετικό </a:t>
            </a:r>
            <a:r>
              <a:rPr lang="en-US" sz="1400" dirty="0">
                <a:solidFill>
                  <a:schemeClr val="tx1"/>
                </a:solidFill>
              </a:rPr>
              <a:t>DNA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'p.Trp41*': 'c.123G&gt;A'       # PM5: </a:t>
            </a:r>
            <a:r>
              <a:rPr lang="el-GR" sz="1400" dirty="0">
                <a:solidFill>
                  <a:schemeClr val="tx1"/>
                </a:solidFill>
              </a:rPr>
              <a:t>Θέση 41 είναι </a:t>
            </a:r>
            <a:r>
              <a:rPr lang="en-US" sz="1400" dirty="0">
                <a:solidFill>
                  <a:schemeClr val="tx1"/>
                </a:solidFill>
              </a:rPr>
              <a:t>hotspot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pathogenic_positions</a:t>
            </a:r>
            <a:r>
              <a:rPr lang="en-US" sz="1400" dirty="0">
                <a:solidFill>
                  <a:schemeClr val="tx1"/>
                </a:solidFill>
              </a:rPr>
              <a:t> = [504, 41]  # PM5: </a:t>
            </a:r>
            <a:r>
              <a:rPr lang="el-GR" sz="1400" dirty="0">
                <a:solidFill>
                  <a:schemeClr val="tx1"/>
                </a:solidFill>
              </a:rPr>
              <a:t>Γνωστές </a:t>
            </a:r>
            <a:r>
              <a:rPr lang="en-US" sz="1400" dirty="0">
                <a:solidFill>
                  <a:schemeClr val="tx1"/>
                </a:solidFill>
              </a:rPr>
              <a:t>pathogenic </a:t>
            </a:r>
            <a:r>
              <a:rPr lang="el-GR" sz="1400" dirty="0">
                <a:solidFill>
                  <a:schemeClr val="tx1"/>
                </a:solidFill>
              </a:rPr>
              <a:t>θέσεις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trusted_submitters</a:t>
            </a:r>
            <a:r>
              <a:rPr lang="en-US" sz="1400" dirty="0">
                <a:solidFill>
                  <a:schemeClr val="tx1"/>
                </a:solidFill>
              </a:rPr>
              <a:t> = ['ENIGMA', '</a:t>
            </a:r>
            <a:r>
              <a:rPr lang="en-US" sz="1400" dirty="0" err="1">
                <a:solidFill>
                  <a:schemeClr val="tx1"/>
                </a:solidFill>
              </a:rPr>
              <a:t>ClinVar</a:t>
            </a:r>
            <a:r>
              <a:rPr lang="en-US" sz="1400" dirty="0">
                <a:solidFill>
                  <a:schemeClr val="tx1"/>
                </a:solidFill>
              </a:rPr>
              <a:t>']  # PP5/BP6: </a:t>
            </a:r>
            <a:r>
              <a:rPr lang="el-GR" sz="1400" dirty="0">
                <a:solidFill>
                  <a:schemeClr val="tx1"/>
                </a:solidFill>
              </a:rPr>
              <a:t>Αξιόπιστες πηγές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6D343-B890-4EC6-A4D7-4DB52EF512DB}"/>
              </a:ext>
            </a:extLst>
          </p:cNvPr>
          <p:cNvSpPr txBox="1"/>
          <p:nvPr/>
        </p:nvSpPr>
        <p:spPr>
          <a:xfrm>
            <a:off x="0" y="3121980"/>
            <a:ext cx="1219200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# Συνάρτηση ελέγχου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ACMG 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κριτηρίων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def </a:t>
            </a:r>
            <a:r>
              <a:rPr lang="en-US" sz="1400" dirty="0" err="1">
                <a:solidFill>
                  <a:schemeClr val="tx1"/>
                </a:solidFill>
              </a:rPr>
              <a:t>apply_acmg_criteria</a:t>
            </a:r>
            <a:r>
              <a:rPr lang="en-US" sz="1400" dirty="0">
                <a:solidFill>
                  <a:schemeClr val="tx1"/>
                </a:solidFill>
              </a:rPr>
              <a:t>(row):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criteria = [</a:t>
            </a:r>
            <a:r>
              <a:rPr lang="el-GR" sz="1400" dirty="0">
                <a:solidFill>
                  <a:schemeClr val="tx1"/>
                </a:solidFill>
              </a:rPr>
              <a:t>]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# PS1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if row['</a:t>
            </a:r>
            <a:r>
              <a:rPr lang="en-US" sz="1400" dirty="0" err="1">
                <a:solidFill>
                  <a:schemeClr val="tx1"/>
                </a:solidFill>
              </a:rPr>
              <a:t>ProteinChange</a:t>
            </a:r>
            <a:r>
              <a:rPr lang="en-US" sz="1400" dirty="0">
                <a:solidFill>
                  <a:schemeClr val="tx1"/>
                </a:solidFill>
              </a:rPr>
              <a:t>'] in </a:t>
            </a:r>
            <a:r>
              <a:rPr lang="en-US" sz="1400" dirty="0" err="1">
                <a:solidFill>
                  <a:schemeClr val="tx1"/>
                </a:solidFill>
              </a:rPr>
              <a:t>known_pathogenic</a:t>
            </a:r>
            <a:r>
              <a:rPr lang="en-US" sz="1400" dirty="0">
                <a:solidFill>
                  <a:schemeClr val="tx1"/>
                </a:solidFill>
              </a:rPr>
              <a:t> and row['</a:t>
            </a:r>
            <a:r>
              <a:rPr lang="en-US" sz="1400" dirty="0" err="1">
                <a:solidFill>
                  <a:schemeClr val="tx1"/>
                </a:solidFill>
              </a:rPr>
              <a:t>DNAChange</a:t>
            </a:r>
            <a:r>
              <a:rPr lang="en-US" sz="1400" dirty="0">
                <a:solidFill>
                  <a:schemeClr val="tx1"/>
                </a:solidFill>
              </a:rPr>
              <a:t>'] != </a:t>
            </a:r>
            <a:r>
              <a:rPr lang="en-US" sz="1400" dirty="0" err="1">
                <a:solidFill>
                  <a:schemeClr val="tx1"/>
                </a:solidFill>
              </a:rPr>
              <a:t>known_pathogenic</a:t>
            </a:r>
            <a:r>
              <a:rPr lang="en-US" sz="1400" dirty="0">
                <a:solidFill>
                  <a:schemeClr val="tx1"/>
                </a:solidFill>
              </a:rPr>
              <a:t>[row['</a:t>
            </a:r>
            <a:r>
              <a:rPr lang="en-US" sz="1400" dirty="0" err="1">
                <a:solidFill>
                  <a:schemeClr val="tx1"/>
                </a:solidFill>
              </a:rPr>
              <a:t>ProteinChange</a:t>
            </a:r>
            <a:r>
              <a:rPr lang="en-US" sz="1400" dirty="0">
                <a:solidFill>
                  <a:schemeClr val="tx1"/>
                </a:solidFill>
              </a:rPr>
              <a:t>']]: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criteria.append</a:t>
            </a:r>
            <a:r>
              <a:rPr lang="en-US" sz="1400" dirty="0">
                <a:solidFill>
                  <a:schemeClr val="tx1"/>
                </a:solidFill>
              </a:rPr>
              <a:t>('PS1')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# PM5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protein_pos</a:t>
            </a:r>
            <a:r>
              <a:rPr lang="en-US" sz="1400" dirty="0">
                <a:solidFill>
                  <a:schemeClr val="tx1"/>
                </a:solidFill>
              </a:rPr>
              <a:t> = int(''.join(filter(</a:t>
            </a:r>
            <a:r>
              <a:rPr lang="en-US" sz="1400" dirty="0" err="1">
                <a:solidFill>
                  <a:schemeClr val="tx1"/>
                </a:solidFill>
              </a:rPr>
              <a:t>str.isdigit</a:t>
            </a:r>
            <a:r>
              <a:rPr lang="en-US" sz="1400" dirty="0">
                <a:solidFill>
                  <a:schemeClr val="tx1"/>
                </a:solidFill>
              </a:rPr>
              <a:t>, row['</a:t>
            </a:r>
            <a:r>
              <a:rPr lang="en-US" sz="1400" dirty="0" err="1">
                <a:solidFill>
                  <a:schemeClr val="tx1"/>
                </a:solidFill>
              </a:rPr>
              <a:t>ProteinChange</a:t>
            </a:r>
            <a:r>
              <a:rPr lang="en-US" sz="1400" dirty="0">
                <a:solidFill>
                  <a:schemeClr val="tx1"/>
                </a:solidFill>
              </a:rPr>
              <a:t>']))) if </a:t>
            </a:r>
            <a:r>
              <a:rPr lang="en-US" sz="1400" dirty="0" err="1">
                <a:solidFill>
                  <a:schemeClr val="tx1"/>
                </a:solidFill>
              </a:rPr>
              <a:t>pd.notna</a:t>
            </a:r>
            <a:r>
              <a:rPr lang="en-US" sz="1400" dirty="0">
                <a:solidFill>
                  <a:schemeClr val="tx1"/>
                </a:solidFill>
              </a:rPr>
              <a:t>(row['</a:t>
            </a:r>
            <a:r>
              <a:rPr lang="en-US" sz="1400" dirty="0" err="1">
                <a:solidFill>
                  <a:schemeClr val="tx1"/>
                </a:solidFill>
              </a:rPr>
              <a:t>ProteinChange</a:t>
            </a:r>
            <a:r>
              <a:rPr lang="en-US" sz="1400" dirty="0">
                <a:solidFill>
                  <a:schemeClr val="tx1"/>
                </a:solidFill>
              </a:rPr>
              <a:t>']) else None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if </a:t>
            </a:r>
            <a:r>
              <a:rPr lang="en-US" sz="1400" dirty="0" err="1">
                <a:solidFill>
                  <a:schemeClr val="tx1"/>
                </a:solidFill>
              </a:rPr>
              <a:t>protein_pos</a:t>
            </a:r>
            <a:r>
              <a:rPr lang="en-US" sz="1400" dirty="0">
                <a:solidFill>
                  <a:schemeClr val="tx1"/>
                </a:solidFill>
              </a:rPr>
              <a:t> in </a:t>
            </a:r>
            <a:r>
              <a:rPr lang="en-US" sz="1400" dirty="0" err="1">
                <a:solidFill>
                  <a:schemeClr val="tx1"/>
                </a:solidFill>
              </a:rPr>
              <a:t>pathogenic_positions</a:t>
            </a:r>
            <a:r>
              <a:rPr lang="en-US" sz="1400" dirty="0">
                <a:solidFill>
                  <a:schemeClr val="tx1"/>
                </a:solidFill>
              </a:rPr>
              <a:t> and row['</a:t>
            </a:r>
            <a:r>
              <a:rPr lang="en-US" sz="1400" dirty="0" err="1">
                <a:solidFill>
                  <a:schemeClr val="tx1"/>
                </a:solidFill>
              </a:rPr>
              <a:t>ProteinChange</a:t>
            </a:r>
            <a:r>
              <a:rPr lang="en-US" sz="1400" dirty="0">
                <a:solidFill>
                  <a:schemeClr val="tx1"/>
                </a:solidFill>
              </a:rPr>
              <a:t>'] not in </a:t>
            </a:r>
            <a:r>
              <a:rPr lang="en-US" sz="1400" dirty="0" err="1">
                <a:solidFill>
                  <a:schemeClr val="tx1"/>
                </a:solidFill>
              </a:rPr>
              <a:t>known_pathogenic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criteria.append</a:t>
            </a:r>
            <a:r>
              <a:rPr lang="en-US" sz="1400" dirty="0">
                <a:solidFill>
                  <a:schemeClr val="tx1"/>
                </a:solidFill>
              </a:rPr>
              <a:t>('PM5')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# PP5/BP6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if row['Submitter'] in </a:t>
            </a:r>
            <a:r>
              <a:rPr lang="en-US" sz="1400" dirty="0" err="1">
                <a:solidFill>
                  <a:schemeClr val="tx1"/>
                </a:solidFill>
              </a:rPr>
              <a:t>trusted_submitters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if row['</a:t>
            </a:r>
            <a:r>
              <a:rPr lang="en-US" sz="1400" dirty="0" err="1">
                <a:solidFill>
                  <a:schemeClr val="tx1"/>
                </a:solidFill>
              </a:rPr>
              <a:t>ClinicalSignificance</a:t>
            </a:r>
            <a:r>
              <a:rPr lang="en-US" sz="1400" dirty="0">
                <a:solidFill>
                  <a:schemeClr val="tx1"/>
                </a:solidFill>
              </a:rPr>
              <a:t>'] == 'Pathogenic':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criteria.append</a:t>
            </a:r>
            <a:r>
              <a:rPr lang="en-US" sz="1400" dirty="0">
                <a:solidFill>
                  <a:schemeClr val="tx1"/>
                </a:solidFill>
              </a:rPr>
              <a:t>('PP5')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elif</a:t>
            </a:r>
            <a:r>
              <a:rPr lang="en-US" sz="1400" dirty="0">
                <a:solidFill>
                  <a:schemeClr val="tx1"/>
                </a:solidFill>
              </a:rPr>
              <a:t> row['</a:t>
            </a:r>
            <a:r>
              <a:rPr lang="en-US" sz="1400" dirty="0" err="1">
                <a:solidFill>
                  <a:schemeClr val="tx1"/>
                </a:solidFill>
              </a:rPr>
              <a:t>ClinicalSignificance</a:t>
            </a:r>
            <a:r>
              <a:rPr lang="en-US" sz="1400" dirty="0">
                <a:solidFill>
                  <a:schemeClr val="tx1"/>
                </a:solidFill>
              </a:rPr>
              <a:t>'] == 'Benign':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criteria.append</a:t>
            </a:r>
            <a:r>
              <a:rPr lang="en-US" sz="1400" dirty="0">
                <a:solidFill>
                  <a:schemeClr val="tx1"/>
                </a:solidFill>
              </a:rPr>
              <a:t>('BP6')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return criteria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72489-2FC5-4D15-86C3-F57DB31D6EDB}"/>
              </a:ext>
            </a:extLst>
          </p:cNvPr>
          <p:cNvSpPr txBox="1"/>
          <p:nvPr/>
        </p:nvSpPr>
        <p:spPr>
          <a:xfrm>
            <a:off x="7865097" y="5468887"/>
            <a:ext cx="389327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# Εφαρμογή στη στήλη '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acmg_criteria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'</a:t>
            </a:r>
          </a:p>
          <a:p>
            <a:r>
              <a:rPr lang="en-US" sz="1400" dirty="0" err="1"/>
              <a:t>df_brca</a:t>
            </a:r>
            <a:r>
              <a:rPr lang="en-US" sz="1400" dirty="0"/>
              <a:t>['</a:t>
            </a:r>
            <a:r>
              <a:rPr lang="en-US" sz="1400" dirty="0" err="1"/>
              <a:t>acmg_criteria</a:t>
            </a:r>
            <a:r>
              <a:rPr lang="en-US" sz="1400" dirty="0"/>
              <a:t>'] = </a:t>
            </a:r>
            <a:r>
              <a:rPr lang="en-US" sz="1400" dirty="0" err="1"/>
              <a:t>df_brca.apply</a:t>
            </a:r>
            <a:r>
              <a:rPr lang="en-US" sz="1400" dirty="0"/>
              <a:t>(</a:t>
            </a:r>
            <a:r>
              <a:rPr lang="en-US" sz="1400" dirty="0" err="1"/>
              <a:t>apply_acmg_criteria</a:t>
            </a:r>
            <a:r>
              <a:rPr lang="en-US" sz="1400" dirty="0"/>
              <a:t>, axis=1)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13595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D8C4F611-6B4B-4AAB-A4C7-9A33AFE24852}"/>
              </a:ext>
            </a:extLst>
          </p:cNvPr>
          <p:cNvSpPr/>
          <p:nvPr/>
        </p:nvSpPr>
        <p:spPr>
          <a:xfrm>
            <a:off x="399213" y="224135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D5445-B297-4D4C-88DC-D0347E954547}"/>
              </a:ext>
            </a:extLst>
          </p:cNvPr>
          <p:cNvSpPr txBox="1"/>
          <p:nvPr/>
        </p:nvSpPr>
        <p:spPr>
          <a:xfrm>
            <a:off x="4432169" y="490491"/>
            <a:ext cx="332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Endpoint for Criteria</a:t>
            </a:r>
            <a:endParaRPr lang="el-G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F674B-2ACB-4183-B442-74AFF3FD5694}"/>
              </a:ext>
            </a:extLst>
          </p:cNvPr>
          <p:cNvSpPr txBox="1"/>
          <p:nvPr/>
        </p:nvSpPr>
        <p:spPr>
          <a:xfrm>
            <a:off x="0" y="1067682"/>
            <a:ext cx="121920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app = </a:t>
            </a:r>
            <a:r>
              <a:rPr lang="en-US" sz="1400" dirty="0" err="1">
                <a:solidFill>
                  <a:schemeClr val="tx1"/>
                </a:solidFill>
              </a:rPr>
              <a:t>FastAPI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df = </a:t>
            </a:r>
            <a:r>
              <a:rPr lang="en-US" sz="1400" dirty="0" err="1">
                <a:solidFill>
                  <a:schemeClr val="tx1"/>
                </a:solidFill>
              </a:rPr>
              <a:t>pd.read_csv</a:t>
            </a:r>
            <a:r>
              <a:rPr lang="en-US" sz="1400" dirty="0">
                <a:solidFill>
                  <a:schemeClr val="tx1"/>
                </a:solidFill>
              </a:rPr>
              <a:t>('brca_acmg_classified.csv')  # </a:t>
            </a:r>
            <a:r>
              <a:rPr lang="el-GR" sz="1400" dirty="0">
                <a:solidFill>
                  <a:schemeClr val="tx1"/>
                </a:solidFill>
              </a:rPr>
              <a:t>Προϋπόθεση: Το </a:t>
            </a:r>
            <a:r>
              <a:rPr lang="en-US" sz="1400" dirty="0">
                <a:solidFill>
                  <a:schemeClr val="tx1"/>
                </a:solidFill>
              </a:rPr>
              <a:t>CSV </a:t>
            </a:r>
            <a:r>
              <a:rPr lang="el-GR" sz="1400" dirty="0">
                <a:solidFill>
                  <a:schemeClr val="tx1"/>
                </a:solidFill>
              </a:rPr>
              <a:t>έχει στήλη '</a:t>
            </a:r>
            <a:r>
              <a:rPr lang="en-US" sz="1400" dirty="0" err="1">
                <a:solidFill>
                  <a:schemeClr val="tx1"/>
                </a:solidFill>
              </a:rPr>
              <a:t>acmg_criteria</a:t>
            </a:r>
            <a:r>
              <a:rPr lang="en-US" sz="1400" dirty="0">
                <a:solidFill>
                  <a:schemeClr val="tx1"/>
                </a:solidFill>
              </a:rPr>
              <a:t>' </a:t>
            </a:r>
            <a:r>
              <a:rPr lang="el-GR" sz="1400" dirty="0">
                <a:solidFill>
                  <a:schemeClr val="tx1"/>
                </a:solidFill>
              </a:rPr>
              <a:t>ως λίστα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</a:t>
            </a:r>
            <a:r>
              <a:rPr lang="en-US" sz="1400" dirty="0" err="1">
                <a:solidFill>
                  <a:schemeClr val="tx1"/>
                </a:solidFill>
              </a:rPr>
              <a:t>VariantQuery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BaseModel</a:t>
            </a:r>
            <a:r>
              <a:rPr lang="en-US" sz="1400" dirty="0">
                <a:solidFill>
                  <a:schemeClr val="tx1"/>
                </a:solidFill>
              </a:rPr>
              <a:t>):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400" dirty="0">
                <a:solidFill>
                  <a:schemeClr val="tx1"/>
                </a:solidFill>
              </a:rPr>
              <a:t>gene: str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 # 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Π.χ., "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BRCA1"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400" dirty="0">
                <a:solidFill>
                  <a:schemeClr val="tx1"/>
                </a:solidFill>
              </a:rPr>
              <a:t>variant: str   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Π.χ., "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c.123G&gt;T" 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ή "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p.Val12Cys"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@</a:t>
            </a:r>
            <a:r>
              <a:rPr lang="en-US" sz="1400" dirty="0" err="1">
                <a:solidFill>
                  <a:schemeClr val="tx1"/>
                </a:solidFill>
              </a:rPr>
              <a:t>app.post</a:t>
            </a:r>
            <a:r>
              <a:rPr lang="en-US" sz="1400" dirty="0">
                <a:solidFill>
                  <a:schemeClr val="tx1"/>
                </a:solidFill>
              </a:rPr>
              <a:t>("/</a:t>
            </a:r>
            <a:r>
              <a:rPr lang="en-US" sz="1400" dirty="0" err="1">
                <a:solidFill>
                  <a:schemeClr val="tx1"/>
                </a:solidFill>
              </a:rPr>
              <a:t>get_variant_info</a:t>
            </a:r>
            <a:r>
              <a:rPr lang="en-US" sz="1400" dirty="0">
                <a:solidFill>
                  <a:schemeClr val="tx1"/>
                </a:solidFill>
              </a:rPr>
              <a:t>/")</a:t>
            </a:r>
          </a:p>
          <a:p>
            <a:r>
              <a:rPr lang="en-US" sz="1400" dirty="0">
                <a:solidFill>
                  <a:schemeClr val="tx1"/>
                </a:solidFill>
              </a:rPr>
              <a:t>async def </a:t>
            </a:r>
            <a:r>
              <a:rPr lang="en-US" sz="1400" dirty="0" err="1">
                <a:solidFill>
                  <a:schemeClr val="tx1"/>
                </a:solidFill>
              </a:rPr>
              <a:t>get_variant_info</a:t>
            </a:r>
            <a:r>
              <a:rPr lang="en-US" sz="1400" dirty="0">
                <a:solidFill>
                  <a:schemeClr val="tx1"/>
                </a:solidFill>
              </a:rPr>
              <a:t>(query: </a:t>
            </a:r>
            <a:r>
              <a:rPr lang="en-US" sz="1400" dirty="0" err="1">
                <a:solidFill>
                  <a:schemeClr val="tx1"/>
                </a:solidFill>
              </a:rPr>
              <a:t>VariantQuery</a:t>
            </a:r>
            <a:r>
              <a:rPr lang="en-US" sz="1400" dirty="0">
                <a:solidFill>
                  <a:schemeClr val="tx1"/>
                </a:solidFill>
              </a:rPr>
              <a:t>):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# 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Αναγνώριση τύπου μετάλλαξης 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DNA 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ή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protein)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if </a:t>
            </a:r>
            <a:r>
              <a:rPr lang="en-US" sz="1400" dirty="0" err="1">
                <a:solidFill>
                  <a:schemeClr val="tx1"/>
                </a:solidFill>
              </a:rPr>
              <a:t>query.variant.startswith</a:t>
            </a:r>
            <a:r>
              <a:rPr lang="en-US" sz="1400" dirty="0">
                <a:solidFill>
                  <a:schemeClr val="tx1"/>
                </a:solidFill>
              </a:rPr>
              <a:t>("c."):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filtered = df[(df['gene'] == </a:t>
            </a:r>
            <a:r>
              <a:rPr lang="en-US" sz="1400" dirty="0" err="1">
                <a:solidFill>
                  <a:schemeClr val="tx1"/>
                </a:solidFill>
              </a:rPr>
              <a:t>query.gene</a:t>
            </a:r>
            <a:r>
              <a:rPr lang="en-US" sz="1400" dirty="0">
                <a:solidFill>
                  <a:schemeClr val="tx1"/>
                </a:solidFill>
              </a:rPr>
              <a:t>) &amp; (df['</a:t>
            </a:r>
            <a:r>
              <a:rPr lang="en-US" sz="1400" dirty="0" err="1">
                <a:solidFill>
                  <a:schemeClr val="tx1"/>
                </a:solidFill>
              </a:rPr>
              <a:t>dna_change</a:t>
            </a:r>
            <a:r>
              <a:rPr lang="en-US" sz="1400" dirty="0">
                <a:solidFill>
                  <a:schemeClr val="tx1"/>
                </a:solidFill>
              </a:rPr>
              <a:t>'] == </a:t>
            </a:r>
            <a:r>
              <a:rPr lang="en-US" sz="1400" dirty="0" err="1">
                <a:solidFill>
                  <a:schemeClr val="tx1"/>
                </a:solidFill>
              </a:rPr>
              <a:t>query.variant</a:t>
            </a:r>
            <a:r>
              <a:rPr lang="en-US" sz="1400" dirty="0">
                <a:solidFill>
                  <a:schemeClr val="tx1"/>
                </a:solidFill>
              </a:rPr>
              <a:t>)]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elif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query.variant.startswith</a:t>
            </a:r>
            <a:r>
              <a:rPr lang="en-US" sz="1400" dirty="0">
                <a:solidFill>
                  <a:schemeClr val="tx1"/>
                </a:solidFill>
              </a:rPr>
              <a:t>("p."):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filtered = df[(df['gene'] == </a:t>
            </a:r>
            <a:r>
              <a:rPr lang="en-US" sz="1400" dirty="0" err="1">
                <a:solidFill>
                  <a:schemeClr val="tx1"/>
                </a:solidFill>
              </a:rPr>
              <a:t>query.gene</a:t>
            </a:r>
            <a:r>
              <a:rPr lang="en-US" sz="1400" dirty="0">
                <a:solidFill>
                  <a:schemeClr val="tx1"/>
                </a:solidFill>
              </a:rPr>
              <a:t>) &amp; (df['</a:t>
            </a:r>
            <a:r>
              <a:rPr lang="en-US" sz="1400" dirty="0" err="1">
                <a:solidFill>
                  <a:schemeClr val="tx1"/>
                </a:solidFill>
              </a:rPr>
              <a:t>protein_change</a:t>
            </a:r>
            <a:r>
              <a:rPr lang="en-US" sz="1400" dirty="0">
                <a:solidFill>
                  <a:schemeClr val="tx1"/>
                </a:solidFill>
              </a:rPr>
              <a:t>'] == </a:t>
            </a:r>
            <a:r>
              <a:rPr lang="en-US" sz="1400" dirty="0" err="1">
                <a:solidFill>
                  <a:schemeClr val="tx1"/>
                </a:solidFill>
              </a:rPr>
              <a:t>query.variant</a:t>
            </a:r>
            <a:r>
              <a:rPr lang="en-US" sz="1400" dirty="0">
                <a:solidFill>
                  <a:schemeClr val="tx1"/>
                </a:solidFill>
              </a:rPr>
              <a:t>)]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else: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raise </a:t>
            </a:r>
            <a:r>
              <a:rPr lang="en-US" sz="1400" dirty="0" err="1">
                <a:solidFill>
                  <a:schemeClr val="tx1"/>
                </a:solidFill>
              </a:rPr>
              <a:t>HTTPException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status_code</a:t>
            </a:r>
            <a:r>
              <a:rPr lang="en-US" sz="1400" dirty="0">
                <a:solidFill>
                  <a:schemeClr val="tx1"/>
                </a:solidFill>
              </a:rPr>
              <a:t>=400, detail="Invalid variant format. Use 'c.' for DNA or 'p.' for protein changes.")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if </a:t>
            </a:r>
            <a:r>
              <a:rPr lang="en-US" sz="1400" dirty="0" err="1">
                <a:solidFill>
                  <a:schemeClr val="tx1"/>
                </a:solidFill>
              </a:rPr>
              <a:t>filtered.empty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raise </a:t>
            </a:r>
            <a:r>
              <a:rPr lang="en-US" sz="1400" dirty="0" err="1">
                <a:solidFill>
                  <a:schemeClr val="tx1"/>
                </a:solidFill>
              </a:rPr>
              <a:t>HTTPException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status_code</a:t>
            </a:r>
            <a:r>
              <a:rPr lang="en-US" sz="1400" dirty="0">
                <a:solidFill>
                  <a:schemeClr val="tx1"/>
                </a:solidFill>
              </a:rPr>
              <a:t>=404, detail=</a:t>
            </a:r>
            <a:r>
              <a:rPr lang="en-US" sz="1400" dirty="0" err="1">
                <a:solidFill>
                  <a:schemeClr val="tx1"/>
                </a:solidFill>
              </a:rPr>
              <a:t>f"Variant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  <a:r>
              <a:rPr lang="en-US" sz="1400" dirty="0" err="1">
                <a:solidFill>
                  <a:schemeClr val="tx1"/>
                </a:solidFill>
              </a:rPr>
              <a:t>query.variant</a:t>
            </a:r>
            <a:r>
              <a:rPr lang="en-US" sz="1400" dirty="0">
                <a:solidFill>
                  <a:schemeClr val="tx1"/>
                </a:solidFill>
              </a:rPr>
              <a:t>} not found for gene {</a:t>
            </a:r>
            <a:r>
              <a:rPr lang="en-US" sz="1400" dirty="0" err="1">
                <a:solidFill>
                  <a:schemeClr val="tx1"/>
                </a:solidFill>
              </a:rPr>
              <a:t>query.gene</a:t>
            </a:r>
            <a:r>
              <a:rPr lang="en-US" sz="1400" dirty="0">
                <a:solidFill>
                  <a:schemeClr val="tx1"/>
                </a:solidFill>
              </a:rPr>
              <a:t>}")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variant_data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filtered.iloc</a:t>
            </a:r>
            <a:r>
              <a:rPr lang="en-US" sz="1400" dirty="0">
                <a:solidFill>
                  <a:schemeClr val="tx1"/>
                </a:solidFill>
              </a:rPr>
              <a:t>[0].</a:t>
            </a:r>
            <a:r>
              <a:rPr lang="en-US" sz="1400" dirty="0" err="1">
                <a:solidFill>
                  <a:schemeClr val="tx1"/>
                </a:solidFill>
              </a:rPr>
              <a:t>to_dict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l-GR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6D343-B890-4EC6-A4D7-4DB52EF512DB}"/>
              </a:ext>
            </a:extLst>
          </p:cNvPr>
          <p:cNvSpPr txBox="1"/>
          <p:nvPr/>
        </p:nvSpPr>
        <p:spPr>
          <a:xfrm>
            <a:off x="0" y="5042118"/>
            <a:ext cx="121920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# Ανάλυση κριτηρίων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ACMG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acmg_criteria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variant_data.get</a:t>
            </a:r>
            <a:r>
              <a:rPr lang="en-US" sz="1400" dirty="0">
                <a:solidFill>
                  <a:schemeClr val="tx1"/>
                </a:solidFill>
              </a:rPr>
              <a:t>("</a:t>
            </a:r>
            <a:r>
              <a:rPr lang="en-US" sz="1400" dirty="0" err="1">
                <a:solidFill>
                  <a:schemeClr val="tx1"/>
                </a:solidFill>
              </a:rPr>
              <a:t>acmg_criteria</a:t>
            </a:r>
            <a:r>
              <a:rPr lang="en-US" sz="1400" dirty="0">
                <a:solidFill>
                  <a:schemeClr val="tx1"/>
                </a:solidFill>
              </a:rPr>
              <a:t>", [])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acmg_explanations</a:t>
            </a:r>
            <a:r>
              <a:rPr lang="en-US" sz="14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"PS1": "Same amino acid change as a known pathogenic variant (different nucleotide change).",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"PM5": "Different amino acid change at the same position as a known pathogenic variant.",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"PP5": "Pathogenic classification from reputable source without published evidence.",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"BP6": "Benign classification from reputable source without published evidence."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72489-2FC5-4D15-86C3-F57DB31D6EDB}"/>
              </a:ext>
            </a:extLst>
          </p:cNvPr>
          <p:cNvSpPr txBox="1"/>
          <p:nvPr/>
        </p:nvSpPr>
        <p:spPr>
          <a:xfrm>
            <a:off x="8785780" y="1063564"/>
            <a:ext cx="340621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 # Δημιουργία λίστας με κριτήρια και εξηγήσεις</a:t>
            </a:r>
          </a:p>
          <a:p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criteria_details</a:t>
            </a:r>
            <a:r>
              <a:rPr lang="en-US" sz="1400" dirty="0">
                <a:solidFill>
                  <a:schemeClr val="tx1"/>
                </a:solidFill>
              </a:rPr>
              <a:t> = [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{"criterion": criterion, "explanation": </a:t>
            </a:r>
            <a:r>
              <a:rPr lang="en-US" sz="1400" dirty="0" err="1">
                <a:solidFill>
                  <a:schemeClr val="tx1"/>
                </a:solidFill>
              </a:rPr>
              <a:t>acmg_explanations.get</a:t>
            </a:r>
            <a:r>
              <a:rPr lang="en-US" sz="1400" dirty="0">
                <a:solidFill>
                  <a:schemeClr val="tx1"/>
                </a:solidFill>
              </a:rPr>
              <a:t>(criterion, "No description available.")}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for criterion in </a:t>
            </a:r>
            <a:r>
              <a:rPr lang="en-US" sz="1400" dirty="0" err="1">
                <a:solidFill>
                  <a:schemeClr val="tx1"/>
                </a:solidFill>
              </a:rPr>
              <a:t>acmg_criteria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66BBB-D753-430A-A223-46D49E0A64A5}"/>
              </a:ext>
            </a:extLst>
          </p:cNvPr>
          <p:cNvSpPr txBox="1"/>
          <p:nvPr/>
        </p:nvSpPr>
        <p:spPr>
          <a:xfrm>
            <a:off x="8785779" y="2879446"/>
            <a:ext cx="340622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return {</a:t>
            </a:r>
          </a:p>
          <a:p>
            <a:r>
              <a:rPr lang="en-US" sz="1400" dirty="0"/>
              <a:t>        "gene": </a:t>
            </a:r>
            <a:r>
              <a:rPr lang="en-US" sz="1400" dirty="0" err="1"/>
              <a:t>query.gene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"variant": </a:t>
            </a:r>
            <a:r>
              <a:rPr lang="en-US" sz="1400" dirty="0" err="1"/>
              <a:t>query.variant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clinical_significance</a:t>
            </a:r>
            <a:r>
              <a:rPr lang="en-US" sz="1400" dirty="0"/>
              <a:t>": </a:t>
            </a:r>
            <a:r>
              <a:rPr lang="en-US" sz="1400" dirty="0" err="1"/>
              <a:t>variant_data.get</a:t>
            </a:r>
            <a:r>
              <a:rPr lang="en-US" sz="1400" dirty="0"/>
              <a:t>("</a:t>
            </a:r>
            <a:r>
              <a:rPr lang="en-US" sz="1400" dirty="0" err="1"/>
              <a:t>clinical_significance</a:t>
            </a:r>
            <a:r>
              <a:rPr lang="en-US" sz="1400" dirty="0"/>
              <a:t>"),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review_status</a:t>
            </a:r>
            <a:r>
              <a:rPr lang="en-US" sz="1400" dirty="0"/>
              <a:t>": </a:t>
            </a:r>
            <a:r>
              <a:rPr lang="en-US" sz="1400" dirty="0" err="1"/>
              <a:t>variant_data.get</a:t>
            </a:r>
            <a:r>
              <a:rPr lang="en-US" sz="1400" dirty="0"/>
              <a:t>("</a:t>
            </a:r>
            <a:r>
              <a:rPr lang="en-US" sz="1400" dirty="0" err="1"/>
              <a:t>review_status</a:t>
            </a:r>
            <a:r>
              <a:rPr lang="en-US" sz="1400" dirty="0"/>
              <a:t>"),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acmg_criteria</a:t>
            </a:r>
            <a:r>
              <a:rPr lang="en-US" sz="1400" dirty="0"/>
              <a:t>": </a:t>
            </a:r>
            <a:r>
              <a:rPr lang="en-US" sz="1400" dirty="0" err="1"/>
              <a:t>criteria_details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conflicting_interpretations</a:t>
            </a:r>
            <a:r>
              <a:rPr lang="en-US" sz="1400" dirty="0"/>
              <a:t>": </a:t>
            </a:r>
            <a:r>
              <a:rPr lang="en-US" sz="1400" dirty="0" err="1"/>
              <a:t>variant_data.get</a:t>
            </a:r>
            <a:r>
              <a:rPr lang="en-US" sz="1400" dirty="0"/>
              <a:t>("</a:t>
            </a:r>
            <a:r>
              <a:rPr lang="en-US" sz="1400" dirty="0" err="1"/>
              <a:t>conflicting_interpretations</a:t>
            </a:r>
            <a:r>
              <a:rPr lang="en-US" sz="1400" dirty="0"/>
              <a:t>")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53529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D8C4F611-6B4B-4AAB-A4C7-9A33AFE24852}"/>
              </a:ext>
            </a:extLst>
          </p:cNvPr>
          <p:cNvSpPr/>
          <p:nvPr/>
        </p:nvSpPr>
        <p:spPr>
          <a:xfrm>
            <a:off x="399213" y="224135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D5445-B297-4D4C-88DC-D0347E954547}"/>
              </a:ext>
            </a:extLst>
          </p:cNvPr>
          <p:cNvSpPr txBox="1"/>
          <p:nvPr/>
        </p:nvSpPr>
        <p:spPr>
          <a:xfrm>
            <a:off x="5135251" y="454967"/>
            <a:ext cx="192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Response</a:t>
            </a:r>
            <a:endParaRPr lang="el-G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F674B-2ACB-4183-B442-74AFF3FD5694}"/>
              </a:ext>
            </a:extLst>
          </p:cNvPr>
          <p:cNvSpPr txBox="1"/>
          <p:nvPr/>
        </p:nvSpPr>
        <p:spPr>
          <a:xfrm>
            <a:off x="-2" y="1413474"/>
            <a:ext cx="1219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app = </a:t>
            </a:r>
            <a:r>
              <a:rPr lang="en-US" sz="1600" dirty="0" err="1">
                <a:solidFill>
                  <a:schemeClr val="tx1"/>
                </a:solidFill>
              </a:rPr>
              <a:t>FastAPI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Φόρτωμα του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CSV</a:t>
            </a:r>
          </a:p>
          <a:p>
            <a:r>
              <a:rPr lang="en-US" sz="1600" dirty="0">
                <a:solidFill>
                  <a:schemeClr val="tx1"/>
                </a:solidFill>
              </a:rPr>
              <a:t>df = </a:t>
            </a:r>
            <a:r>
              <a:rPr lang="en-US" sz="1600" dirty="0" err="1">
                <a:solidFill>
                  <a:schemeClr val="tx1"/>
                </a:solidFill>
              </a:rPr>
              <a:t>pd.read_csv</a:t>
            </a:r>
            <a:r>
              <a:rPr lang="en-US" sz="1600" dirty="0">
                <a:solidFill>
                  <a:schemeClr val="tx1"/>
                </a:solidFill>
              </a:rPr>
              <a:t>('brca_acmg_variants.csv')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Αν η στήλη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acmg_criteria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περιέχει λίστες ως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string, </a:t>
            </a:r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τις μετατρέπουμε σε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λίστες</a:t>
            </a:r>
          </a:p>
          <a:p>
            <a:r>
              <a:rPr lang="en-US" sz="1600" dirty="0">
                <a:solidFill>
                  <a:schemeClr val="tx1"/>
                </a:solidFill>
              </a:rPr>
              <a:t>df['</a:t>
            </a:r>
            <a:r>
              <a:rPr lang="en-US" sz="1600" dirty="0" err="1">
                <a:solidFill>
                  <a:schemeClr val="tx1"/>
                </a:solidFill>
              </a:rPr>
              <a:t>acmg_criteria</a:t>
            </a:r>
            <a:r>
              <a:rPr lang="en-US" sz="1600" dirty="0">
                <a:solidFill>
                  <a:schemeClr val="tx1"/>
                </a:solidFill>
              </a:rPr>
              <a:t>'] = df['</a:t>
            </a:r>
            <a:r>
              <a:rPr lang="en-US" sz="1600" dirty="0" err="1">
                <a:solidFill>
                  <a:schemeClr val="tx1"/>
                </a:solidFill>
              </a:rPr>
              <a:t>acmg_criteria</a:t>
            </a:r>
            <a:r>
              <a:rPr lang="en-US" sz="1600" dirty="0">
                <a:solidFill>
                  <a:schemeClr val="tx1"/>
                </a:solidFill>
              </a:rPr>
              <a:t>'].apply(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lambda x: </a:t>
            </a:r>
            <a:r>
              <a:rPr lang="en-US" sz="1600" dirty="0" err="1">
                <a:solidFill>
                  <a:schemeClr val="tx1"/>
                </a:solidFill>
              </a:rPr>
              <a:t>ast.literal_eval</a:t>
            </a:r>
            <a:r>
              <a:rPr lang="en-US" sz="1600" dirty="0">
                <a:solidFill>
                  <a:schemeClr val="tx1"/>
                </a:solidFill>
              </a:rPr>
              <a:t>(x) if </a:t>
            </a:r>
            <a:r>
              <a:rPr lang="en-US" sz="1600" dirty="0" err="1">
                <a:solidFill>
                  <a:schemeClr val="tx1"/>
                </a:solidFill>
              </a:rPr>
              <a:t>isinstance</a:t>
            </a:r>
            <a:r>
              <a:rPr lang="en-US" sz="1600" dirty="0">
                <a:solidFill>
                  <a:schemeClr val="tx1"/>
                </a:solidFill>
              </a:rPr>
              <a:t>(x, str) else []</a:t>
            </a:r>
          </a:p>
          <a:p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A539A-A031-4F77-A8EC-B47995C233DB}"/>
              </a:ext>
            </a:extLst>
          </p:cNvPr>
          <p:cNvSpPr txBox="1"/>
          <p:nvPr/>
        </p:nvSpPr>
        <p:spPr>
          <a:xfrm>
            <a:off x="-1" y="3721798"/>
            <a:ext cx="609600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endpoint: </a:t>
            </a:r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Παίρνει μια μετάλλαξη και επιστρέφει τύπο και κριτήρια</a:t>
            </a:r>
          </a:p>
          <a:p>
            <a:r>
              <a:rPr lang="el-GR" sz="1600" dirty="0"/>
              <a:t>@</a:t>
            </a:r>
            <a:r>
              <a:rPr lang="en-US" sz="1600" dirty="0" err="1"/>
              <a:t>app.get</a:t>
            </a:r>
            <a:r>
              <a:rPr lang="en-US" sz="1600" dirty="0"/>
              <a:t>("/</a:t>
            </a:r>
            <a:r>
              <a:rPr lang="en-US" sz="1600" dirty="0" err="1"/>
              <a:t>variant_info</a:t>
            </a:r>
            <a:r>
              <a:rPr lang="en-US" sz="1600" dirty="0"/>
              <a:t>/{mutation}")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get_variant_info</a:t>
            </a:r>
            <a:r>
              <a:rPr lang="en-US" sz="1600" dirty="0"/>
              <a:t>(mutation: str):</a:t>
            </a:r>
          </a:p>
          <a:p>
            <a:r>
              <a:rPr lang="en-US" sz="1600" dirty="0"/>
              <a:t>    # </a:t>
            </a:r>
            <a:r>
              <a:rPr lang="el-GR" sz="1600" dirty="0"/>
              <a:t>Φιλτράρει με βάση την στήλη '</a:t>
            </a:r>
            <a:r>
              <a:rPr lang="en-US" sz="1600" dirty="0" err="1"/>
              <a:t>ProteinChange</a:t>
            </a:r>
            <a:r>
              <a:rPr lang="en-US" sz="1600" dirty="0"/>
              <a:t>'</a:t>
            </a:r>
          </a:p>
          <a:p>
            <a:r>
              <a:rPr lang="en-US" sz="1600" dirty="0"/>
              <a:t>    match = df[df['</a:t>
            </a:r>
            <a:r>
              <a:rPr lang="en-US" sz="1600" dirty="0" err="1"/>
              <a:t>ProteinChange</a:t>
            </a:r>
            <a:r>
              <a:rPr lang="en-US" sz="1600" dirty="0"/>
              <a:t>'] == mutation]</a:t>
            </a:r>
          </a:p>
          <a:p>
            <a:endParaRPr lang="en-US" sz="1600" dirty="0"/>
          </a:p>
          <a:p>
            <a:r>
              <a:rPr lang="en-US" sz="1600" dirty="0"/>
              <a:t>    if </a:t>
            </a:r>
            <a:r>
              <a:rPr lang="en-US" sz="1600" dirty="0" err="1"/>
              <a:t>match.empty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return {</a:t>
            </a:r>
          </a:p>
          <a:p>
            <a:r>
              <a:rPr lang="en-US" sz="1600" dirty="0"/>
              <a:t>            "mutation": mutation,</a:t>
            </a:r>
          </a:p>
          <a:p>
            <a:r>
              <a:rPr lang="en-US" sz="1600" dirty="0"/>
              <a:t>            "message": "</a:t>
            </a:r>
            <a:r>
              <a:rPr lang="el-GR" sz="1600" dirty="0"/>
              <a:t>Η μετάλλαξη δεν βρέθηκε στη βάση δεδομένων."</a:t>
            </a:r>
          </a:p>
          <a:p>
            <a:r>
              <a:rPr lang="el-GR" sz="1600" dirty="0"/>
              <a:t>    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32414-E604-4CEC-9820-F9309E61FE6B}"/>
              </a:ext>
            </a:extLst>
          </p:cNvPr>
          <p:cNvSpPr txBox="1"/>
          <p:nvPr/>
        </p:nvSpPr>
        <p:spPr>
          <a:xfrm>
            <a:off x="6095999" y="3721798"/>
            <a:ext cx="6095999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# Παίρνει την πρώτη καταχώρηση</a:t>
            </a:r>
          </a:p>
          <a:p>
            <a:r>
              <a:rPr lang="el-GR" sz="1600" dirty="0"/>
              <a:t>    </a:t>
            </a:r>
            <a:r>
              <a:rPr lang="en-US" sz="1600" dirty="0"/>
              <a:t>row = </a:t>
            </a:r>
            <a:r>
              <a:rPr lang="en-US" sz="1600" dirty="0" err="1"/>
              <a:t>match.iloc</a:t>
            </a:r>
            <a:r>
              <a:rPr lang="en-US" sz="1600" dirty="0"/>
              <a:t>[0]</a:t>
            </a:r>
          </a:p>
          <a:p>
            <a:endParaRPr lang="en-US" sz="1600" dirty="0"/>
          </a:p>
          <a:p>
            <a:r>
              <a:rPr lang="en-US" sz="1600" dirty="0"/>
              <a:t>    return {</a:t>
            </a:r>
          </a:p>
          <a:p>
            <a:r>
              <a:rPr lang="en-US" sz="1600" dirty="0"/>
              <a:t>        "mutation": mutation,</a:t>
            </a:r>
          </a:p>
          <a:p>
            <a:r>
              <a:rPr lang="en-US" sz="1600" dirty="0"/>
              <a:t>        "</a:t>
            </a:r>
            <a:r>
              <a:rPr lang="en-US" sz="1600" dirty="0" err="1"/>
              <a:t>variant_type</a:t>
            </a:r>
            <a:r>
              <a:rPr lang="en-US" sz="1600" dirty="0"/>
              <a:t>": row['</a:t>
            </a:r>
            <a:r>
              <a:rPr lang="en-US" sz="1600" dirty="0" err="1"/>
              <a:t>variant_type</a:t>
            </a:r>
            <a:r>
              <a:rPr lang="en-US" sz="1600" dirty="0"/>
              <a:t>'],</a:t>
            </a:r>
          </a:p>
          <a:p>
            <a:r>
              <a:rPr lang="en-US" sz="1600" dirty="0"/>
              <a:t>        "</a:t>
            </a:r>
            <a:r>
              <a:rPr lang="en-US" sz="1600" dirty="0" err="1"/>
              <a:t>acmg_criteria</a:t>
            </a:r>
            <a:r>
              <a:rPr lang="en-US" sz="1600" dirty="0"/>
              <a:t>": row['</a:t>
            </a:r>
            <a:r>
              <a:rPr lang="en-US" sz="1600" dirty="0" err="1"/>
              <a:t>acmg_criteria</a:t>
            </a:r>
            <a:r>
              <a:rPr lang="en-US" sz="1600" dirty="0"/>
              <a:t>'],</a:t>
            </a:r>
          </a:p>
          <a:p>
            <a:r>
              <a:rPr lang="en-US" sz="1600" dirty="0"/>
              <a:t>    }</a:t>
            </a:r>
            <a:endParaRPr lang="el-GR" sz="1600" dirty="0"/>
          </a:p>
          <a:p>
            <a:endParaRPr lang="el-GR" sz="1600" dirty="0"/>
          </a:p>
          <a:p>
            <a:endParaRPr lang="el-GR" sz="1600" dirty="0"/>
          </a:p>
          <a:p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6099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CAEFF27-31BB-4B42-BB89-3CFF2AB28B19}"/>
              </a:ext>
            </a:extLst>
          </p:cNvPr>
          <p:cNvSpPr/>
          <p:nvPr/>
        </p:nvSpPr>
        <p:spPr>
          <a:xfrm>
            <a:off x="3889564" y="2967335"/>
            <a:ext cx="4412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Ευχαριστούμε!</a:t>
            </a:r>
          </a:p>
        </p:txBody>
      </p:sp>
    </p:spTree>
    <p:extLst>
      <p:ext uri="{BB962C8B-B14F-4D97-AF65-F5344CB8AC3E}">
        <p14:creationId xmlns:p14="http://schemas.microsoft.com/office/powerpoint/2010/main" val="52949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B905C9B-624B-49AD-9C9F-1655274C6EE2}"/>
              </a:ext>
            </a:extLst>
          </p:cNvPr>
          <p:cNvSpPr/>
          <p:nvPr/>
        </p:nvSpPr>
        <p:spPr>
          <a:xfrm>
            <a:off x="536761" y="340677"/>
            <a:ext cx="3086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el-G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7F2C7-3559-4AC2-8408-E8CA8DA5BA91}"/>
              </a:ext>
            </a:extLst>
          </p:cNvPr>
          <p:cNvSpPr txBox="1"/>
          <p:nvPr/>
        </p:nvSpPr>
        <p:spPr>
          <a:xfrm>
            <a:off x="536761" y="1433324"/>
            <a:ext cx="606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Πηγές δεδομένων: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ClinVar</a:t>
            </a:r>
            <a:r>
              <a:rPr lang="el-GR" sz="2400" dirty="0"/>
              <a:t> (</a:t>
            </a:r>
            <a:r>
              <a:rPr lang="en-US" sz="2400" dirty="0"/>
              <a:t>XML/TSV </a:t>
            </a:r>
            <a:r>
              <a:rPr lang="el-GR" sz="2400" dirty="0"/>
              <a:t>αρχεία)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ENIGMA </a:t>
            </a:r>
            <a:r>
              <a:rPr lang="el-GR" sz="2400" dirty="0"/>
              <a:t>για επιπλέον επιβεβαίωση</a:t>
            </a:r>
          </a:p>
        </p:txBody>
      </p:sp>
      <p:pic>
        <p:nvPicPr>
          <p:cNvPr id="2050" name="Picture 2" descr="https://lh7-rt.googleusercontent.com/docsz/AD_4nXc7VIzfdujRQDB3lxpJfbCuraj2a4ftXYTwIA0D6qTyGOBD7GXJox5_HHhHsFcmSJQefkYmaLSa0EC9m59DbRYsl4M4Rkaf5cVSiKihKgUO6rt392MvgNyZcDs_3i3i0XTIwjv6Pw?key=eugGEttufP4OrvxsvyxC3w">
            <a:extLst>
              <a:ext uri="{FF2B5EF4-FFF2-40B4-BE49-F238E27FC236}">
                <a16:creationId xmlns:a16="http://schemas.microsoft.com/office/drawing/2014/main" id="{1B134186-278B-4865-82E2-5F7EEBF91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7" y="3939988"/>
            <a:ext cx="11540666" cy="1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4E31E-1AC6-4EB8-B662-ECE7558D8095}"/>
              </a:ext>
            </a:extLst>
          </p:cNvPr>
          <p:cNvSpPr txBox="1"/>
          <p:nvPr/>
        </p:nvSpPr>
        <p:spPr>
          <a:xfrm>
            <a:off x="6390715" y="1110158"/>
            <a:ext cx="4356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Εργαλεία: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Pandas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FastAPI</a:t>
            </a:r>
            <a:r>
              <a:rPr lang="el-GR" sz="2400" dirty="0"/>
              <a:t>/ </a:t>
            </a:r>
            <a:r>
              <a:rPr lang="en-US" sz="24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PostgreSQL/ SQLite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2540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274B89A-19E6-43F4-97FF-876D7B1E877F}"/>
              </a:ext>
            </a:extLst>
          </p:cNvPr>
          <p:cNvSpPr/>
          <p:nvPr/>
        </p:nvSpPr>
        <p:spPr>
          <a:xfrm>
            <a:off x="446007" y="233099"/>
            <a:ext cx="4684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ACMG CRITERIA</a:t>
            </a:r>
            <a:endParaRPr lang="el-G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CA6ACB0B-0232-4C94-B0D1-1C4FE653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46424"/>
              </p:ext>
            </p:extLst>
          </p:nvPr>
        </p:nvGraphicFramePr>
        <p:xfrm>
          <a:off x="1636059" y="1219498"/>
          <a:ext cx="8919881" cy="467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475">
                  <a:extLst>
                    <a:ext uri="{9D8B030D-6E8A-4147-A177-3AD203B41FA5}">
                      <a16:colId xmlns:a16="http://schemas.microsoft.com/office/drawing/2014/main" val="444758757"/>
                    </a:ext>
                  </a:extLst>
                </a:gridCol>
                <a:gridCol w="5841406">
                  <a:extLst>
                    <a:ext uri="{9D8B030D-6E8A-4147-A177-3AD203B41FA5}">
                      <a16:colId xmlns:a16="http://schemas.microsoft.com/office/drawing/2014/main" val="4209402774"/>
                    </a:ext>
                  </a:extLst>
                </a:gridCol>
              </a:tblGrid>
              <a:tr h="1241441">
                <a:tc>
                  <a:txBody>
                    <a:bodyPr/>
                    <a:lstStyle/>
                    <a:p>
                      <a:r>
                        <a:rPr lang="en-US" dirty="0"/>
                        <a:t>BP6 (Benign Supporting Evidence)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Reputable source recently reports variant as benign, but the evidence is not available to the laboratory to perform an independent evaluation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19866"/>
                  </a:ext>
                </a:extLst>
              </a:tr>
              <a:tr h="1241441">
                <a:tc>
                  <a:txBody>
                    <a:bodyPr/>
                    <a:lstStyle/>
                    <a:p>
                      <a:r>
                        <a:rPr lang="en-US" dirty="0"/>
                        <a:t>PP5 (Pathogenic Supporting Evidence)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Reputable source recently reports variant as pathogenic, but the evidence is not available to the laboratory to perform an independent evaluation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05732"/>
                  </a:ext>
                </a:extLst>
              </a:tr>
              <a:tr h="1241441">
                <a:tc>
                  <a:txBody>
                    <a:bodyPr/>
                    <a:lstStyle/>
                    <a:p>
                      <a:r>
                        <a:rPr lang="en-US" dirty="0"/>
                        <a:t>PM5 (Pathogenic Moderate Evidence)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Novel missense change at an amino acid residue where a different missense change determined to be pathogenic has been seen before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30198"/>
                  </a:ext>
                </a:extLst>
              </a:tr>
              <a:tr h="954954">
                <a:tc>
                  <a:txBody>
                    <a:bodyPr/>
                    <a:lstStyle/>
                    <a:p>
                      <a:r>
                        <a:rPr lang="en-US" dirty="0"/>
                        <a:t>PS1 (Pathogenic Strong Evidence)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amino acid change as a previously established pathogenic variant regardless of nucleotide change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9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A17847-2565-4F2F-BE53-F4465E6318C8}"/>
              </a:ext>
            </a:extLst>
          </p:cNvPr>
          <p:cNvSpPr txBox="1"/>
          <p:nvPr/>
        </p:nvSpPr>
        <p:spPr>
          <a:xfrm>
            <a:off x="491943" y="6095998"/>
            <a:ext cx="1120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Richards, S., Aziz, N., Bale, S. </a:t>
            </a:r>
            <a:r>
              <a:rPr lang="en-US" sz="1200" i="1" dirty="0"/>
              <a:t>et al.</a:t>
            </a:r>
            <a:r>
              <a:rPr lang="en-US" sz="1200" dirty="0"/>
              <a:t> Standards and guidelines for the interpretation of sequence variants: a joint consensus recommendation of the American College of Medical Genetics and Genomics and the Association for Molecular Pathology. </a:t>
            </a:r>
            <a:r>
              <a:rPr lang="en-US" sz="1200" i="1" dirty="0"/>
              <a:t>Genet Med</a:t>
            </a:r>
            <a:r>
              <a:rPr lang="en-US" sz="1200" dirty="0"/>
              <a:t> </a:t>
            </a:r>
            <a:r>
              <a:rPr lang="en-US" sz="1200" b="1" dirty="0"/>
              <a:t>17</a:t>
            </a:r>
            <a:r>
              <a:rPr lang="en-US" sz="1200" dirty="0"/>
              <a:t>, 405–423 (2015). https://doi.org/10.1038/gim.2015.30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7338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E64D4-FF48-4D14-9F60-98A23D465B2E}"/>
              </a:ext>
            </a:extLst>
          </p:cNvPr>
          <p:cNvSpPr txBox="1"/>
          <p:nvPr/>
        </p:nvSpPr>
        <p:spPr>
          <a:xfrm>
            <a:off x="1129553" y="636494"/>
            <a:ext cx="4410635" cy="89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73195CF3-D851-4A9D-BACD-061AEC730E11}"/>
              </a:ext>
            </a:extLst>
          </p:cNvPr>
          <p:cNvSpPr/>
          <p:nvPr/>
        </p:nvSpPr>
        <p:spPr>
          <a:xfrm>
            <a:off x="545869" y="331712"/>
            <a:ext cx="5578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DEVELOPMENT</a:t>
            </a:r>
            <a:endParaRPr lang="el-G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D07D2-473D-430D-A8E0-35D49F78AE34}"/>
              </a:ext>
            </a:extLst>
          </p:cNvPr>
          <p:cNvSpPr txBox="1"/>
          <p:nvPr/>
        </p:nvSpPr>
        <p:spPr>
          <a:xfrm>
            <a:off x="175384" y="1559824"/>
            <a:ext cx="623438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API RESPONSE:</a:t>
            </a:r>
          </a:p>
          <a:p>
            <a:pPr fontAlgn="base"/>
            <a:r>
              <a:rPr lang="el-GR" b="1" dirty="0"/>
              <a:t>Δομή </a:t>
            </a:r>
            <a:r>
              <a:rPr lang="en-US" b="1" dirty="0"/>
              <a:t>API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Endpoint: </a:t>
            </a:r>
            <a:r>
              <a:rPr lang="en-US" b="1" dirty="0"/>
              <a:t>GET /</a:t>
            </a:r>
            <a:r>
              <a:rPr lang="en-US" b="1" dirty="0" err="1"/>
              <a:t>variant_info</a:t>
            </a:r>
            <a:r>
              <a:rPr lang="en-US" b="1" dirty="0"/>
              <a:t>/{mutation}</a:t>
            </a:r>
          </a:p>
          <a:p>
            <a:pPr lvl="1" fontAlgn="base"/>
            <a:r>
              <a:rPr lang="en-US" b="1" dirty="0" err="1"/>
              <a:t>variant_info</a:t>
            </a:r>
            <a:r>
              <a:rPr lang="en-US" b="1" dirty="0"/>
              <a:t>: </a:t>
            </a:r>
            <a:r>
              <a:rPr lang="el-GR" dirty="0"/>
              <a:t>όνομα </a:t>
            </a:r>
            <a:r>
              <a:rPr lang="en-US" dirty="0"/>
              <a:t>endpoint</a:t>
            </a:r>
          </a:p>
          <a:p>
            <a:pPr lvl="1" fontAlgn="base"/>
            <a:r>
              <a:rPr lang="en-US" b="1" dirty="0"/>
              <a:t>{mutation}: </a:t>
            </a:r>
            <a:r>
              <a:rPr lang="el-GR" dirty="0"/>
              <a:t>δυναμική παράμετρος του </a:t>
            </a:r>
            <a:r>
              <a:rPr lang="en-US" dirty="0"/>
              <a:t>path</a:t>
            </a:r>
          </a:p>
          <a:p>
            <a:pPr lvl="1" fontAlgn="base"/>
            <a:r>
              <a:rPr lang="en-US" b="1" dirty="0" err="1"/>
              <a:t>get_variant_info</a:t>
            </a:r>
            <a:r>
              <a:rPr lang="en-US" b="1" dirty="0"/>
              <a:t>(): </a:t>
            </a:r>
            <a:r>
              <a:rPr lang="el-GR" dirty="0"/>
              <a:t>η συνάρτηση που εκτελείται όταν γίνεται αίτημα</a:t>
            </a:r>
            <a:endParaRPr lang="en-US" dirty="0"/>
          </a:p>
          <a:p>
            <a:pPr lvl="1" fontAlgn="base"/>
            <a:r>
              <a:rPr lang="el-GR" dirty="0"/>
              <a:t>Π.χ.</a:t>
            </a:r>
          </a:p>
          <a:p>
            <a:pPr lvl="1" fontAlgn="base"/>
            <a:r>
              <a:rPr lang="en-US" dirty="0">
                <a:hlinkClick r:id="rId2"/>
              </a:rPr>
              <a:t>http://localhost:8000/variant_info/p.Cys61Gly</a:t>
            </a:r>
            <a:endParaRPr lang="en-US" dirty="0"/>
          </a:p>
          <a:p>
            <a:pPr lvl="1" fontAlgn="base"/>
            <a:endParaRPr lang="en-US" dirty="0"/>
          </a:p>
          <a:p>
            <a:pPr lvl="1" fontAlgn="base"/>
            <a:r>
              <a:rPr lang="el-GR" dirty="0"/>
              <a:t>Απάντηση: </a:t>
            </a:r>
            <a:r>
              <a:rPr lang="en-US" dirty="0"/>
              <a:t>JSON </a:t>
            </a:r>
            <a:r>
              <a:rPr lang="el-GR" dirty="0"/>
              <a:t>με κλινική σημασία, κριτήρια </a:t>
            </a:r>
            <a:r>
              <a:rPr lang="en-US" dirty="0"/>
              <a:t>ACMG, conflicts</a:t>
            </a:r>
          </a:p>
          <a:p>
            <a:endParaRPr lang="el-G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F5706-2214-4D80-AFB6-CA33E5C3E6B7}"/>
              </a:ext>
            </a:extLst>
          </p:cNvPr>
          <p:cNvSpPr txBox="1"/>
          <p:nvPr/>
        </p:nvSpPr>
        <p:spPr>
          <a:xfrm>
            <a:off x="6651814" y="43458"/>
            <a:ext cx="5463416" cy="677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JSON Schema (</a:t>
            </a:r>
            <a:r>
              <a:rPr lang="el-GR" sz="1600" b="1" dirty="0"/>
              <a:t>Για </a:t>
            </a:r>
            <a:r>
              <a:rPr lang="en-US" sz="1600" b="1" dirty="0"/>
              <a:t>API Responses)</a:t>
            </a:r>
            <a:endParaRPr lang="en-US" sz="1600" b="1" dirty="0">
              <a:effectLst/>
            </a:endParaRPr>
          </a:p>
          <a:p>
            <a:r>
              <a:rPr lang="en-US" sz="1600" b="1" dirty="0"/>
              <a:t>{</a:t>
            </a:r>
            <a:r>
              <a:rPr lang="en-US" sz="1600" dirty="0"/>
              <a:t> </a:t>
            </a:r>
            <a:r>
              <a:rPr lang="en-US" sz="1600" b="1" dirty="0"/>
              <a:t>"metadata": {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"</a:t>
            </a:r>
            <a:r>
              <a:rPr lang="en-US" sz="1600" b="1" dirty="0" err="1"/>
              <a:t>query_parameters</a:t>
            </a:r>
            <a:r>
              <a:rPr lang="en-US" sz="1600" b="1" dirty="0"/>
              <a:t>": {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"gene": "BRCA1",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"criterion": "PS1",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date_queried</a:t>
            </a:r>
            <a:r>
              <a:rPr lang="en-US" sz="1600" b="1" dirty="0"/>
              <a:t>": "2023-11-20" },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"pagination": {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total_variants</a:t>
            </a:r>
            <a:r>
              <a:rPr lang="en-US" sz="1600" b="1" dirty="0"/>
              <a:t>": 15,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current_page</a:t>
            </a:r>
            <a:r>
              <a:rPr lang="en-US" sz="1600" b="1" dirty="0"/>
              <a:t>": 1  }  },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"data": [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{</a:t>
            </a:r>
            <a:r>
              <a:rPr lang="en-US" sz="1600" dirty="0"/>
              <a:t> </a:t>
            </a:r>
            <a:r>
              <a:rPr lang="en-US" sz="1600" b="1" dirty="0"/>
              <a:t>"</a:t>
            </a:r>
            <a:r>
              <a:rPr lang="en-US" sz="1600" b="1" dirty="0" err="1"/>
              <a:t>variant_id</a:t>
            </a:r>
            <a:r>
              <a:rPr lang="en-US" sz="1600" b="1" dirty="0"/>
              <a:t>": 12345,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"gene": "BRCA1",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protein_change</a:t>
            </a:r>
            <a:r>
              <a:rPr lang="en-US" sz="1600" b="1" dirty="0"/>
              <a:t>": "p.Arg504Gly",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dna_change</a:t>
            </a:r>
            <a:r>
              <a:rPr lang="en-US" sz="1600" b="1" dirty="0"/>
              <a:t>": "c.1510A&gt;G",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clinical_significance</a:t>
            </a:r>
            <a:r>
              <a:rPr lang="en-US" sz="1600" b="1" dirty="0"/>
              <a:t>": "Pathogenic",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review_status</a:t>
            </a:r>
            <a:r>
              <a:rPr lang="en-US" sz="1600" b="1" dirty="0"/>
              <a:t>": "Expert panel",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acmg_criteria</a:t>
            </a:r>
            <a:r>
              <a:rPr lang="en-US" sz="1600" b="1" dirty="0"/>
              <a:t>": ["PS1", "PM5"],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conflicting_interpretations</a:t>
            </a:r>
            <a:r>
              <a:rPr lang="en-US" sz="1600" b="1" dirty="0"/>
              <a:t>": [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  {</a:t>
            </a:r>
            <a:r>
              <a:rPr lang="en-US" sz="1600" dirty="0"/>
              <a:t> </a:t>
            </a:r>
            <a:r>
              <a:rPr lang="en-US" sz="1600" b="1" dirty="0"/>
              <a:t>"submitter": "</a:t>
            </a:r>
            <a:r>
              <a:rPr lang="en-US" sz="1600" b="1" dirty="0" err="1"/>
              <a:t>LabA</a:t>
            </a:r>
            <a:r>
              <a:rPr lang="en-US" sz="1600" b="1" dirty="0"/>
              <a:t>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    "classification": "Pathogenic" },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  { "submitter": "</a:t>
            </a:r>
            <a:r>
              <a:rPr lang="en-US" sz="1600" b="1" dirty="0" err="1"/>
              <a:t>LabB</a:t>
            </a:r>
            <a:r>
              <a:rPr lang="en-US" sz="1600" b="1" dirty="0"/>
              <a:t>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    "classification": "Benign" } ],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  "</a:t>
            </a:r>
            <a:r>
              <a:rPr lang="en-US" sz="1600" b="1" dirty="0" err="1"/>
              <a:t>last_updated</a:t>
            </a:r>
            <a:r>
              <a:rPr lang="en-US" sz="1600" b="1" dirty="0"/>
              <a:t>": "2023-10-15"  } ],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"actions": {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"</a:t>
            </a:r>
            <a:r>
              <a:rPr lang="en-US" sz="1600" b="1" dirty="0" err="1"/>
              <a:t>next_step</a:t>
            </a:r>
            <a:r>
              <a:rPr lang="en-US" sz="1600" b="1" dirty="0"/>
              <a:t>": "</a:t>
            </a:r>
            <a:r>
              <a:rPr lang="en-US" sz="1600" b="1" dirty="0" err="1"/>
              <a:t>Reanalyze_with_ACMG_guidelines</a:t>
            </a:r>
            <a:r>
              <a:rPr lang="en-US" sz="1600" b="1" dirty="0"/>
              <a:t>",</a:t>
            </a:r>
            <a:endParaRPr lang="en-US" sz="1600" b="0" dirty="0">
              <a:effectLst/>
            </a:endParaRPr>
          </a:p>
          <a:p>
            <a:r>
              <a:rPr lang="en-US" sz="1600" b="1" dirty="0"/>
              <a:t>    "</a:t>
            </a:r>
            <a:r>
              <a:rPr lang="en-US" sz="1600" b="1" dirty="0" err="1"/>
              <a:t>api_endpoint_for_reanalysis</a:t>
            </a:r>
            <a:r>
              <a:rPr lang="en-US" sz="1600" b="1" dirty="0"/>
              <a:t>": "/</a:t>
            </a:r>
            <a:r>
              <a:rPr lang="en-US" sz="1600" b="1" dirty="0" err="1"/>
              <a:t>api</a:t>
            </a:r>
            <a:r>
              <a:rPr lang="en-US" sz="1600" b="1" dirty="0"/>
              <a:t>/reanalyze/12345" }</a:t>
            </a:r>
            <a:r>
              <a:rPr lang="en-US" sz="1600" dirty="0"/>
              <a:t> </a:t>
            </a:r>
            <a:r>
              <a:rPr lang="en-US" sz="1600" b="1" dirty="0"/>
              <a:t>}</a:t>
            </a:r>
            <a:br>
              <a:rPr lang="en-US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748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35B186B1-1527-4D18-B0E8-6F15B0DAD9E4}"/>
              </a:ext>
            </a:extLst>
          </p:cNvPr>
          <p:cNvSpPr/>
          <p:nvPr/>
        </p:nvSpPr>
        <p:spPr>
          <a:xfrm>
            <a:off x="448235" y="170364"/>
            <a:ext cx="5051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OF USE</a:t>
            </a:r>
            <a:endParaRPr lang="el-G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36100-4E41-4F4D-B7F0-B045A629481A}"/>
              </a:ext>
            </a:extLst>
          </p:cNvPr>
          <p:cNvSpPr txBox="1"/>
          <p:nvPr/>
        </p:nvSpPr>
        <p:spPr>
          <a:xfrm>
            <a:off x="208315" y="1171656"/>
            <a:ext cx="5531224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#Αίτημα 1 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DNA Change):</a:t>
            </a:r>
          </a:p>
          <a:p>
            <a:r>
              <a:rPr lang="en-US" sz="1400" dirty="0"/>
              <a:t>curl -X POST "http://localhost:8000/</a:t>
            </a:r>
            <a:r>
              <a:rPr lang="en-US" sz="1400" dirty="0" err="1"/>
              <a:t>get_variant_info</a:t>
            </a:r>
            <a:r>
              <a:rPr lang="en-US" sz="1400" dirty="0"/>
              <a:t>/" \</a:t>
            </a:r>
          </a:p>
          <a:p>
            <a:r>
              <a:rPr lang="en-US" sz="1400" dirty="0"/>
              <a:t>-H "Content-Type: application/json" \</a:t>
            </a:r>
          </a:p>
          <a:p>
            <a:r>
              <a:rPr lang="en-US" sz="1400" dirty="0"/>
              <a:t>-d '{"gene": "BRCA1", "variant": "c.123G&gt;T"}'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Απάντηση:</a:t>
            </a:r>
          </a:p>
          <a:p>
            <a:r>
              <a:rPr lang="el-GR" sz="1400" dirty="0"/>
              <a:t>{</a:t>
            </a:r>
          </a:p>
          <a:p>
            <a:r>
              <a:rPr lang="el-GR" sz="1400" dirty="0"/>
              <a:t>  "</a:t>
            </a:r>
            <a:r>
              <a:rPr lang="en-US" sz="1400" dirty="0"/>
              <a:t>gene": "BRCA1",</a:t>
            </a:r>
          </a:p>
          <a:p>
            <a:r>
              <a:rPr lang="en-US" sz="1400" dirty="0"/>
              <a:t>  "variant": "c.123G&gt;T",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clinical_significance</a:t>
            </a:r>
            <a:r>
              <a:rPr lang="en-US" sz="1400" dirty="0"/>
              <a:t>": "Pathogenic",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review_status</a:t>
            </a:r>
            <a:r>
              <a:rPr lang="en-US" sz="1400" dirty="0"/>
              <a:t>": "Expert panel",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acmg_criteria</a:t>
            </a:r>
            <a:r>
              <a:rPr lang="en-US" sz="1400" dirty="0"/>
              <a:t>": 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"criterion": "PS1",</a:t>
            </a:r>
          </a:p>
          <a:p>
            <a:r>
              <a:rPr lang="en-US" sz="1400" dirty="0"/>
              <a:t>      "explanation": "Same amino acid change as a known pathogenic variant (different nucleotide change)."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"criterion": "PP5",</a:t>
            </a:r>
          </a:p>
          <a:p>
            <a:r>
              <a:rPr lang="en-US" sz="1400" dirty="0"/>
              <a:t>      "explanation": "Pathogenic classification from reputable source without published evidence."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],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conflicting_interpretations</a:t>
            </a:r>
            <a:r>
              <a:rPr lang="en-US" sz="1400" dirty="0"/>
              <a:t>": null</a:t>
            </a:r>
          </a:p>
          <a:p>
            <a:r>
              <a:rPr lang="en-US" sz="1600" dirty="0"/>
              <a:t>}</a:t>
            </a:r>
            <a:endParaRPr lang="el-G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12497-0359-4194-BA6A-AF73CB3AF660}"/>
              </a:ext>
            </a:extLst>
          </p:cNvPr>
          <p:cNvSpPr txBox="1"/>
          <p:nvPr/>
        </p:nvSpPr>
        <p:spPr>
          <a:xfrm>
            <a:off x="6096000" y="340659"/>
            <a:ext cx="5889812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#Αίτημα 2 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Protein Change):</a:t>
            </a:r>
          </a:p>
          <a:p>
            <a:r>
              <a:rPr lang="en-US" sz="1400" dirty="0"/>
              <a:t>curl -X POST "http://localhost:8000/</a:t>
            </a:r>
            <a:r>
              <a:rPr lang="en-US" sz="1400" dirty="0" err="1"/>
              <a:t>get_variant_info</a:t>
            </a:r>
            <a:r>
              <a:rPr lang="en-US" sz="1400" dirty="0"/>
              <a:t>/" \</a:t>
            </a:r>
          </a:p>
          <a:p>
            <a:r>
              <a:rPr lang="en-US" sz="1400" dirty="0"/>
              <a:t>-H "Content-Type: application/json" \</a:t>
            </a:r>
          </a:p>
          <a:p>
            <a:r>
              <a:rPr lang="en-US" sz="1400" dirty="0"/>
              <a:t>-d '{"gene": "BRCA1", "variant": "p.Val12Cys"}'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Απάντηση:</a:t>
            </a:r>
          </a:p>
          <a:p>
            <a:r>
              <a:rPr lang="el-GR" sz="1400" dirty="0"/>
              <a:t>{</a:t>
            </a:r>
          </a:p>
          <a:p>
            <a:r>
              <a:rPr lang="el-GR" sz="1400" dirty="0"/>
              <a:t>  "</a:t>
            </a:r>
            <a:r>
              <a:rPr lang="en-US" sz="1400" dirty="0"/>
              <a:t>gene": "BRCA1",</a:t>
            </a:r>
          </a:p>
          <a:p>
            <a:r>
              <a:rPr lang="en-US" sz="1400" dirty="0"/>
              <a:t>  "variant": "p.Val12Cys",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clinical_significance</a:t>
            </a:r>
            <a:r>
              <a:rPr lang="en-US" sz="1400" dirty="0"/>
              <a:t>": "Likely pathogenic",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review_status</a:t>
            </a:r>
            <a:r>
              <a:rPr lang="en-US" sz="1400" dirty="0"/>
              <a:t>": "Conflicting interpretations",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acmg_criteria</a:t>
            </a:r>
            <a:r>
              <a:rPr lang="en-US" sz="1400" dirty="0"/>
              <a:t>": 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"criterion": "PM5",</a:t>
            </a:r>
          </a:p>
          <a:p>
            <a:r>
              <a:rPr lang="en-US" sz="1400" dirty="0"/>
              <a:t>      "explanation": "Different amino acid change at the same position as a known pathogenic variant."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],</a:t>
            </a:r>
          </a:p>
          <a:p>
            <a:r>
              <a:rPr lang="en-US" sz="1400" dirty="0"/>
              <a:t>  "</a:t>
            </a:r>
            <a:r>
              <a:rPr lang="en-US" sz="1400" dirty="0" err="1"/>
              <a:t>conflicting_interpretations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"submitter": "</a:t>
            </a:r>
            <a:r>
              <a:rPr lang="en-US" sz="1400" dirty="0" err="1"/>
              <a:t>LabA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"classification": "Pathogenic"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"submitter": "</a:t>
            </a:r>
            <a:r>
              <a:rPr lang="en-US" sz="1400" dirty="0" err="1"/>
              <a:t>LabB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"classification": "Benign"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]</a:t>
            </a:r>
          </a:p>
          <a:p>
            <a:r>
              <a:rPr lang="en-US" sz="1400" dirty="0"/>
              <a:t>}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00279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0414540B-006C-4174-A557-A2CB7065F42E}"/>
              </a:ext>
            </a:extLst>
          </p:cNvPr>
          <p:cNvSpPr/>
          <p:nvPr/>
        </p:nvSpPr>
        <p:spPr>
          <a:xfrm>
            <a:off x="399213" y="224135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968FB20-4224-4FCE-9D86-65D3317D8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08" y="0"/>
            <a:ext cx="457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1A770-9D72-476C-9872-0339F106468A}"/>
              </a:ext>
            </a:extLst>
          </p:cNvPr>
          <p:cNvSpPr txBox="1"/>
          <p:nvPr/>
        </p:nvSpPr>
        <p:spPr>
          <a:xfrm>
            <a:off x="327770" y="1047750"/>
            <a:ext cx="60158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/>
              <a:t> Βήμα 1 – Λήψη δεδομένων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Download </a:t>
            </a:r>
            <a:r>
              <a:rPr lang="en-US" sz="1600" dirty="0" err="1"/>
              <a:t>ClinVar</a:t>
            </a:r>
            <a:r>
              <a:rPr lang="en-US" sz="1600" dirty="0"/>
              <a:t> variant_summary.txt.gz from FTP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 .</a:t>
            </a:r>
            <a:r>
              <a:rPr lang="en-US" sz="1600" dirty="0" err="1"/>
              <a:t>gz</a:t>
            </a:r>
            <a:r>
              <a:rPr lang="en-US" sz="1600" dirty="0"/>
              <a:t> to .</a:t>
            </a:r>
            <a:r>
              <a:rPr lang="en-US" sz="1600" dirty="0" err="1"/>
              <a:t>tsv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Automatically check if a new </a:t>
            </a:r>
            <a:r>
              <a:rPr lang="en-US" sz="1600" dirty="0" err="1"/>
              <a:t>ClinVar</a:t>
            </a:r>
            <a:r>
              <a:rPr lang="en-US" sz="1600" dirty="0"/>
              <a:t> release exists.</a:t>
            </a:r>
            <a:endParaRPr lang="el-GR" sz="1600" dirty="0"/>
          </a:p>
          <a:p>
            <a:endParaRPr lang="el-GR" sz="1600" dirty="0"/>
          </a:p>
          <a:p>
            <a:r>
              <a:rPr lang="el-GR" sz="1600" b="1" dirty="0"/>
              <a:t>Βήμα 2 – Επεξεργασία δεδομένων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rows for </a:t>
            </a:r>
            <a:r>
              <a:rPr lang="en-US" sz="1600" dirty="0" err="1"/>
              <a:t>GeneSymbol</a:t>
            </a:r>
            <a:r>
              <a:rPr lang="en-US" sz="1600" dirty="0"/>
              <a:t> == "BRCA1".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 columns: </a:t>
            </a:r>
            <a:r>
              <a:rPr lang="en-US" sz="1600" dirty="0" err="1"/>
              <a:t>VariationID</a:t>
            </a:r>
            <a:r>
              <a:rPr lang="en-US" sz="1600" dirty="0"/>
              <a:t>, </a:t>
            </a:r>
            <a:r>
              <a:rPr lang="en-US" sz="1600" dirty="0" err="1"/>
              <a:t>c.HGVS</a:t>
            </a:r>
            <a:r>
              <a:rPr lang="en-US" sz="1600" dirty="0"/>
              <a:t>, </a:t>
            </a:r>
            <a:r>
              <a:rPr lang="en-US" sz="1600" dirty="0" err="1"/>
              <a:t>p.HGVS</a:t>
            </a:r>
            <a:r>
              <a:rPr lang="en-US" sz="1600" dirty="0"/>
              <a:t>, </a:t>
            </a:r>
            <a:r>
              <a:rPr lang="en-US" sz="1600" dirty="0" err="1"/>
              <a:t>ClinicalSignificance</a:t>
            </a:r>
            <a:r>
              <a:rPr lang="en-US" sz="1600" dirty="0"/>
              <a:t>…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Deduplicate entries (if needed).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r>
              <a:rPr lang="el-GR" sz="1600" b="1" dirty="0"/>
              <a:t>Βήμα 3 – Εισαγωγή στη Βάση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Drop previous data if needed.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Insert processed BRCA1 variants into variants table.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Track </a:t>
            </a:r>
            <a:r>
              <a:rPr lang="en-US" sz="1600" dirty="0" err="1"/>
              <a:t>ClinVar</a:t>
            </a:r>
            <a:r>
              <a:rPr lang="en-US" sz="1600" dirty="0"/>
              <a:t> release in </a:t>
            </a:r>
            <a:r>
              <a:rPr lang="en-US" sz="1600" dirty="0" err="1"/>
              <a:t>clinvar_release_info</a:t>
            </a:r>
            <a:r>
              <a:rPr lang="en-US" sz="1600" dirty="0"/>
              <a:t> table.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r>
              <a:rPr lang="el-GR" sz="1600" b="1" dirty="0"/>
              <a:t>Αυτόματη Ενημέρωση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</a:t>
            </a:r>
            <a:r>
              <a:rPr lang="en-US" sz="1600" dirty="0" err="1"/>
              <a:t>ClinVar</a:t>
            </a:r>
            <a:r>
              <a:rPr lang="en-US" sz="1600" dirty="0"/>
              <a:t> release every month.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Skip update if DB is up-to-date.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--force option to refresh manually.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br>
              <a:rPr lang="en-US" sz="1600" dirty="0"/>
            </a:br>
            <a:endParaRPr lang="el-G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EC33F-AB52-4883-A98B-776B53476246}"/>
              </a:ext>
            </a:extLst>
          </p:cNvPr>
          <p:cNvSpPr txBox="1"/>
          <p:nvPr/>
        </p:nvSpPr>
        <p:spPr>
          <a:xfrm>
            <a:off x="4135225" y="4710291"/>
            <a:ext cx="3921550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Query Layer</a:t>
            </a:r>
            <a:endParaRPr lang="el-G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search for:</a:t>
            </a:r>
            <a:endParaRPr lang="el-G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Exact Variant Match</a:t>
            </a:r>
            <a:endParaRPr lang="el-G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Same </a:t>
            </a:r>
            <a:r>
              <a:rPr lang="en-US" sz="1600" dirty="0" err="1"/>
              <a:t>p.HGVS</a:t>
            </a:r>
            <a:r>
              <a:rPr lang="en-US" sz="1600" dirty="0"/>
              <a:t> but different </a:t>
            </a:r>
            <a:r>
              <a:rPr lang="en-US" sz="1600" dirty="0" err="1"/>
              <a:t>c.HGVS</a:t>
            </a:r>
            <a:endParaRPr lang="el-G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Same </a:t>
            </a:r>
            <a:r>
              <a:rPr lang="en-US" sz="1600" dirty="0" err="1"/>
              <a:t>p.HGVS</a:t>
            </a:r>
            <a:r>
              <a:rPr lang="en-US" sz="1600" dirty="0"/>
              <a:t> position</a:t>
            </a:r>
            <a:endParaRPr lang="el-GR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SQL Queries</a:t>
            </a:r>
          </a:p>
          <a:p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A8520-9E43-49DA-9B45-4F279D1164A8}"/>
              </a:ext>
            </a:extLst>
          </p:cNvPr>
          <p:cNvSpPr txBox="1"/>
          <p:nvPr/>
        </p:nvSpPr>
        <p:spPr>
          <a:xfrm>
            <a:off x="4502871" y="405110"/>
            <a:ext cx="242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Βάση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37050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55CDCA8-E928-4290-8A9C-F6C0CFE2E53B}"/>
              </a:ext>
            </a:extLst>
          </p:cNvPr>
          <p:cNvSpPr/>
          <p:nvPr/>
        </p:nvSpPr>
        <p:spPr>
          <a:xfrm>
            <a:off x="399213" y="224135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264C3-6B2B-43B2-B412-ECF6A2E37C90}"/>
              </a:ext>
            </a:extLst>
          </p:cNvPr>
          <p:cNvSpPr txBox="1"/>
          <p:nvPr/>
        </p:nvSpPr>
        <p:spPr>
          <a:xfrm>
            <a:off x="269225" y="1165615"/>
            <a:ext cx="6153987" cy="5539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`-- Table for variants</a:t>
            </a:r>
            <a:br>
              <a:rPr lang="en-US" sz="1600" dirty="0"/>
            </a:br>
            <a:r>
              <a:rPr lang="en-US" sz="1600" dirty="0"/>
              <a:t>CREATE TABLE IF NOT EXISTS </a:t>
            </a:r>
            <a:r>
              <a:rPr lang="en-US" sz="1600" dirty="0">
                <a:solidFill>
                  <a:schemeClr val="tx2"/>
                </a:solidFill>
              </a:rPr>
              <a:t>variants</a:t>
            </a:r>
            <a:r>
              <a:rPr lang="en-US" sz="1600" dirty="0"/>
              <a:t> (</a:t>
            </a:r>
            <a:br>
              <a:rPr lang="en-US" sz="1600" dirty="0"/>
            </a:br>
            <a:r>
              <a:rPr lang="en-US" sz="1600" dirty="0">
                <a:solidFill>
                  <a:schemeClr val="tx2"/>
                </a:solidFill>
              </a:rPr>
              <a:t>accession TEXT PRIMARY KEY</a:t>
            </a:r>
            <a:r>
              <a:rPr lang="en-US" sz="1600" dirty="0"/>
              <a:t>, -- </a:t>
            </a:r>
            <a:r>
              <a:rPr lang="en-US" sz="1600" dirty="0" err="1"/>
              <a:t>ClinVar</a:t>
            </a:r>
            <a:r>
              <a:rPr lang="en-US" sz="1600" dirty="0"/>
              <a:t> Accession ID (RCV...)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variation_id</a:t>
            </a:r>
            <a:r>
              <a:rPr lang="en-US" sz="1600" dirty="0">
                <a:solidFill>
                  <a:schemeClr val="tx2"/>
                </a:solidFill>
              </a:rPr>
              <a:t> INTEGER</a:t>
            </a:r>
            <a:r>
              <a:rPr lang="en-US" sz="1600" dirty="0"/>
              <a:t>, -- Numeric </a:t>
            </a:r>
            <a:r>
              <a:rPr lang="en-US" sz="1600" dirty="0" err="1"/>
              <a:t>ClinVar</a:t>
            </a:r>
            <a:r>
              <a:rPr lang="en-US" sz="1600" dirty="0"/>
              <a:t> ID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gene_symbol</a:t>
            </a:r>
            <a:r>
              <a:rPr lang="en-US" sz="1600" dirty="0">
                <a:solidFill>
                  <a:schemeClr val="tx2"/>
                </a:solidFill>
              </a:rPr>
              <a:t> TEXT</a:t>
            </a:r>
            <a:r>
              <a:rPr lang="en-US" sz="1600" dirty="0"/>
              <a:t>, -- Gene name (e.g., BRCA1)</a:t>
            </a:r>
            <a:br>
              <a:rPr lang="en-US" sz="1600" dirty="0"/>
            </a:br>
            <a:r>
              <a:rPr lang="en-US" sz="1600" dirty="0">
                <a:solidFill>
                  <a:schemeClr val="tx2"/>
                </a:solidFill>
              </a:rPr>
              <a:t>name TEXT</a:t>
            </a:r>
            <a:r>
              <a:rPr lang="en-US" sz="1600" dirty="0"/>
              <a:t>, -- Full HGVS description (e.g., NM_007294.3(BRCA1):c.123G&gt;T)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c_hgvs</a:t>
            </a:r>
            <a:r>
              <a:rPr lang="en-US" sz="1600" dirty="0">
                <a:solidFill>
                  <a:schemeClr val="tx2"/>
                </a:solidFill>
              </a:rPr>
              <a:t> TEXT</a:t>
            </a:r>
            <a:r>
              <a:rPr lang="en-US" sz="1600" dirty="0"/>
              <a:t>, -- </a:t>
            </a:r>
            <a:r>
              <a:rPr lang="en-US" sz="1600" dirty="0" err="1"/>
              <a:t>c.HGVS</a:t>
            </a:r>
            <a:r>
              <a:rPr lang="en-US" sz="1600" dirty="0"/>
              <a:t> (e.g., c.123G&gt;T)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p_hgvs</a:t>
            </a:r>
            <a:r>
              <a:rPr lang="en-US" sz="1600" dirty="0">
                <a:solidFill>
                  <a:schemeClr val="tx2"/>
                </a:solidFill>
              </a:rPr>
              <a:t> TEXT</a:t>
            </a:r>
            <a:r>
              <a:rPr lang="en-US" sz="1600" dirty="0"/>
              <a:t>, -- </a:t>
            </a:r>
            <a:r>
              <a:rPr lang="en-US" sz="1600" dirty="0" err="1"/>
              <a:t>p.HGVS</a:t>
            </a:r>
            <a:r>
              <a:rPr lang="en-US" sz="1600" dirty="0"/>
              <a:t> (e.g., p.Val12Cys)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p_position</a:t>
            </a:r>
            <a:r>
              <a:rPr lang="en-US" sz="1600" dirty="0">
                <a:solidFill>
                  <a:schemeClr val="tx2"/>
                </a:solidFill>
              </a:rPr>
              <a:t> INTEGER</a:t>
            </a:r>
            <a:r>
              <a:rPr lang="en-US" sz="1600" dirty="0"/>
              <a:t>, -- Parsed amino acid position (e.g., 12)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phenotype_list</a:t>
            </a:r>
            <a:r>
              <a:rPr lang="en-US" sz="1600" dirty="0">
                <a:solidFill>
                  <a:schemeClr val="tx2"/>
                </a:solidFill>
              </a:rPr>
              <a:t> TEXT</a:t>
            </a:r>
            <a:r>
              <a:rPr lang="en-US" sz="1600" dirty="0"/>
              <a:t>, -- Associated diseases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clinical_significance</a:t>
            </a:r>
            <a:r>
              <a:rPr lang="en-US" sz="1600" dirty="0">
                <a:solidFill>
                  <a:schemeClr val="tx2"/>
                </a:solidFill>
              </a:rPr>
              <a:t> TEXT</a:t>
            </a:r>
            <a:r>
              <a:rPr lang="en-US" sz="1600" dirty="0"/>
              <a:t>, -- Pathogenicity (Pathogenic, Benign, etc.)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review_status</a:t>
            </a:r>
            <a:r>
              <a:rPr lang="en-US" sz="1600" dirty="0">
                <a:solidFill>
                  <a:schemeClr val="tx2"/>
                </a:solidFill>
              </a:rPr>
              <a:t> TEXT</a:t>
            </a:r>
            <a:r>
              <a:rPr lang="en-US" sz="1600" dirty="0"/>
              <a:t>, -- Level of review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duplicate_count</a:t>
            </a:r>
            <a:r>
              <a:rPr lang="en-US" sz="1600" dirty="0">
                <a:solidFill>
                  <a:schemeClr val="tx2"/>
                </a:solidFill>
              </a:rPr>
              <a:t> INTEGER DEFAULT 1 </a:t>
            </a:r>
            <a:r>
              <a:rPr lang="en-US" sz="1600" dirty="0"/>
              <a:t>-- Count of duplicates if any</a:t>
            </a:r>
            <a:br>
              <a:rPr lang="en-US" sz="1600" dirty="0"/>
            </a:br>
            <a:r>
              <a:rPr lang="en-US" sz="1600" dirty="0" err="1">
                <a:solidFill>
                  <a:schemeClr val="tx2"/>
                </a:solidFill>
              </a:rPr>
              <a:t>release_version</a:t>
            </a:r>
            <a:r>
              <a:rPr lang="en-US" sz="1600" dirty="0">
                <a:solidFill>
                  <a:schemeClr val="tx2"/>
                </a:solidFill>
              </a:rPr>
              <a:t> TEXT</a:t>
            </a:r>
            <a:br>
              <a:rPr lang="en-US" sz="1600" dirty="0"/>
            </a:br>
            <a:r>
              <a:rPr lang="en-US" sz="1600" dirty="0"/>
              <a:t>);</a:t>
            </a:r>
          </a:p>
          <a:p>
            <a:r>
              <a:rPr lang="en-US" sz="1600" dirty="0"/>
              <a:t>-- Indexes for fast queries</a:t>
            </a:r>
            <a:br>
              <a:rPr lang="en-US" sz="1600" dirty="0"/>
            </a:br>
            <a:r>
              <a:rPr lang="en-US" sz="1600" dirty="0"/>
              <a:t>CREATE INDEX IF NOT EXISTS </a:t>
            </a:r>
            <a:r>
              <a:rPr lang="en-US" sz="1600" dirty="0" err="1"/>
              <a:t>idx_gene</a:t>
            </a:r>
            <a:r>
              <a:rPr lang="en-US" sz="1600" dirty="0"/>
              <a:t> ON variants (</a:t>
            </a:r>
            <a:r>
              <a:rPr lang="en-US" sz="1600" dirty="0" err="1"/>
              <a:t>gene_symbol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CREATE INDEX IF NOT EXISTS </a:t>
            </a:r>
            <a:r>
              <a:rPr lang="en-US" sz="1600" dirty="0" err="1"/>
              <a:t>idx_p_hgvs</a:t>
            </a:r>
            <a:r>
              <a:rPr lang="en-US" sz="1600" dirty="0"/>
              <a:t> ON variants (</a:t>
            </a:r>
            <a:r>
              <a:rPr lang="en-US" sz="1600" dirty="0" err="1"/>
              <a:t>p_hgvs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CREATE INDEX IF NOT EXISTS </a:t>
            </a:r>
            <a:r>
              <a:rPr lang="en-US" sz="1600" dirty="0" err="1"/>
              <a:t>idx_p_position</a:t>
            </a:r>
            <a:r>
              <a:rPr lang="en-US" sz="1600" dirty="0"/>
              <a:t> ON variants (</a:t>
            </a:r>
            <a:r>
              <a:rPr lang="en-US" sz="1600" dirty="0" err="1"/>
              <a:t>p_position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`</a:t>
            </a:r>
          </a:p>
          <a:p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9444A-45F5-450F-8D7A-BC72761E7334}"/>
              </a:ext>
            </a:extLst>
          </p:cNvPr>
          <p:cNvSpPr txBox="1"/>
          <p:nvPr/>
        </p:nvSpPr>
        <p:spPr>
          <a:xfrm>
            <a:off x="6669741" y="1165615"/>
            <a:ext cx="5271247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INSERT INTO </a:t>
            </a:r>
            <a:r>
              <a:rPr lang="en-US" sz="1600" dirty="0" err="1">
                <a:solidFill>
                  <a:schemeClr val="tx2"/>
                </a:solidFill>
              </a:rPr>
              <a:t>acmg_criteria</a:t>
            </a:r>
            <a:r>
              <a:rPr lang="en-US" sz="1600" dirty="0">
                <a:solidFill>
                  <a:schemeClr val="tx2"/>
                </a:solidFill>
              </a:rPr>
              <a:t> (name, description, type) </a:t>
            </a:r>
            <a:r>
              <a:rPr lang="en-US" sz="1600" dirty="0"/>
              <a:t>VALUES</a:t>
            </a:r>
          </a:p>
          <a:p>
            <a:r>
              <a:rPr lang="en-US" sz="1600" dirty="0"/>
              <a:t>('</a:t>
            </a:r>
            <a:r>
              <a:rPr lang="en-US" sz="1600" dirty="0">
                <a:solidFill>
                  <a:schemeClr val="tx2"/>
                </a:solidFill>
              </a:rPr>
              <a:t>PS1</a:t>
            </a:r>
            <a:r>
              <a:rPr lang="en-US" sz="1600" dirty="0"/>
              <a:t>', 'Same amino acid change as known pathogenic variant', 'Pathogenic'),</a:t>
            </a:r>
          </a:p>
          <a:p>
            <a:r>
              <a:rPr lang="en-US" sz="1600" dirty="0"/>
              <a:t>('</a:t>
            </a:r>
            <a:r>
              <a:rPr lang="en-US" sz="1600" dirty="0">
                <a:solidFill>
                  <a:schemeClr val="tx2"/>
                </a:solidFill>
              </a:rPr>
              <a:t>PM5</a:t>
            </a:r>
            <a:r>
              <a:rPr lang="en-US" sz="1600" dirty="0"/>
              <a:t>', 'Different amino acid change at known pathogenic position', 'Pathogenic'),</a:t>
            </a:r>
          </a:p>
          <a:p>
            <a:r>
              <a:rPr lang="en-US" sz="1600" dirty="0"/>
              <a:t>('</a:t>
            </a:r>
            <a:r>
              <a:rPr lang="en-US" sz="1600" dirty="0">
                <a:solidFill>
                  <a:schemeClr val="tx2"/>
                </a:solidFill>
              </a:rPr>
              <a:t>PP5</a:t>
            </a:r>
            <a:r>
              <a:rPr lang="en-US" sz="1600" dirty="0"/>
              <a:t>', 'Pathogenic classification from trusted source', 'Pathogenic'),</a:t>
            </a:r>
          </a:p>
          <a:p>
            <a:r>
              <a:rPr lang="en-US" sz="1600" dirty="0"/>
              <a:t>('</a:t>
            </a:r>
            <a:r>
              <a:rPr lang="en-US" sz="1600" dirty="0">
                <a:solidFill>
                  <a:schemeClr val="tx2"/>
                </a:solidFill>
              </a:rPr>
              <a:t>BP6</a:t>
            </a:r>
            <a:r>
              <a:rPr lang="en-US" sz="1600" dirty="0"/>
              <a:t>', 'Benign classification from trusted source', 'Benign');</a:t>
            </a:r>
            <a:endParaRPr lang="el-G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4CB6F-6D8D-45E7-AAB1-7ED8DA8372AD}"/>
              </a:ext>
            </a:extLst>
          </p:cNvPr>
          <p:cNvSpPr txBox="1"/>
          <p:nvPr/>
        </p:nvSpPr>
        <p:spPr>
          <a:xfrm>
            <a:off x="7655858" y="4389239"/>
            <a:ext cx="329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Δομή βάσης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223695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D8C4F611-6B4B-4AAB-A4C7-9A33AFE24852}"/>
              </a:ext>
            </a:extLst>
          </p:cNvPr>
          <p:cNvSpPr/>
          <p:nvPr/>
        </p:nvSpPr>
        <p:spPr>
          <a:xfrm>
            <a:off x="399213" y="224135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D5445-B297-4D4C-88DC-D0347E954547}"/>
              </a:ext>
            </a:extLst>
          </p:cNvPr>
          <p:cNvSpPr txBox="1"/>
          <p:nvPr/>
        </p:nvSpPr>
        <p:spPr>
          <a:xfrm>
            <a:off x="4149365" y="454967"/>
            <a:ext cx="3893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and parse data</a:t>
            </a:r>
            <a:endParaRPr lang="el-G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303D7-8272-44E2-B3FE-14B97FDE6957}"/>
              </a:ext>
            </a:extLst>
          </p:cNvPr>
          <p:cNvSpPr txBox="1"/>
          <p:nvPr/>
        </p:nvSpPr>
        <p:spPr>
          <a:xfrm>
            <a:off x="399213" y="1147465"/>
            <a:ext cx="66741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l-GR" dirty="0"/>
              <a:t>Ρυθμίσεις</a:t>
            </a:r>
          </a:p>
          <a:p>
            <a:pPr marL="342900" indent="-342900">
              <a:buAutoNum type="arabicPeriod"/>
            </a:pPr>
            <a:r>
              <a:rPr lang="el-GR" dirty="0"/>
              <a:t>Ρυθμίσεις βάσης δεδομένων</a:t>
            </a:r>
          </a:p>
          <a:p>
            <a:pPr marL="342900" indent="-342900">
              <a:buAutoNum type="arabicPeriod"/>
            </a:pPr>
            <a:r>
              <a:rPr lang="el-GR" dirty="0"/>
              <a:t>Σύνδεση στη βάση</a:t>
            </a:r>
          </a:p>
          <a:p>
            <a:pPr marL="342900" indent="-342900">
              <a:buAutoNum type="arabicPeriod"/>
            </a:pPr>
            <a:r>
              <a:rPr lang="el-GR" dirty="0"/>
              <a:t>Δημιουργία πινάκων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Κύριος πίνακας μεταλλάξεων</a:t>
            </a:r>
          </a:p>
          <a:p>
            <a:pPr marL="342900" lvl="1" indent="-342900">
              <a:buAutoNum type="arabicPeriod" startAt="5"/>
            </a:pPr>
            <a:r>
              <a:rPr lang="el-GR" dirty="0"/>
              <a:t>Λήψη έκδοσης </a:t>
            </a:r>
            <a:r>
              <a:rPr lang="en-US" dirty="0" err="1"/>
              <a:t>ClinVar</a:t>
            </a:r>
            <a:endParaRPr lang="en-US" dirty="0"/>
          </a:p>
          <a:p>
            <a:pPr marL="342900" lvl="1" indent="-342900">
              <a:buAutoNum type="arabicPeriod" startAt="5"/>
            </a:pPr>
            <a:r>
              <a:rPr lang="el-GR" dirty="0"/>
              <a:t>Κατέβασμα και </a:t>
            </a:r>
            <a:r>
              <a:rPr lang="el-GR" dirty="0" err="1"/>
              <a:t>αποσυμπίεση</a:t>
            </a:r>
            <a:r>
              <a:rPr lang="el-GR" dirty="0"/>
              <a:t> δεδομένων</a:t>
            </a:r>
          </a:p>
          <a:p>
            <a:pPr marL="342900" lvl="1" indent="-342900">
              <a:buAutoNum type="arabicPeriod" startAt="5"/>
            </a:pPr>
            <a:r>
              <a:rPr lang="el-GR" dirty="0"/>
              <a:t>Εξαγωγή και μετασχηματισμός δεδομένων </a:t>
            </a:r>
            <a:r>
              <a:rPr lang="en-US" dirty="0"/>
              <a:t>BRCA1</a:t>
            </a:r>
          </a:p>
          <a:p>
            <a:pPr marL="457200" lvl="2"/>
            <a:r>
              <a:rPr lang="el-GR" dirty="0"/>
              <a:t>1. Φιλτράρισμα για </a:t>
            </a:r>
            <a:r>
              <a:rPr lang="en-US" dirty="0"/>
              <a:t>BRCA1</a:t>
            </a:r>
          </a:p>
          <a:p>
            <a:pPr marL="457200" lvl="2"/>
            <a:r>
              <a:rPr lang="el-GR" dirty="0"/>
              <a:t>2. Μετασχηματισμός στη ζητούμενη μορφή</a:t>
            </a:r>
          </a:p>
          <a:p>
            <a:pPr marL="457200" lvl="2"/>
            <a:r>
              <a:rPr lang="el-GR" dirty="0"/>
              <a:t>3. Προσθήκη των </a:t>
            </a:r>
            <a:r>
              <a:rPr lang="en-US" dirty="0"/>
              <a:t>ACMG </a:t>
            </a:r>
            <a:r>
              <a:rPr lang="el-GR" dirty="0"/>
              <a:t>κριτηρίων</a:t>
            </a:r>
          </a:p>
          <a:p>
            <a:pPr marL="342900" lvl="1" indent="-342900">
              <a:buAutoNum type="arabicPeriod" startAt="5"/>
            </a:pPr>
            <a:r>
              <a:rPr lang="el-GR" dirty="0"/>
              <a:t>Υπολογισμός των </a:t>
            </a:r>
            <a:r>
              <a:rPr lang="en-US" dirty="0"/>
              <a:t>ACMG </a:t>
            </a:r>
            <a:r>
              <a:rPr lang="el-GR" dirty="0"/>
              <a:t>κριτηρίων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l-GR" dirty="0"/>
              <a:t>Λεξικό με γνωστές </a:t>
            </a:r>
            <a:r>
              <a:rPr lang="el-GR" dirty="0" err="1"/>
              <a:t>παθογόνες</a:t>
            </a:r>
            <a:r>
              <a:rPr lang="el-GR" dirty="0"/>
              <a:t> μεταλλάξεις</a:t>
            </a:r>
          </a:p>
          <a:p>
            <a:pPr marL="457200" lvl="2"/>
            <a:r>
              <a:rPr lang="el-GR" dirty="0"/>
              <a:t>	1. Έλεγχος για </a:t>
            </a:r>
            <a:r>
              <a:rPr lang="en-US" dirty="0"/>
              <a:t>PS1</a:t>
            </a:r>
          </a:p>
          <a:p>
            <a:pPr marL="457200" lvl="2"/>
            <a:r>
              <a:rPr lang="en-US" dirty="0"/>
              <a:t>	2. </a:t>
            </a:r>
            <a:r>
              <a:rPr lang="el-GR" dirty="0"/>
              <a:t>Προσθήκη άλλων κριτηρίων (</a:t>
            </a:r>
            <a:r>
              <a:rPr lang="en-US" dirty="0"/>
              <a:t>PM5, PP5, BP6)</a:t>
            </a:r>
          </a:p>
          <a:p>
            <a:pPr marL="457200" lvl="2"/>
            <a:r>
              <a:rPr lang="en-US" dirty="0"/>
              <a:t>	3. </a:t>
            </a:r>
            <a:r>
              <a:rPr lang="el-GR" dirty="0"/>
              <a:t>Αποθήκευση των κριτηρίων</a:t>
            </a:r>
          </a:p>
          <a:p>
            <a:pPr marL="263525" lvl="2" indent="-263525"/>
            <a:r>
              <a:rPr lang="el-GR" dirty="0"/>
              <a:t>9.    Αποθήκευση σε </a:t>
            </a:r>
            <a:r>
              <a:rPr lang="en-US" dirty="0"/>
              <a:t>CSV</a:t>
            </a:r>
          </a:p>
          <a:p>
            <a:pPr marL="715963" lvl="2" indent="-273050">
              <a:buFont typeface="Arial" panose="020B0604020202020204" pitchFamily="34" charset="0"/>
              <a:buChar char="•"/>
            </a:pPr>
            <a:r>
              <a:rPr lang="el-GR" dirty="0"/>
              <a:t>Μετατροπή των λιστών/λεξικών σε </a:t>
            </a:r>
            <a:r>
              <a:rPr lang="en-US" dirty="0"/>
              <a:t>JSON strings </a:t>
            </a:r>
            <a:r>
              <a:rPr lang="el-GR" dirty="0"/>
              <a:t>για το </a:t>
            </a:r>
            <a:r>
              <a:rPr lang="en-US" dirty="0"/>
              <a:t>CSV</a:t>
            </a:r>
            <a:endParaRPr lang="el-GR" dirty="0"/>
          </a:p>
          <a:p>
            <a:pPr marL="442913" lvl="2" indent="-442913"/>
            <a:r>
              <a:rPr lang="en-US" dirty="0"/>
              <a:t>10. </a:t>
            </a:r>
            <a:r>
              <a:rPr lang="el-GR" dirty="0"/>
              <a:t> Εισαγωγή στη βάση δεδομένων</a:t>
            </a:r>
          </a:p>
          <a:p>
            <a:pPr marL="442913" lvl="2"/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9AD52-0BC2-4EFD-AAA1-56DD90F9593E}"/>
              </a:ext>
            </a:extLst>
          </p:cNvPr>
          <p:cNvSpPr txBox="1"/>
          <p:nvPr/>
        </p:nvSpPr>
        <p:spPr>
          <a:xfrm>
            <a:off x="7249212" y="1366887"/>
            <a:ext cx="470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  <a:p>
            <a:endParaRPr lang="el-GR" dirty="0"/>
          </a:p>
        </p:txBody>
      </p:sp>
      <p:graphicFrame>
        <p:nvGraphicFramePr>
          <p:cNvPr id="11" name="Διάγραμμα 10">
            <a:extLst>
              <a:ext uri="{FF2B5EF4-FFF2-40B4-BE49-F238E27FC236}">
                <a16:creationId xmlns:a16="http://schemas.microsoft.com/office/drawing/2014/main" id="{3ACCADDB-04E9-43E1-B495-0599702E4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38437"/>
              </p:ext>
            </p:extLst>
          </p:nvPr>
        </p:nvGraphicFramePr>
        <p:xfrm>
          <a:off x="5874952" y="813185"/>
          <a:ext cx="60782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7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D8C4F611-6B4B-4AAB-A4C7-9A33AFE24852}"/>
              </a:ext>
            </a:extLst>
          </p:cNvPr>
          <p:cNvSpPr/>
          <p:nvPr/>
        </p:nvSpPr>
        <p:spPr>
          <a:xfrm>
            <a:off x="399213" y="224135"/>
            <a:ext cx="2428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D5445-B297-4D4C-88DC-D0347E954547}"/>
              </a:ext>
            </a:extLst>
          </p:cNvPr>
          <p:cNvSpPr txBox="1"/>
          <p:nvPr/>
        </p:nvSpPr>
        <p:spPr>
          <a:xfrm>
            <a:off x="4149365" y="454967"/>
            <a:ext cx="3893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and parse data</a:t>
            </a:r>
            <a:endParaRPr lang="el-G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B2D59-AC27-42B4-85A8-5FF3EC77CB0C}"/>
              </a:ext>
            </a:extLst>
          </p:cNvPr>
          <p:cNvSpPr txBox="1"/>
          <p:nvPr/>
        </p:nvSpPr>
        <p:spPr>
          <a:xfrm>
            <a:off x="4498228" y="2616993"/>
            <a:ext cx="314855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#--- Σύνδεση στη Βάση ---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connect_db</a:t>
            </a:r>
            <a:r>
              <a:rPr lang="en-US" sz="1600" dirty="0"/>
              <a:t>():</a:t>
            </a:r>
          </a:p>
          <a:p>
            <a:r>
              <a:rPr lang="en-US" sz="1600" dirty="0"/>
              <a:t>return psycopg2.connect(</a:t>
            </a:r>
          </a:p>
          <a:p>
            <a:r>
              <a:rPr lang="en-US" sz="1600" dirty="0" err="1"/>
              <a:t>dbname</a:t>
            </a:r>
            <a:r>
              <a:rPr lang="en-US" sz="1600" dirty="0"/>
              <a:t>=DB_NAME,</a:t>
            </a:r>
          </a:p>
          <a:p>
            <a:r>
              <a:rPr lang="en-US" sz="1600" dirty="0"/>
              <a:t>user=DB_USER,</a:t>
            </a:r>
          </a:p>
          <a:p>
            <a:r>
              <a:rPr lang="en-US" sz="1600" dirty="0"/>
              <a:t>password=DB_PASS,</a:t>
            </a:r>
          </a:p>
          <a:p>
            <a:r>
              <a:rPr lang="en-US" sz="1600" dirty="0"/>
              <a:t>host=DB_HOST,</a:t>
            </a:r>
          </a:p>
          <a:p>
            <a:r>
              <a:rPr lang="en-US" sz="1600" dirty="0"/>
              <a:t>port=DB_PORT</a:t>
            </a:r>
          </a:p>
          <a:p>
            <a:r>
              <a:rPr lang="en-US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ED92F-CE00-4F21-9D15-CAE17CFA7392}"/>
              </a:ext>
            </a:extLst>
          </p:cNvPr>
          <p:cNvSpPr txBox="1"/>
          <p:nvPr/>
        </p:nvSpPr>
        <p:spPr>
          <a:xfrm>
            <a:off x="-1" y="1047333"/>
            <a:ext cx="4498229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#--- Ρυθμίσεις ---</a:t>
            </a:r>
          </a:p>
          <a:p>
            <a:r>
              <a:rPr lang="en-US" sz="1600" dirty="0"/>
              <a:t>CLINVAR_URL = "https://ftp.ncbi.nlm.nih.gov/pub/</a:t>
            </a:r>
            <a:r>
              <a:rPr lang="en-US" sz="1600" dirty="0" err="1"/>
              <a:t>clinvar</a:t>
            </a:r>
            <a:r>
              <a:rPr lang="en-US" sz="1600" dirty="0"/>
              <a:t>/</a:t>
            </a:r>
            <a:r>
              <a:rPr lang="en-US" sz="1600" dirty="0" err="1"/>
              <a:t>tab_delimited</a:t>
            </a:r>
            <a:r>
              <a:rPr lang="en-US" sz="1600" dirty="0"/>
              <a:t>/variant_summary.txt.gz"</a:t>
            </a:r>
          </a:p>
          <a:p>
            <a:r>
              <a:rPr lang="en-US" sz="1600" dirty="0"/>
              <a:t>GZ_FILE = "variant_summary.txt.gz"</a:t>
            </a:r>
          </a:p>
          <a:p>
            <a:r>
              <a:rPr lang="en-US" sz="1600" dirty="0"/>
              <a:t>TSV_FILE = "variant_summary.txt"</a:t>
            </a:r>
          </a:p>
          <a:p>
            <a:r>
              <a:rPr lang="en-US" sz="1600" dirty="0"/>
              <a:t>GENE_FILTER = "BRCA1"</a:t>
            </a:r>
          </a:p>
          <a:p>
            <a:r>
              <a:rPr lang="en-US" sz="1600" dirty="0"/>
              <a:t>OUTPUT_CSV = "brca_variants.csv"</a:t>
            </a:r>
            <a:endParaRPr lang="el-G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BF706-4155-4AF4-A907-5BE6E086035A}"/>
              </a:ext>
            </a:extLst>
          </p:cNvPr>
          <p:cNvSpPr txBox="1"/>
          <p:nvPr/>
        </p:nvSpPr>
        <p:spPr>
          <a:xfrm>
            <a:off x="4498228" y="1047333"/>
            <a:ext cx="314855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#--- Ρυθμίσεις Βάσης Δεδομένων ---</a:t>
            </a:r>
          </a:p>
          <a:p>
            <a:r>
              <a:rPr lang="en-US" sz="1600" dirty="0"/>
              <a:t>DB_NAME = "</a:t>
            </a:r>
            <a:r>
              <a:rPr lang="en-US" sz="1600" dirty="0" err="1"/>
              <a:t>clinvar_db</a:t>
            </a:r>
            <a:r>
              <a:rPr lang="en-US" sz="1600" dirty="0"/>
              <a:t>"</a:t>
            </a:r>
          </a:p>
          <a:p>
            <a:r>
              <a:rPr lang="en-US" sz="1600" dirty="0"/>
              <a:t>DB_USER = "</a:t>
            </a:r>
            <a:r>
              <a:rPr lang="en-US" sz="1600" dirty="0" err="1"/>
              <a:t>postgres</a:t>
            </a:r>
            <a:r>
              <a:rPr lang="en-US" sz="1600" dirty="0"/>
              <a:t>"</a:t>
            </a:r>
          </a:p>
          <a:p>
            <a:r>
              <a:rPr lang="en-US" sz="1600" dirty="0"/>
              <a:t>DB_PASS = "</a:t>
            </a:r>
            <a:r>
              <a:rPr lang="en-US" sz="1600" dirty="0" err="1"/>
              <a:t>your_password</a:t>
            </a:r>
            <a:r>
              <a:rPr lang="en-US" sz="1600" dirty="0"/>
              <a:t>"</a:t>
            </a:r>
          </a:p>
          <a:p>
            <a:r>
              <a:rPr lang="en-US" sz="1600" dirty="0"/>
              <a:t>DB_HOST = "localhost"</a:t>
            </a:r>
          </a:p>
          <a:p>
            <a:r>
              <a:rPr lang="en-US" sz="1600" dirty="0"/>
              <a:t>DB_PORT = 5432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D3187-3140-47C2-907C-5AC637BF1C18}"/>
              </a:ext>
            </a:extLst>
          </p:cNvPr>
          <p:cNvSpPr txBox="1"/>
          <p:nvPr/>
        </p:nvSpPr>
        <p:spPr>
          <a:xfrm>
            <a:off x="0" y="3074775"/>
            <a:ext cx="449822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#--- Λήψη έκδοσης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ClinVar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---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get_remote_release_version</a:t>
            </a:r>
            <a:r>
              <a:rPr lang="en-US" sz="1600" dirty="0"/>
              <a:t>():</a:t>
            </a:r>
          </a:p>
          <a:p>
            <a:r>
              <a:rPr lang="en-US" sz="1600" dirty="0"/>
              <a:t>try:</a:t>
            </a:r>
          </a:p>
          <a:p>
            <a:r>
              <a:rPr lang="en-US" sz="1600" dirty="0"/>
              <a:t>with </a:t>
            </a:r>
            <a:r>
              <a:rPr lang="en-US" sz="1600" dirty="0" err="1"/>
              <a:t>urllib.request.urlopen</a:t>
            </a:r>
            <a:r>
              <a:rPr lang="en-US" sz="1600" dirty="0"/>
              <a:t>("https://ftp.ncbi.nlm.nih.gov/pub/</a:t>
            </a:r>
            <a:r>
              <a:rPr lang="en-US" sz="1600" dirty="0" err="1"/>
              <a:t>clinvar</a:t>
            </a:r>
            <a:r>
              <a:rPr lang="en-US" sz="1600" dirty="0"/>
              <a:t>/</a:t>
            </a:r>
            <a:r>
              <a:rPr lang="en-US" sz="1600" dirty="0" err="1"/>
              <a:t>tab_delimited</a:t>
            </a:r>
            <a:r>
              <a:rPr lang="en-US" sz="1600" dirty="0"/>
              <a:t>/README.txt") as response:</a:t>
            </a:r>
          </a:p>
          <a:p>
            <a:r>
              <a:rPr lang="en-US" sz="1600" dirty="0"/>
              <a:t>for line in </a:t>
            </a:r>
            <a:r>
              <a:rPr lang="en-US" sz="1600" dirty="0" err="1"/>
              <a:t>response.read</a:t>
            </a:r>
            <a:r>
              <a:rPr lang="en-US" sz="1600" dirty="0"/>
              <a:t>().decode().</a:t>
            </a:r>
            <a:r>
              <a:rPr lang="en-US" sz="1600" dirty="0" err="1"/>
              <a:t>splitlines</a:t>
            </a:r>
            <a:r>
              <a:rPr lang="en-US" sz="1600" dirty="0"/>
              <a:t>():</a:t>
            </a:r>
          </a:p>
          <a:p>
            <a:r>
              <a:rPr lang="en-US" sz="1600" dirty="0"/>
              <a:t>if "Release" in line and "</a:t>
            </a:r>
            <a:r>
              <a:rPr lang="en-US" sz="1600" dirty="0" err="1"/>
              <a:t>ClinVar</a:t>
            </a:r>
            <a:r>
              <a:rPr lang="en-US" sz="1600" dirty="0"/>
              <a:t>" in line:</a:t>
            </a:r>
          </a:p>
          <a:p>
            <a:r>
              <a:rPr lang="en-US" sz="1600" dirty="0"/>
              <a:t>return </a:t>
            </a:r>
            <a:r>
              <a:rPr lang="en-US" sz="1600" dirty="0" err="1"/>
              <a:t>line.strip</a:t>
            </a:r>
            <a:r>
              <a:rPr lang="en-US" sz="1600" dirty="0"/>
              <a:t>()</a:t>
            </a:r>
          </a:p>
          <a:p>
            <a:r>
              <a:rPr lang="en-US" sz="1600" dirty="0"/>
              <a:t>return None</a:t>
            </a:r>
          </a:p>
          <a:p>
            <a:r>
              <a:rPr lang="en-US" sz="1600" dirty="0"/>
              <a:t>except Exception as e:</a:t>
            </a:r>
          </a:p>
          <a:p>
            <a:r>
              <a:rPr lang="en-US" sz="1600" dirty="0"/>
              <a:t>print(f"</a:t>
            </a:r>
            <a:r>
              <a:rPr lang="el-GR" sz="1600" dirty="0"/>
              <a:t>Σφάλμα κατά τη λήψη έκδοσης: {</a:t>
            </a:r>
            <a:r>
              <a:rPr lang="en-US" sz="1600" dirty="0"/>
              <a:t>e}")</a:t>
            </a:r>
          </a:p>
          <a:p>
            <a:r>
              <a:rPr lang="en-US" sz="1600" dirty="0"/>
              <a:t>return None</a:t>
            </a:r>
            <a:endParaRPr lang="el-GR" sz="1600" dirty="0"/>
          </a:p>
          <a:p>
            <a:endParaRPr lang="el-G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70240-87AD-467C-B862-C1BC78C0BDDC}"/>
              </a:ext>
            </a:extLst>
          </p:cNvPr>
          <p:cNvSpPr txBox="1"/>
          <p:nvPr/>
        </p:nvSpPr>
        <p:spPr>
          <a:xfrm>
            <a:off x="7640424" y="-5276"/>
            <a:ext cx="455157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# Μετασχηματισμός στη ζητούμενη μορφή</a:t>
            </a:r>
          </a:p>
          <a:p>
            <a:r>
              <a:rPr lang="en-US" sz="1600" dirty="0"/>
              <a:t>df = df[[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VariationID</a:t>
            </a:r>
            <a:r>
              <a:rPr lang="en-US" sz="1600" dirty="0"/>
              <a:t>', '</a:t>
            </a:r>
            <a:r>
              <a:rPr lang="en-US" sz="1600" dirty="0" err="1"/>
              <a:t>GeneSymbol</a:t>
            </a:r>
            <a:r>
              <a:rPr lang="en-US" sz="1600" dirty="0"/>
              <a:t>', '</a:t>
            </a:r>
            <a:r>
              <a:rPr lang="en-US" sz="1600" dirty="0" err="1"/>
              <a:t>HGVS_c</a:t>
            </a:r>
            <a:r>
              <a:rPr lang="en-US" sz="1600" dirty="0"/>
              <a:t>', '</a:t>
            </a:r>
            <a:r>
              <a:rPr lang="en-US" sz="1600" dirty="0" err="1"/>
              <a:t>HGVS_p</a:t>
            </a:r>
            <a:r>
              <a:rPr lang="en-US" sz="1600" dirty="0"/>
              <a:t>',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ClinicalSignificance</a:t>
            </a:r>
            <a:r>
              <a:rPr lang="en-US" sz="1600" dirty="0"/>
              <a:t>', '</a:t>
            </a:r>
            <a:r>
              <a:rPr lang="en-US" sz="1600" dirty="0" err="1"/>
              <a:t>ReviewStatus</a:t>
            </a:r>
            <a:r>
              <a:rPr lang="en-US" sz="1600" dirty="0"/>
              <a:t>', 'Name', 'Type',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PhenotypeIDS</a:t>
            </a:r>
            <a:r>
              <a:rPr lang="en-US" sz="1600" dirty="0"/>
              <a:t>', 'Submitter'</a:t>
            </a:r>
          </a:p>
          <a:p>
            <a:r>
              <a:rPr lang="en-US" sz="1600" dirty="0"/>
              <a:t>]].rename(columns={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VariationID</a:t>
            </a:r>
            <a:r>
              <a:rPr lang="en-US" sz="1600" dirty="0"/>
              <a:t>': '</a:t>
            </a:r>
            <a:r>
              <a:rPr lang="en-US" sz="1600" dirty="0" err="1"/>
              <a:t>variant_id</a:t>
            </a:r>
            <a:r>
              <a:rPr lang="en-US" sz="1600" dirty="0"/>
              <a:t>',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GeneSymbol</a:t>
            </a:r>
            <a:r>
              <a:rPr lang="en-US" sz="1600" dirty="0"/>
              <a:t>': '</a:t>
            </a:r>
            <a:r>
              <a:rPr lang="en-US" sz="1600" dirty="0" err="1"/>
              <a:t>gene_symbol</a:t>
            </a:r>
            <a:r>
              <a:rPr lang="en-US" sz="1600" dirty="0"/>
              <a:t>',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HGVS_c</a:t>
            </a:r>
            <a:r>
              <a:rPr lang="en-US" sz="1600" dirty="0"/>
              <a:t>': '</a:t>
            </a:r>
            <a:r>
              <a:rPr lang="en-US" sz="1600" dirty="0" err="1"/>
              <a:t>dna_change</a:t>
            </a:r>
            <a:r>
              <a:rPr lang="en-US" sz="1600" dirty="0"/>
              <a:t>',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HGVS_p</a:t>
            </a:r>
            <a:r>
              <a:rPr lang="en-US" sz="1600" dirty="0"/>
              <a:t>': '</a:t>
            </a:r>
            <a:r>
              <a:rPr lang="en-US" sz="1600" dirty="0" err="1"/>
              <a:t>protein_change</a:t>
            </a:r>
            <a:r>
              <a:rPr lang="en-US" sz="1600" dirty="0"/>
              <a:t>',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ClinicalSignificance</a:t>
            </a:r>
            <a:r>
              <a:rPr lang="en-US" sz="1600" dirty="0"/>
              <a:t>': '</a:t>
            </a:r>
            <a:r>
              <a:rPr lang="en-US" sz="1600" dirty="0" err="1"/>
              <a:t>clinical_significance</a:t>
            </a:r>
            <a:r>
              <a:rPr lang="en-US" sz="1600" dirty="0"/>
              <a:t>',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ReviewStatus</a:t>
            </a:r>
            <a:r>
              <a:rPr lang="en-US" sz="1600" dirty="0"/>
              <a:t>': '</a:t>
            </a:r>
            <a:r>
              <a:rPr lang="en-US" sz="1600" dirty="0" err="1"/>
              <a:t>review_status</a:t>
            </a:r>
            <a:r>
              <a:rPr lang="en-US" sz="1600" dirty="0"/>
              <a:t>',</a:t>
            </a:r>
          </a:p>
          <a:p>
            <a:r>
              <a:rPr lang="en-US" sz="1600" dirty="0"/>
              <a:t>    'Name': 'condition',</a:t>
            </a:r>
          </a:p>
          <a:p>
            <a:r>
              <a:rPr lang="en-US" sz="1600" dirty="0"/>
              <a:t>    'Type': '</a:t>
            </a:r>
            <a:r>
              <a:rPr lang="en-US" sz="1600" dirty="0" err="1"/>
              <a:t>variant_type</a:t>
            </a:r>
            <a:r>
              <a:rPr lang="en-US" sz="1600" dirty="0"/>
              <a:t>',</a:t>
            </a:r>
          </a:p>
          <a:p>
            <a:r>
              <a:rPr lang="en-US" sz="1600" dirty="0"/>
              <a:t>    '</a:t>
            </a:r>
            <a:r>
              <a:rPr lang="en-US" sz="1600" dirty="0" err="1"/>
              <a:t>PhenotypeIDS</a:t>
            </a:r>
            <a:r>
              <a:rPr lang="en-US" sz="1600" dirty="0"/>
              <a:t>': 'phenotypes',</a:t>
            </a:r>
          </a:p>
          <a:p>
            <a:r>
              <a:rPr lang="en-US" sz="1600" dirty="0"/>
              <a:t>    'Submitter': 'submitter’</a:t>
            </a:r>
          </a:p>
          <a:p>
            <a:r>
              <a:rPr lang="en-US" sz="1600" dirty="0"/>
              <a:t>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F674B-2ACB-4183-B442-74AFF3FD5694}"/>
              </a:ext>
            </a:extLst>
          </p:cNvPr>
          <p:cNvSpPr txBox="1"/>
          <p:nvPr/>
        </p:nvSpPr>
        <p:spPr>
          <a:xfrm>
            <a:off x="4498228" y="4909927"/>
            <a:ext cx="314855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#--- Αποθήκευση σε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CSV ---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 </a:t>
            </a:r>
            <a:r>
              <a:rPr lang="en-US" sz="1600" dirty="0" err="1">
                <a:solidFill>
                  <a:schemeClr val="tx1"/>
                </a:solidFill>
              </a:rPr>
              <a:t>save_to_csv</a:t>
            </a:r>
            <a:r>
              <a:rPr lang="en-US" sz="1600" dirty="0">
                <a:solidFill>
                  <a:schemeClr val="tx1"/>
                </a:solidFill>
              </a:rPr>
              <a:t>(df, filename=OUTPUT_CSV):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print(f"</a:t>
            </a:r>
            <a:r>
              <a:rPr lang="el-GR" sz="1600" dirty="0">
                <a:solidFill>
                  <a:schemeClr val="tx1"/>
                </a:solidFill>
              </a:rPr>
              <a:t>Αποθήκευση σε {</a:t>
            </a:r>
            <a:r>
              <a:rPr lang="en-US" sz="1600" dirty="0">
                <a:solidFill>
                  <a:schemeClr val="tx1"/>
                </a:solidFill>
              </a:rPr>
              <a:t>filename}...")</a:t>
            </a:r>
            <a:endParaRPr lang="el-GR" sz="1600" dirty="0">
              <a:solidFill>
                <a:schemeClr val="tx1"/>
              </a:solidFill>
            </a:endParaRPr>
          </a:p>
          <a:p>
            <a:endParaRPr lang="el-GR" sz="1600" dirty="0">
              <a:solidFill>
                <a:schemeClr val="tx1"/>
              </a:solidFill>
            </a:endParaRPr>
          </a:p>
          <a:p>
            <a:endParaRPr lang="el-GR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6D343-B890-4EC6-A4D7-4DB52EF512DB}"/>
              </a:ext>
            </a:extLst>
          </p:cNvPr>
          <p:cNvSpPr txBox="1"/>
          <p:nvPr/>
        </p:nvSpPr>
        <p:spPr>
          <a:xfrm>
            <a:off x="7640424" y="4511344"/>
            <a:ext cx="455157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# Μετατροπή των λιστών/λεξικών σε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JSON strings </a:t>
            </a:r>
            <a:r>
              <a:rPr lang="el-GR" sz="1600" dirty="0">
                <a:solidFill>
                  <a:schemeClr val="bg1">
                    <a:lumMod val="50000"/>
                  </a:schemeClr>
                </a:solidFill>
              </a:rPr>
              <a:t>για το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CSV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df_csv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df.copy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df_csv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acmg_criteria</a:t>
            </a:r>
            <a:r>
              <a:rPr lang="en-US" sz="1600" dirty="0">
                <a:solidFill>
                  <a:schemeClr val="tx1"/>
                </a:solidFill>
              </a:rPr>
              <a:t>'] = </a:t>
            </a:r>
            <a:r>
              <a:rPr lang="en-US" sz="1600" dirty="0" err="1">
                <a:solidFill>
                  <a:schemeClr val="tx1"/>
                </a:solidFill>
              </a:rPr>
              <a:t>df_csv</a:t>
            </a:r>
            <a:r>
              <a:rPr lang="en-US" sz="1600" dirty="0">
                <a:solidFill>
                  <a:schemeClr val="tx1"/>
                </a:solidFill>
              </a:rPr>
              <a:t>['</a:t>
            </a:r>
            <a:r>
              <a:rPr lang="en-US" sz="1600" dirty="0" err="1">
                <a:solidFill>
                  <a:schemeClr val="tx1"/>
                </a:solidFill>
              </a:rPr>
              <a:t>acmg_criteria</a:t>
            </a:r>
            <a:r>
              <a:rPr lang="en-US" sz="1600" dirty="0">
                <a:solidFill>
                  <a:schemeClr val="tx1"/>
                </a:solidFill>
              </a:rPr>
              <a:t>'].apply(lambda x: </a:t>
            </a:r>
            <a:r>
              <a:rPr lang="en-US" sz="1600" dirty="0" err="1">
                <a:solidFill>
                  <a:schemeClr val="tx1"/>
                </a:solidFill>
              </a:rPr>
              <a:t>json.loads</a:t>
            </a:r>
            <a:r>
              <a:rPr lang="en-US" sz="1600" dirty="0">
                <a:solidFill>
                  <a:schemeClr val="tx1"/>
                </a:solidFill>
              </a:rPr>
              <a:t>(x) if x else [])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df_csv.to_csv</a:t>
            </a:r>
            <a:r>
              <a:rPr lang="en-US" sz="1600" dirty="0">
                <a:solidFill>
                  <a:schemeClr val="tx1"/>
                </a:solidFill>
              </a:rPr>
              <a:t>(filename, index=False, encoding='utf-8')</a:t>
            </a:r>
            <a:endParaRPr lang="el-GR" sz="1600" dirty="0">
              <a:solidFill>
                <a:schemeClr val="tx1"/>
              </a:solidFill>
            </a:endParaRPr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700E2456-BF96-4118-B6C7-BC3627318D84}"/>
              </a:ext>
            </a:extLst>
          </p:cNvPr>
          <p:cNvCxnSpPr>
            <a:cxnSpLocks/>
          </p:cNvCxnSpPr>
          <p:nvPr/>
        </p:nvCxnSpPr>
        <p:spPr>
          <a:xfrm>
            <a:off x="4149365" y="1353801"/>
            <a:ext cx="8060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A215FABD-D1DF-4BB0-88FD-03707DFA8D53}"/>
              </a:ext>
            </a:extLst>
          </p:cNvPr>
          <p:cNvCxnSpPr/>
          <p:nvPr/>
        </p:nvCxnSpPr>
        <p:spPr>
          <a:xfrm>
            <a:off x="6966408" y="2356701"/>
            <a:ext cx="0" cy="718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8D27B31F-86F1-4BC8-8F21-1DFAEBCDF334}"/>
              </a:ext>
            </a:extLst>
          </p:cNvPr>
          <p:cNvCxnSpPr/>
          <p:nvPr/>
        </p:nvCxnSpPr>
        <p:spPr>
          <a:xfrm flipH="1">
            <a:off x="4149365" y="3667027"/>
            <a:ext cx="733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5138357D-26FB-4C50-984C-F7FA0CC21C7F}"/>
              </a:ext>
            </a:extLst>
          </p:cNvPr>
          <p:cNvCxnSpPr>
            <a:cxnSpLocks/>
          </p:cNvCxnSpPr>
          <p:nvPr/>
        </p:nvCxnSpPr>
        <p:spPr>
          <a:xfrm flipV="1">
            <a:off x="4077022" y="3751868"/>
            <a:ext cx="3832067" cy="1402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55280650-E9A3-44FA-86FB-13048088B281}"/>
              </a:ext>
            </a:extLst>
          </p:cNvPr>
          <p:cNvCxnSpPr>
            <a:cxnSpLocks/>
          </p:cNvCxnSpPr>
          <p:nvPr/>
        </p:nvCxnSpPr>
        <p:spPr>
          <a:xfrm flipH="1">
            <a:off x="6802223" y="4130016"/>
            <a:ext cx="1676401" cy="1148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805102E5-D6B4-4BE7-80DF-8A1BD803E030}"/>
              </a:ext>
            </a:extLst>
          </p:cNvPr>
          <p:cNvCxnSpPr>
            <a:cxnSpLocks/>
          </p:cNvCxnSpPr>
          <p:nvPr/>
        </p:nvCxnSpPr>
        <p:spPr>
          <a:xfrm>
            <a:off x="7243749" y="6181896"/>
            <a:ext cx="8060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8720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2160</Words>
  <Application>Microsoft Office PowerPoint</Application>
  <PresentationFormat>Ευρεία οθόνη</PresentationFormat>
  <Paragraphs>341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Αγγελικη Μαρια Κασαπη</dc:creator>
  <cp:lastModifiedBy>Αγγελικη Μαρια Κασαπη</cp:lastModifiedBy>
  <cp:revision>26</cp:revision>
  <dcterms:created xsi:type="dcterms:W3CDTF">2025-07-10T11:04:57Z</dcterms:created>
  <dcterms:modified xsi:type="dcterms:W3CDTF">2025-07-11T10:00:12Z</dcterms:modified>
</cp:coreProperties>
</file>