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Χωρίς στυλ, πλέγμα πίνακα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8C29FB-FE2C-41B2-96F0-7C3CDEF3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9E989F8-DD09-4E37-AF16-F9484406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05D1721-040F-495F-8107-6AEFA661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89D0D3C-19BB-43DC-AE7F-7C10951C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4BAA3BD-36CC-40F1-A86A-A50EC040D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6744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C2EF3C-B77F-4866-AE5E-9C074E6D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F5533B6-2605-4B4F-AEF2-3AEF6E071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80D99D3-129F-497F-8438-B8A738F4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B896B70-9EB9-4761-B535-4335C2A38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E63356F-4757-4F07-950E-381F83C6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62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4AA4751-73E0-4B9C-9F31-C25FF8875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C6220CF-2B3D-4045-B036-4105F8824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DE45B63-DFE0-4270-A82E-58265BB3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F322AEE-8286-4DEB-ABC8-2C8A0203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4A0B4B0-1AB5-4334-82CB-0A70020B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174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9DF1A3-FD29-4E78-9E64-1B7FECBC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608BF82-5C59-4313-B064-F25AC41F5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5C2412D-A114-49CC-9DE2-B697146B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5EAF44D-7C6E-450F-984F-D727B3BB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555B69C-1358-424F-8D20-B7854C0F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73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7658AC-B2AB-4134-8251-B200BCD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5233E091-2BB9-4E52-82D0-D59EA29A7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CD1E6A2-E22D-4449-BAC1-EAE484D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9E2AB1D-55DF-4F82-8032-9DABA2C9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B766200-8B64-4C96-BE1A-B86053C1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7054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6503E04-C757-4C89-8E7A-AB9468B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CC58A14-102A-4DF4-9972-32ABF089C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1A425F1C-9BA0-4696-82FD-C71E52516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2365D8C-505E-4D41-886C-D4AFCA78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968FB02-23D8-412D-B4C0-E26A36D3E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BA0875F-2477-4EC5-BD07-649ACF10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0092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05926B-C7D0-4C9B-83EB-4148E575A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A0D077-201E-42D4-BD31-344040BD4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0ACC8A1D-860C-4C55-BD0F-42BE41B8E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0F9CC52-5C3E-4D13-89D5-68BB6C8B9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01D96F6E-CB79-4DD0-87AE-FF681CE3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42545BB9-BC5E-4B72-AEF1-94705267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3BD8430-830E-47F4-8E7D-099EF81B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796EDAA-864B-41D2-8768-634306A1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335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3CB2771-0A3C-44CF-914B-B4BD2DCB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92BA3690-E4EB-4281-A58C-0579B18D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52FB328-B536-462F-A470-F877F97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0E9840A-41C3-4A4A-8C1D-4D817704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498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165FC99-EF27-41D1-BE24-CB2AA9DC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D90ADEE-1CF0-4BC5-83B4-4CE000EB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25BE03F-D2FD-4039-870A-6EAF3EEB3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5999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38EFD97-89A6-46AA-8577-C5D59C05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4853873-26B1-4970-A3C1-458DC2A0F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2864B52-D017-49D2-A187-8BF10B0C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1E735AC-500F-44C1-A40B-5976619A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D44B1DC-C8C7-4834-B520-DDFE602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3A3EB17-2843-45B6-AB79-91EF8DF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8658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EB59EAD-549E-4A3E-8FCD-966AD68D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30E59427-7576-4ECE-BB96-5D4A51F8D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6D7E0C-2083-4720-B2D0-7EAFE2102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BB9295F-CA7F-4869-97E7-270FDD0A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6FD4866-FCD7-45C4-A2EC-E0034C11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6C9806A7-B22A-4377-994F-803D626E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316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3FCE8726-621D-4A2E-B995-0B89E41F7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48F02186-AD7F-410E-BEFD-6B790DC8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32EC3E1-F6AD-4670-B2C4-5FA8E09F0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FCE6-0FEE-4C90-A55F-CCC2A9B0906E}" type="datetimeFigureOut">
              <a:rPr lang="el-GR" smtClean="0"/>
              <a:t>10/7/2025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8B88C22-1B44-407F-9056-7D6E93687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5553B4D-CF73-4444-AD69-FFB900780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497F-71BD-4434-B663-AF33D92769C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9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Εικόνα 9">
            <a:extLst>
              <a:ext uri="{FF2B5EF4-FFF2-40B4-BE49-F238E27FC236}">
                <a16:creationId xmlns:a16="http://schemas.microsoft.com/office/drawing/2014/main" id="{987CACE9-3637-488A-B705-2C60B894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27"/>
            <a:ext cx="12191999" cy="2877301"/>
          </a:xfrm>
          <a:prstGeom prst="rect">
            <a:avLst/>
          </a:prstGeom>
        </p:spPr>
      </p:pic>
      <p:sp>
        <p:nvSpPr>
          <p:cNvPr id="5" name="Ορθογώνιο 4">
            <a:extLst>
              <a:ext uri="{FF2B5EF4-FFF2-40B4-BE49-F238E27FC236}">
                <a16:creationId xmlns:a16="http://schemas.microsoft.com/office/drawing/2014/main" id="{E2654C66-8654-46F0-A21B-A5CE5F3AB517}"/>
              </a:ext>
            </a:extLst>
          </p:cNvPr>
          <p:cNvSpPr/>
          <p:nvPr/>
        </p:nvSpPr>
        <p:spPr>
          <a:xfrm>
            <a:off x="488714" y="161382"/>
            <a:ext cx="46344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F724A-29F8-466B-A68F-2FDCAD39778A}"/>
              </a:ext>
            </a:extLst>
          </p:cNvPr>
          <p:cNvSpPr txBox="1"/>
          <p:nvPr/>
        </p:nvSpPr>
        <p:spPr>
          <a:xfrm>
            <a:off x="488714" y="1244867"/>
            <a:ext cx="9553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Στόχος:</a:t>
            </a:r>
          </a:p>
          <a:p>
            <a:r>
              <a:rPr lang="el-GR" sz="2400" dirty="0"/>
              <a:t>Αξιολόγηση μεταλλάξεων </a:t>
            </a:r>
            <a:r>
              <a:rPr lang="en-US" sz="2400" dirty="0"/>
              <a:t>BRCA1 </a:t>
            </a:r>
            <a:r>
              <a:rPr lang="el-GR" sz="2400" dirty="0"/>
              <a:t>από </a:t>
            </a:r>
            <a:r>
              <a:rPr lang="en-US" sz="2400" dirty="0" err="1"/>
              <a:t>ClinVar</a:t>
            </a:r>
            <a:r>
              <a:rPr lang="en-US" sz="2400" dirty="0"/>
              <a:t> </a:t>
            </a:r>
            <a:r>
              <a:rPr lang="el-GR" sz="2400" dirty="0"/>
              <a:t>με βάση </a:t>
            </a:r>
            <a:r>
              <a:rPr lang="en-US" sz="2400" dirty="0"/>
              <a:t>ACMG </a:t>
            </a:r>
            <a:r>
              <a:rPr lang="el-GR" sz="2400" dirty="0"/>
              <a:t>κριτήρια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B1815-8CA3-4B0D-8A5C-AD0DAF073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429000"/>
            <a:ext cx="1141095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BB7C9B19-D184-42CE-AEA6-B38E63C72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387"/>
            <a:ext cx="12192000" cy="487994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696D75C5-5A2D-4371-B369-6C5B861BE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415" y="2939381"/>
            <a:ext cx="2640500" cy="44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5B905C9B-624B-49AD-9C9F-1655274C6EE2}"/>
              </a:ext>
            </a:extLst>
          </p:cNvPr>
          <p:cNvSpPr/>
          <p:nvPr/>
        </p:nvSpPr>
        <p:spPr>
          <a:xfrm>
            <a:off x="536761" y="340677"/>
            <a:ext cx="3086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METHODS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7F2C7-3559-4AC2-8408-E8CA8DA5BA91}"/>
              </a:ext>
            </a:extLst>
          </p:cNvPr>
          <p:cNvSpPr txBox="1"/>
          <p:nvPr/>
        </p:nvSpPr>
        <p:spPr>
          <a:xfrm>
            <a:off x="536761" y="1433324"/>
            <a:ext cx="6069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/>
              <a:t>Πηγές δεδομένων:</a:t>
            </a:r>
          </a:p>
          <a:p>
            <a:r>
              <a:rPr lang="en-US" sz="2400">
                <a:solidFill>
                  <a:schemeClr val="accent1"/>
                </a:solidFill>
              </a:rPr>
              <a:t>ClinVar</a:t>
            </a:r>
            <a:r>
              <a:rPr lang="el-GR" sz="2400"/>
              <a:t> (</a:t>
            </a:r>
            <a:r>
              <a:rPr lang="en-US" sz="2400"/>
              <a:t>XML/TSV </a:t>
            </a:r>
            <a:r>
              <a:rPr lang="el-GR" sz="2400"/>
              <a:t>αρχεία)</a:t>
            </a:r>
            <a:endParaRPr lang="en-US" sz="2400"/>
          </a:p>
          <a:p>
            <a:r>
              <a:rPr lang="en-US" sz="2400"/>
              <a:t>ENIGMA </a:t>
            </a:r>
            <a:r>
              <a:rPr lang="el-GR" sz="2400"/>
              <a:t>για επιπλέον επιβεβαίωση</a:t>
            </a:r>
            <a:endParaRPr lang="el-GR" sz="2400" dirty="0"/>
          </a:p>
        </p:txBody>
      </p:sp>
      <p:pic>
        <p:nvPicPr>
          <p:cNvPr id="2050" name="Picture 2" descr="https://lh7-rt.googleusercontent.com/docsz/AD_4nXc7VIzfdujRQDB3lxpJfbCuraj2a4ftXYTwIA0D6qTyGOBD7GXJox5_HHhHsFcmSJQefkYmaLSa0EC9m59DbRYsl4M4Rkaf5cVSiKihKgUO6rt392MvgNyZcDs_3i3i0XTIwjv6Pw?key=eugGEttufP4OrvxsvyxC3w">
            <a:extLst>
              <a:ext uri="{FF2B5EF4-FFF2-40B4-BE49-F238E27FC236}">
                <a16:creationId xmlns:a16="http://schemas.microsoft.com/office/drawing/2014/main" id="{1B134186-278B-4865-82E2-5F7EEBF91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7" y="3429000"/>
            <a:ext cx="11540666" cy="197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40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Ορθογώνιο 2">
            <a:extLst>
              <a:ext uri="{FF2B5EF4-FFF2-40B4-BE49-F238E27FC236}">
                <a16:creationId xmlns:a16="http://schemas.microsoft.com/office/drawing/2014/main" id="{A274B89A-19E6-43F4-97FF-876D7B1E877F}"/>
              </a:ext>
            </a:extLst>
          </p:cNvPr>
          <p:cNvSpPr/>
          <p:nvPr/>
        </p:nvSpPr>
        <p:spPr>
          <a:xfrm>
            <a:off x="446007" y="233099"/>
            <a:ext cx="46840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ACMG CRITERIA</a:t>
            </a:r>
            <a:endParaRPr lang="el-G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Πίνακας 4">
            <a:extLst>
              <a:ext uri="{FF2B5EF4-FFF2-40B4-BE49-F238E27FC236}">
                <a16:creationId xmlns:a16="http://schemas.microsoft.com/office/drawing/2014/main" id="{CA6ACB0B-0232-4C94-B0D1-1C4FE6537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46424"/>
              </p:ext>
            </p:extLst>
          </p:nvPr>
        </p:nvGraphicFramePr>
        <p:xfrm>
          <a:off x="1636059" y="1219498"/>
          <a:ext cx="8919881" cy="46792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78475">
                  <a:extLst>
                    <a:ext uri="{9D8B030D-6E8A-4147-A177-3AD203B41FA5}">
                      <a16:colId xmlns:a16="http://schemas.microsoft.com/office/drawing/2014/main" val="444758757"/>
                    </a:ext>
                  </a:extLst>
                </a:gridCol>
                <a:gridCol w="5841406">
                  <a:extLst>
                    <a:ext uri="{9D8B030D-6E8A-4147-A177-3AD203B41FA5}">
                      <a16:colId xmlns:a16="http://schemas.microsoft.com/office/drawing/2014/main" val="4209402774"/>
                    </a:ext>
                  </a:extLst>
                </a:gridCol>
              </a:tblGrid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BP6 (Benign Supporting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Reputable source recently reports variant as benign, but the evidence is not available to the laboratory to perform an independent evaluation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19866"/>
                  </a:ext>
                </a:extLst>
              </a:tr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PP5 (Pathogenic Supporting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Reputable source recently reports variant as pathogenic, but the evidence is not available to the laboratory to perform an independent evaluation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05732"/>
                  </a:ext>
                </a:extLst>
              </a:tr>
              <a:tr h="1241441">
                <a:tc>
                  <a:txBody>
                    <a:bodyPr/>
                    <a:lstStyle/>
                    <a:p>
                      <a:r>
                        <a:rPr lang="en-US" dirty="0"/>
                        <a:t>PM5 (Pathogenic Moderate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Novel missense change at an amino acid residue where a different missense change determined to be pathogenic has been seen before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630198"/>
                  </a:ext>
                </a:extLst>
              </a:tr>
              <a:tr h="954954">
                <a:tc>
                  <a:txBody>
                    <a:bodyPr/>
                    <a:lstStyle/>
                    <a:p>
                      <a:r>
                        <a:rPr lang="en-US" dirty="0"/>
                        <a:t>PS1 (Pathogenic Strong Evidence)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amino acid change as a previously established pathogenic variant regardless of nucleotide change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79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A17847-2565-4F2F-BE53-F4465E6318C8}"/>
              </a:ext>
            </a:extLst>
          </p:cNvPr>
          <p:cNvSpPr txBox="1"/>
          <p:nvPr/>
        </p:nvSpPr>
        <p:spPr>
          <a:xfrm>
            <a:off x="491943" y="6095998"/>
            <a:ext cx="11208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Richards, S., Aziz, N., Bale, S. </a:t>
            </a:r>
            <a:r>
              <a:rPr lang="en-US" sz="1200" i="1" dirty="0"/>
              <a:t>et al.</a:t>
            </a:r>
            <a:r>
              <a:rPr lang="en-US" sz="1200" dirty="0"/>
              <a:t> Standards and guidelines for the interpretation of sequence variants: a joint consensus recommendation of the American College of Medical Genetics and Genomics and the Association for Molecular Pathology. </a:t>
            </a:r>
            <a:r>
              <a:rPr lang="en-US" sz="1200" i="1" dirty="0"/>
              <a:t>Genet Med</a:t>
            </a:r>
            <a:r>
              <a:rPr lang="en-US" sz="1200" dirty="0"/>
              <a:t> </a:t>
            </a:r>
            <a:r>
              <a:rPr lang="en-US" sz="1200" b="1" dirty="0"/>
              <a:t>17</a:t>
            </a:r>
            <a:r>
              <a:rPr lang="en-US" sz="1200" dirty="0"/>
              <a:t>, 405–423 (2015). https://doi.org/10.1038/gim.2015.30</a:t>
            </a:r>
            <a:endParaRPr lang="el-GR" sz="1200" dirty="0"/>
          </a:p>
        </p:txBody>
      </p:sp>
    </p:spTree>
    <p:extLst>
      <p:ext uri="{BB962C8B-B14F-4D97-AF65-F5344CB8AC3E}">
        <p14:creationId xmlns:p14="http://schemas.microsoft.com/office/powerpoint/2010/main" val="373386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48739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144</Words>
  <Application>Microsoft Office PowerPoint</Application>
  <PresentationFormat>Ευρεία οθόνη</PresentationFormat>
  <Paragraphs>17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Αγγελικη Μαρια Κασαπη</dc:creator>
  <cp:lastModifiedBy>Αγγελικη Μαρια Κασαπη</cp:lastModifiedBy>
  <cp:revision>5</cp:revision>
  <dcterms:created xsi:type="dcterms:W3CDTF">2025-07-10T11:04:57Z</dcterms:created>
  <dcterms:modified xsi:type="dcterms:W3CDTF">2025-07-10T12:41:35Z</dcterms:modified>
</cp:coreProperties>
</file>