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5" autoAdjust="0"/>
    <p:restoredTop sz="63375" autoAdjust="0"/>
  </p:normalViewPr>
  <p:slideViewPr>
    <p:cSldViewPr snapToGrid="0">
      <p:cViewPr varScale="1">
        <p:scale>
          <a:sx n="64" d="100"/>
          <a:sy n="64" d="100"/>
        </p:scale>
        <p:origin x="173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021181-3887-4A36-951D-ED1B3EE0AA5B}" type="datetimeFigureOut">
              <a:rPr lang="en-CA" smtClean="0"/>
              <a:t>19/03/2019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EBFF3B-C18E-4516-A965-76ABBEDE32B6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3800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BFF3B-C18E-4516-A965-76ABBEDE32B6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07275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200" b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are csv</a:t>
            </a:r>
            <a:r>
              <a:rPr lang="en-CA" sz="1200" b="0" kern="1200" baseline="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files sourced from </a:t>
            </a:r>
            <a:endParaRPr lang="en-CA" sz="1200" b="0" kern="1200" noProof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CA" sz="1200" b="1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City of Montréal </a:t>
            </a:r>
            <a:r>
              <a:rPr lang="en-CA" sz="120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en-CA" sz="1200" b="1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CA" sz="120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snow removal information</a:t>
            </a:r>
            <a:r>
              <a:rPr lang="en-CA" sz="1200" b="1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</a:t>
            </a:r>
            <a:r>
              <a:rPr lang="en-CA" sz="120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(Licence: Attribution 4.0 international CC BY 4.0)</a:t>
            </a:r>
          </a:p>
          <a:p>
            <a:r>
              <a:rPr lang="en-CA" sz="120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  Snow removal transactions Snow Depots </a:t>
            </a:r>
          </a:p>
          <a:p>
            <a:pPr marL="171450" indent="-171450">
              <a:buFontTx/>
              <a:buChar char="-"/>
            </a:pPr>
            <a:r>
              <a:rPr lang="en-CA" sz="120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Contracts </a:t>
            </a:r>
          </a:p>
          <a:p>
            <a:pPr marL="171450" indent="-171450">
              <a:buFontTx/>
              <a:buChar char="-"/>
            </a:pPr>
            <a:r>
              <a:rPr lang="en-CA" sz="120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Sectors (incl</a:t>
            </a:r>
            <a:r>
              <a:rPr lang="en-CA" sz="1200" kern="1200" baseline="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Burroughs)</a:t>
            </a:r>
          </a:p>
          <a:p>
            <a:pPr marL="171450" indent="-171450">
              <a:buFontTx/>
              <a:buChar char="-"/>
            </a:pPr>
            <a:endParaRPr lang="en-CA" sz="1200" kern="1200" baseline="0" noProof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en-CA" sz="1200" b="1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Environment Canada </a:t>
            </a:r>
          </a:p>
          <a:p>
            <a:pPr marL="171450" indent="-171450">
              <a:buFontTx/>
              <a:buChar char="-"/>
            </a:pPr>
            <a:r>
              <a:rPr lang="en-CA" sz="1200" b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the weather data, such as total</a:t>
            </a:r>
            <a:r>
              <a:rPr lang="en-CA" sz="1200" b="0" kern="1200" baseline="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precipitation and snow on the ground </a:t>
            </a:r>
            <a:r>
              <a:rPr lang="en-CA" sz="1200" b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the station at Dorval airport</a:t>
            </a:r>
          </a:p>
          <a:p>
            <a:pPr marL="171450" indent="-171450">
              <a:buFontTx/>
              <a:buChar char="-"/>
            </a:pPr>
            <a:endParaRPr lang="en-CA" sz="1200" b="0" kern="1200" noProof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en-CA" sz="1200" b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source data is open data readily available on the respective websites. </a:t>
            </a:r>
          </a:p>
          <a:p>
            <a:pPr marL="171450" indent="-171450">
              <a:buFontTx/>
              <a:buChar char="-"/>
            </a:pPr>
            <a:endParaRPr lang="en-CA" b="0" noProof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Weekly extractions as the files are updated weekly by the city, every Monday at 1am EST between November 1</a:t>
            </a:r>
            <a:r>
              <a:rPr lang="en-CA" sz="1200" kern="1200" baseline="300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</a:t>
            </a:r>
            <a:r>
              <a:rPr lang="en-CA" sz="120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April 1</a:t>
            </a:r>
            <a:r>
              <a:rPr lang="en-CA" sz="1200" kern="1200" baseline="300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</a:t>
            </a:r>
            <a:r>
              <a:rPr lang="en-CA" sz="120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We’re extraction the weather</a:t>
            </a:r>
            <a:r>
              <a:rPr lang="en-CA" sz="1200" kern="1200" baseline="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at the same time.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200" kern="1200" baseline="0" noProof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Extract source files in UTF-8 format in order to have French accents.</a:t>
            </a:r>
            <a:endParaRPr lang="en-CA" sz="1200" kern="1200" baseline="0" noProof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200" kern="1200" baseline="0" noProof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plan to use Python to develop the ETL process and the data cleansing. There are a few rules</a:t>
            </a:r>
            <a:r>
              <a:rPr lang="en-CA" sz="1200" kern="1200" baseline="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be applied. </a:t>
            </a:r>
            <a:endParaRPr lang="en-CA" sz="1200" kern="1200" noProof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endParaRPr lang="en-CA" b="0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BFF3B-C18E-4516-A965-76ABBEDE32B6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65859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Key-value stores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capable of providing much higher performances than RDBMS </a:t>
            </a:r>
            <a:endParaRPr lang="en-C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&gt;&gt;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our case data organization and management is more important than the performance.</a:t>
            </a:r>
          </a:p>
          <a:p>
            <a:pPr fontAlgn="base"/>
            <a:endParaRPr lang="en-C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Column family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databases are designed for large volumes of data, read and write performance, and high availability </a:t>
            </a:r>
            <a:endParaRPr lang="en-C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&gt;&gt;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don’t have large volumes and don’t need great performance nor high availability.  </a:t>
            </a:r>
          </a:p>
          <a:p>
            <a:pPr fontAlgn="base"/>
            <a:endParaRPr lang="en-C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 databases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have ability to store varying attributes along with large amounts of data</a:t>
            </a:r>
            <a:endParaRPr lang="en-C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&gt;&gt;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don’t have large volumes and the data is static (format doesn’t change much).</a:t>
            </a:r>
          </a:p>
          <a:p>
            <a:pPr fontAlgn="base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endParaRPr lang="en-C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Graph database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designed to treat the relationships between data as equally important to the data itself. It is intended to hold data without constricting it to a pre-defined model. </a:t>
            </a:r>
            <a:endParaRPr lang="en-C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&gt;&gt;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relationships between the data is static and the pre-defined model does not change.  </a:t>
            </a:r>
            <a:endParaRPr lang="en-C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BFF3B-C18E-4516-A965-76ABBEDE32B6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05698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Present</a:t>
            </a:r>
            <a:r>
              <a:rPr lang="en-CA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entities and their relationships.</a:t>
            </a:r>
            <a:endParaRPr lang="en-C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endParaRPr lang="en-C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Volume :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Initial : about 35 MB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Weekly growth: about 10MB for transaction &amp; weather data.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C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0" indent="0">
              <a:buFontTx/>
              <a:buNone/>
            </a:pP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Design decisions</a:t>
            </a:r>
            <a:r>
              <a:rPr lang="en-CA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</a:t>
            </a:r>
          </a:p>
          <a:p>
            <a:pPr marL="0" lvl="0" indent="0">
              <a:buFontTx/>
              <a:buNone/>
            </a:pPr>
            <a:r>
              <a:rPr lang="en-CA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removed all source attributes that were not useful or always null. </a:t>
            </a:r>
            <a:endParaRPr lang="en-C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CA" b="0" dirty="0"/>
          </a:p>
          <a:p>
            <a:r>
              <a:rPr lang="en-CA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Validation rules:</a:t>
            </a:r>
          </a:p>
          <a:p>
            <a:pPr lvl="0"/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DATES : Need to be valid dates in the right sequence                                                               </a:t>
            </a:r>
          </a:p>
          <a:p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(ex. 2106-02-07 found in source data)</a:t>
            </a:r>
          </a:p>
          <a:p>
            <a:r>
              <a:rPr lang="en-CA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C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CA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Transformation rules:</a:t>
            </a:r>
          </a:p>
          <a:p>
            <a:pPr lvl="0"/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TRANSACTIONS </a:t>
            </a:r>
          </a:p>
          <a:p>
            <a:pPr lvl="1"/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Split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DateChargement</a:t>
            </a: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(format Timestamp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YYYY-MM-DD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hh:mm:ss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into </a:t>
            </a: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b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DateChargement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(YYYY-MM-DD) and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HeureChargement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hh:mm:ss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to allow easy join with DATE (YYYY-MM-DD) in WEATHER table.</a:t>
            </a:r>
            <a:endParaRPr lang="en-C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CONTRATS </a:t>
            </a:r>
            <a:endParaRPr lang="en-C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Split </a:t>
            </a:r>
            <a:r>
              <a:rPr lang="en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AnneeContrat</a:t>
            </a: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(format YYYY-YYYY) in </a:t>
            </a:r>
            <a:r>
              <a:rPr lang="en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FirstYear</a:t>
            </a: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&amp; </a:t>
            </a:r>
            <a:r>
              <a:rPr lang="en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LastYear</a:t>
            </a: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order to allow easier filtering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C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BFF3B-C18E-4516-A965-76ABBEDE32B6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40250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BFF3B-C18E-4516-A965-76ABBEDE32B6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4239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31779-924B-4D4F-A52E-FB6F35C5971E}" type="datetimeFigureOut">
              <a:rPr lang="en-CA" smtClean="0"/>
              <a:t>19/03/2019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BC04F-4BE4-4DE6-91D6-8A1C42C462C6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8267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31779-924B-4D4F-A52E-FB6F35C5971E}" type="datetimeFigureOut">
              <a:rPr lang="en-CA" smtClean="0"/>
              <a:t>19/03/2019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BC04F-4BE4-4DE6-91D6-8A1C42C462C6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6292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31779-924B-4D4F-A52E-FB6F35C5971E}" type="datetimeFigureOut">
              <a:rPr lang="en-CA" smtClean="0"/>
              <a:t>19/03/2019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BC04F-4BE4-4DE6-91D6-8A1C42C462C6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2303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31779-924B-4D4F-A52E-FB6F35C5971E}" type="datetimeFigureOut">
              <a:rPr lang="en-CA" smtClean="0"/>
              <a:t>19/03/2019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BC04F-4BE4-4DE6-91D6-8A1C42C462C6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900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31779-924B-4D4F-A52E-FB6F35C5971E}" type="datetimeFigureOut">
              <a:rPr lang="en-CA" smtClean="0"/>
              <a:t>19/03/2019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BC04F-4BE4-4DE6-91D6-8A1C42C462C6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6688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31779-924B-4D4F-A52E-FB6F35C5971E}" type="datetimeFigureOut">
              <a:rPr lang="en-CA" smtClean="0"/>
              <a:t>19/03/2019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BC04F-4BE4-4DE6-91D6-8A1C42C462C6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1510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31779-924B-4D4F-A52E-FB6F35C5971E}" type="datetimeFigureOut">
              <a:rPr lang="en-CA" smtClean="0"/>
              <a:t>19/03/2019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BC04F-4BE4-4DE6-91D6-8A1C42C462C6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24993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31779-924B-4D4F-A52E-FB6F35C5971E}" type="datetimeFigureOut">
              <a:rPr lang="en-CA" smtClean="0"/>
              <a:t>19/03/2019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BC04F-4BE4-4DE6-91D6-8A1C42C462C6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4115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31779-924B-4D4F-A52E-FB6F35C5971E}" type="datetimeFigureOut">
              <a:rPr lang="en-CA" smtClean="0"/>
              <a:t>19/03/2019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BC04F-4BE4-4DE6-91D6-8A1C42C462C6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1658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31779-924B-4D4F-A52E-FB6F35C5971E}" type="datetimeFigureOut">
              <a:rPr lang="en-CA" smtClean="0"/>
              <a:t>19/03/2019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BC04F-4BE4-4DE6-91D6-8A1C42C462C6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7855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31779-924B-4D4F-A52E-FB6F35C5971E}" type="datetimeFigureOut">
              <a:rPr lang="en-CA" smtClean="0"/>
              <a:t>19/03/2019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BC04F-4BE4-4DE6-91D6-8A1C42C462C6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9613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31779-924B-4D4F-A52E-FB6F35C5971E}" type="datetimeFigureOut">
              <a:rPr lang="en-CA" smtClean="0"/>
              <a:t>19/03/2019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BC04F-4BE4-4DE6-91D6-8A1C42C462C6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1134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sz="3600" dirty="0"/>
              <a:t>CEBD- 1250-BigDataStorage</a:t>
            </a:r>
            <a:br>
              <a:rPr lang="en-CA" dirty="0"/>
            </a:br>
            <a:r>
              <a:rPr lang="en-CA" dirty="0"/>
              <a:t>Team Snowstorm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Ilia </a:t>
            </a:r>
            <a:r>
              <a:rPr lang="en-US" b="1" dirty="0" err="1"/>
              <a:t>Kassianenko</a:t>
            </a:r>
            <a:r>
              <a:rPr lang="en-US" b="1" dirty="0"/>
              <a:t>, Pawel </a:t>
            </a:r>
            <a:r>
              <a:rPr lang="en-US" b="1" dirty="0" err="1"/>
              <a:t>Kaluski</a:t>
            </a:r>
            <a:r>
              <a:rPr lang="en-US" b="1" dirty="0"/>
              <a:t>, Fritz Gyger</a:t>
            </a:r>
          </a:p>
          <a:p>
            <a:r>
              <a:rPr lang="en-US" dirty="0"/>
              <a:t>24</a:t>
            </a:r>
            <a:r>
              <a:rPr lang="en-US" baseline="30000" dirty="0"/>
              <a:t>th</a:t>
            </a:r>
            <a:r>
              <a:rPr lang="en-US" dirty="0"/>
              <a:t> March 2019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70114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03109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Introduction and overview - Ilia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70958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Data Flow 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D0500F9-1BDA-432B-A27F-6613E0CBC6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80" y="1506517"/>
            <a:ext cx="11321593" cy="4218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924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chart database system</a:t>
            </a:r>
            <a:endParaRPr lang="en-CA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6696191"/>
              </p:ext>
            </p:extLst>
          </p:nvPr>
        </p:nvGraphicFramePr>
        <p:xfrm>
          <a:off x="838200" y="1467792"/>
          <a:ext cx="10825482" cy="51145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042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4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42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42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42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042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11892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200" dirty="0">
                          <a:effectLst/>
                        </a:rPr>
                        <a:t>Data model</a:t>
                      </a:r>
                      <a:endParaRPr lang="en-CA" sz="2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200025" marT="30480" marB="3048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200" dirty="0">
                          <a:effectLst/>
                        </a:rPr>
                        <a:t>Performance</a:t>
                      </a:r>
                      <a:endParaRPr lang="en-CA" sz="2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200025" marT="30480" marB="3048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200">
                          <a:effectLst/>
                        </a:rPr>
                        <a:t>Scalability</a:t>
                      </a:r>
                      <a:endParaRPr lang="en-CA" sz="2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200025" marT="30480" marB="3048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200">
                          <a:effectLst/>
                        </a:rPr>
                        <a:t>Flexibility</a:t>
                      </a:r>
                      <a:endParaRPr lang="en-CA" sz="2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200025" marT="30480" marB="3048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200">
                          <a:effectLst/>
                        </a:rPr>
                        <a:t>Complexity</a:t>
                      </a:r>
                      <a:endParaRPr lang="en-CA" sz="2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200025" marT="30480" marB="3048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200">
                          <a:effectLst/>
                        </a:rPr>
                        <a:t>Functionality</a:t>
                      </a:r>
                      <a:endParaRPr lang="en-CA" sz="2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200025" marT="30480" marB="3048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1892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200" dirty="0">
                          <a:effectLst/>
                        </a:rPr>
                        <a:t>Key–value store</a:t>
                      </a:r>
                      <a:endParaRPr lang="en-CA" sz="2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200" dirty="0">
                          <a:solidFill>
                            <a:srgbClr val="FF0000"/>
                          </a:solidFill>
                          <a:effectLst/>
                        </a:rPr>
                        <a:t>high</a:t>
                      </a:r>
                      <a:endParaRPr lang="en-CA" sz="22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200" dirty="0">
                          <a:solidFill>
                            <a:srgbClr val="FF0000"/>
                          </a:solidFill>
                          <a:effectLst/>
                        </a:rPr>
                        <a:t>high</a:t>
                      </a:r>
                      <a:endParaRPr lang="en-CA" sz="22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200" dirty="0">
                          <a:solidFill>
                            <a:srgbClr val="FF0000"/>
                          </a:solidFill>
                          <a:effectLst/>
                        </a:rPr>
                        <a:t>high</a:t>
                      </a:r>
                      <a:endParaRPr lang="en-CA" sz="22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200">
                          <a:effectLst/>
                        </a:rPr>
                        <a:t>none</a:t>
                      </a:r>
                      <a:endParaRPr lang="en-CA" sz="2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200">
                          <a:effectLst/>
                        </a:rPr>
                        <a:t>variable (none)</a:t>
                      </a:r>
                      <a:endParaRPr lang="en-CA" sz="2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0458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200">
                          <a:effectLst/>
                        </a:rPr>
                        <a:t>Column-oriented store</a:t>
                      </a:r>
                      <a:endParaRPr lang="en-CA" sz="2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200" dirty="0">
                          <a:solidFill>
                            <a:srgbClr val="FF0000"/>
                          </a:solidFill>
                          <a:effectLst/>
                        </a:rPr>
                        <a:t>high</a:t>
                      </a:r>
                      <a:endParaRPr lang="en-CA" sz="22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200" dirty="0">
                          <a:solidFill>
                            <a:srgbClr val="FF0000"/>
                          </a:solidFill>
                          <a:effectLst/>
                        </a:rPr>
                        <a:t>high</a:t>
                      </a:r>
                      <a:endParaRPr lang="en-CA" sz="22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200" dirty="0">
                          <a:effectLst/>
                        </a:rPr>
                        <a:t>moderate</a:t>
                      </a:r>
                      <a:endParaRPr lang="en-CA" sz="2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200" dirty="0">
                          <a:effectLst/>
                        </a:rPr>
                        <a:t>low</a:t>
                      </a:r>
                      <a:endParaRPr lang="en-CA" sz="2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200">
                          <a:effectLst/>
                        </a:rPr>
                        <a:t>minimal</a:t>
                      </a:r>
                      <a:endParaRPr lang="en-CA" sz="2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40458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200">
                          <a:effectLst/>
                        </a:rPr>
                        <a:t>Document-oriented store</a:t>
                      </a:r>
                      <a:endParaRPr lang="en-CA" sz="2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200" dirty="0">
                          <a:solidFill>
                            <a:srgbClr val="FF0000"/>
                          </a:solidFill>
                          <a:effectLst/>
                        </a:rPr>
                        <a:t>high</a:t>
                      </a:r>
                      <a:endParaRPr lang="en-CA" sz="22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200" dirty="0">
                          <a:solidFill>
                            <a:srgbClr val="FF0000"/>
                          </a:solidFill>
                          <a:effectLst/>
                        </a:rPr>
                        <a:t>variable (high)</a:t>
                      </a:r>
                      <a:endParaRPr lang="en-CA" sz="22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200" dirty="0">
                          <a:solidFill>
                            <a:srgbClr val="FF0000"/>
                          </a:solidFill>
                          <a:effectLst/>
                        </a:rPr>
                        <a:t>high</a:t>
                      </a:r>
                      <a:endParaRPr lang="en-CA" sz="22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200" dirty="0">
                          <a:effectLst/>
                        </a:rPr>
                        <a:t>low</a:t>
                      </a:r>
                      <a:endParaRPr lang="en-CA" sz="2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200" dirty="0">
                          <a:effectLst/>
                        </a:rPr>
                        <a:t>variable (low)</a:t>
                      </a:r>
                      <a:endParaRPr lang="en-CA" sz="2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1892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200">
                          <a:effectLst/>
                        </a:rPr>
                        <a:t>Graph database</a:t>
                      </a:r>
                      <a:endParaRPr lang="en-CA" sz="2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200">
                          <a:effectLst/>
                        </a:rPr>
                        <a:t>variable</a:t>
                      </a:r>
                      <a:endParaRPr lang="en-CA" sz="2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200">
                          <a:effectLst/>
                        </a:rPr>
                        <a:t>variable</a:t>
                      </a:r>
                      <a:endParaRPr lang="en-CA" sz="2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200" dirty="0">
                          <a:solidFill>
                            <a:srgbClr val="FF0000"/>
                          </a:solidFill>
                          <a:effectLst/>
                        </a:rPr>
                        <a:t>high</a:t>
                      </a:r>
                      <a:endParaRPr lang="en-CA" sz="22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200" dirty="0">
                          <a:solidFill>
                            <a:srgbClr val="FF0000"/>
                          </a:solidFill>
                          <a:effectLst/>
                        </a:rPr>
                        <a:t>high</a:t>
                      </a:r>
                      <a:endParaRPr lang="en-CA" sz="22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200" u="none" dirty="0">
                          <a:solidFill>
                            <a:srgbClr val="FF0000"/>
                          </a:solidFill>
                          <a:effectLst/>
                        </a:rPr>
                        <a:t>graph theory</a:t>
                      </a:r>
                      <a:endParaRPr lang="en-CA" sz="2200" u="non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58656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200">
                          <a:effectLst/>
                        </a:rPr>
                        <a:t>Relational database</a:t>
                      </a:r>
                      <a:endParaRPr lang="en-CA" sz="2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200" dirty="0">
                          <a:solidFill>
                            <a:srgbClr val="00B050"/>
                          </a:solidFill>
                          <a:effectLst/>
                        </a:rPr>
                        <a:t>variable</a:t>
                      </a:r>
                      <a:endParaRPr lang="en-CA" sz="2200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200" dirty="0">
                          <a:solidFill>
                            <a:srgbClr val="00B050"/>
                          </a:solidFill>
                          <a:effectLst/>
                        </a:rPr>
                        <a:t>variable</a:t>
                      </a:r>
                      <a:endParaRPr lang="en-CA" sz="2200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200" dirty="0">
                          <a:solidFill>
                            <a:srgbClr val="00B050"/>
                          </a:solidFill>
                          <a:effectLst/>
                        </a:rPr>
                        <a:t>low</a:t>
                      </a:r>
                      <a:endParaRPr lang="en-CA" sz="2200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200" dirty="0">
                          <a:solidFill>
                            <a:srgbClr val="00B050"/>
                          </a:solidFill>
                          <a:effectLst/>
                        </a:rPr>
                        <a:t>moderate</a:t>
                      </a:r>
                      <a:endParaRPr lang="en-CA" sz="2200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200" u="none" dirty="0">
                          <a:solidFill>
                            <a:srgbClr val="00B050"/>
                          </a:solidFill>
                          <a:effectLst/>
                        </a:rPr>
                        <a:t>relational</a:t>
                      </a:r>
                      <a:r>
                        <a:rPr lang="en-US" sz="2200" u="sng" dirty="0">
                          <a:solidFill>
                            <a:srgbClr val="00B050"/>
                          </a:solidFill>
                          <a:effectLst/>
                        </a:rPr>
                        <a:t> </a:t>
                      </a:r>
                      <a:r>
                        <a:rPr lang="en-US" sz="2200" u="none" dirty="0">
                          <a:solidFill>
                            <a:srgbClr val="00B050"/>
                          </a:solidFill>
                          <a:effectLst/>
                        </a:rPr>
                        <a:t>algebra</a:t>
                      </a:r>
                      <a:endParaRPr lang="en-CA" sz="2200" u="none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1922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Relationship Diagram (ERD)</a:t>
            </a:r>
            <a:endParaRPr lang="en-CA" dirty="0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1D867D0B-8263-47E4-AACC-96B8BC5068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04379" y="1338606"/>
            <a:ext cx="10765377" cy="480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711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Storage - Pawel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0626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Milestones &amp; wrap up - Ilia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8198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Thank you! Any 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307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343</Words>
  <Application>Microsoft Office PowerPoint</Application>
  <PresentationFormat>Grand écran</PresentationFormat>
  <Paragraphs>98</Paragraphs>
  <Slides>9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CEBD- 1250-BigDataStorage Team Snowstorm </vt:lpstr>
      <vt:lpstr>Agenda</vt:lpstr>
      <vt:lpstr>Introduction and overview - Ilia</vt:lpstr>
      <vt:lpstr>Data Flow </vt:lpstr>
      <vt:lpstr>Decision chart database system</vt:lpstr>
      <vt:lpstr>Entity Relationship Diagram (ERD)</vt:lpstr>
      <vt:lpstr>Storage - Pawel</vt:lpstr>
      <vt:lpstr>Milestones &amp; wrap up - Ilia</vt:lpstr>
      <vt:lpstr>Thank you! 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CEBD- 1250-BigDataStorage Team Snowstorm</dc:title>
  <dc:creator>Fritz Gyger</dc:creator>
  <cp:lastModifiedBy>Fritz Gyger</cp:lastModifiedBy>
  <cp:revision>10</cp:revision>
  <dcterms:created xsi:type="dcterms:W3CDTF">2019-03-14T20:37:52Z</dcterms:created>
  <dcterms:modified xsi:type="dcterms:W3CDTF">2019-03-19T16:17:01Z</dcterms:modified>
</cp:coreProperties>
</file>