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66530" autoAdjust="0"/>
  </p:normalViewPr>
  <p:slideViewPr>
    <p:cSldViewPr snapToGrid="0">
      <p:cViewPr varScale="1">
        <p:scale>
          <a:sx n="55" d="100"/>
          <a:sy n="55" d="100"/>
        </p:scale>
        <p:origin x="-15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21181-3887-4A36-951D-ED1B3EE0AA5B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FF3B-C18E-4516-A965-76ABBEDE3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80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#_msoanchor_1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72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https://</a:t>
            </a:r>
            <a:r>
              <a:rPr lang="en-US" dirty="0" err="1" smtClean="0">
                <a:solidFill>
                  <a:srgbClr val="FF0000"/>
                </a:solidFill>
              </a:rPr>
              <a:t>www.youtube.com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watch?v</a:t>
            </a:r>
            <a:r>
              <a:rPr lang="en-US" dirty="0" smtClean="0">
                <a:solidFill>
                  <a:srgbClr val="FF0000"/>
                </a:solidFill>
              </a:rPr>
              <a:t>=DGysE5mrjwk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65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CA" sz="1200" b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realtimeboard.com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/app/board/o9J_kyQw7mY=/?</a:t>
            </a:r>
            <a:r>
              <a:rPr lang="en-CA" sz="1200" b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moveToWidget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=3074457346472753162</a:t>
            </a:r>
          </a:p>
          <a:p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are csv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sourced from </a:t>
            </a: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of Montréal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snow removal information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(Licence: Attribution 4.0 international CC BY 4.0)</a:t>
            </a:r>
          </a:p>
          <a:p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Snow removal transactions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 Depots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Sectors (incl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Burroughs)</a:t>
            </a:r>
          </a:p>
          <a:p>
            <a:pPr marL="171450" indent="-171450">
              <a:buFontTx/>
              <a:buChar char="-"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Canada </a:t>
            </a:r>
          </a:p>
          <a:p>
            <a:pPr marL="171450" indent="-171450">
              <a:buFontTx/>
              <a:buChar char="-"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weather data, such as total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precipitation and snow on the ground 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station at Dorval airport</a:t>
            </a:r>
          </a:p>
          <a:p>
            <a:pPr marL="171450" indent="-171450">
              <a:buFontTx/>
              <a:buChar char="-"/>
            </a:pP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source data is open data readily available on the respective websites. </a:t>
            </a:r>
          </a:p>
          <a:p>
            <a:pPr marL="171450" indent="-171450">
              <a:buFontTx/>
              <a:buChar char="-"/>
            </a:pPr>
            <a:endParaRPr lang="en-CA" b="0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extractions as the files are updated by the city every Monday at 1am EST between November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April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extracting the weather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at the same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source files in UTF-8 format in order to have French accents.</a:t>
            </a: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plan to use Python to develop the ETL process and the data cleansing. There are a few rules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applied. We’ll get to them later.</a:t>
            </a:r>
            <a:endParaRPr lang="en-CA" sz="120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58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*Consistency and availability</a:t>
            </a:r>
          </a:p>
          <a:p>
            <a:pPr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 stores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capable of providing much higher performances than RDBMS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case data organization and management is more important than the performance.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family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databases are designed for large volumes of data, read and write performance, and high availability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don’t need great performance nor high availability.  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databases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ability to store varying attributes along with large amounts of data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the data is static (format doesn’t change much).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database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designed to treat the relationships between data as equally important to the data itself. It is intended to hold data without constricting it to a pre-defined model.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relationships between the data is static and the pre-defined model does not change.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56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realtimeboard.com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/app/board/o9J_kyQw7mY=/?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moveToWidget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=3074457346471590609</a:t>
            </a: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entities and their relationships.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: about 35 MB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growth: about 10MB for transaction &amp; weather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decisions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lvl="0" indent="0">
              <a:buFontTx/>
              <a:buNone/>
            </a:pP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removed all source attributes that were not useful or always null.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b="0" dirty="0" smtClean="0"/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: Need to be valid dates in the right sequence                                                               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(ex. 2106-02-07 found in source data)</a:t>
            </a:r>
          </a:p>
          <a:p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Timestamp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YYYY-MM-DD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into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b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(YYYY-MM-DD)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allow easy join with DATE (YYYY-MM-DD) in WEATHER table.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AnneeContrat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YYYY-YYYY) in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to allow easier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2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smtClean="0"/>
              <a:t>Pawel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pricing and features shown 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Capterra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Digital Ocean, and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Cloudways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(100$ credit with Digital Ocean)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proposed solution, Digital Ocean, is considered to offer the needed functionality at the lowest price. Should there be a change of magnitude to the price or any other issue with Digital Ocean, the proposed alternative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[PK1]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$5 Compute + $15 Database + $5 storage</a:t>
            </a:r>
            <a:endParaRPr kumimoji="0" lang="en-CA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users is unclear. As for the features,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someare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more obvious than others.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Sinceigital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Ocean was not part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39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Pawel</a:t>
            </a:r>
            <a:endParaRPr lang="en-CA" dirty="0" smtClean="0"/>
          </a:p>
          <a:p>
            <a:r>
              <a:rPr lang="en-CA" dirty="0" smtClean="0"/>
              <a:t>Data temperature</a:t>
            </a:r>
            <a:r>
              <a:rPr lang="en-CA" baseline="0" dirty="0" smtClean="0"/>
              <a:t> </a:t>
            </a:r>
            <a:r>
              <a:rPr lang="en-CA" dirty="0" smtClean="0"/>
              <a:t>Warm, SSD storage, weekly update,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2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Milestones (the</a:t>
            </a:r>
            <a:r>
              <a:rPr lang="en-US" baseline="0" dirty="0" smtClean="0"/>
              <a:t> way we worked)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Risk</a:t>
            </a:r>
          </a:p>
          <a:p>
            <a:endParaRPr lang="en-US" dirty="0" smtClean="0"/>
          </a:p>
          <a:p>
            <a:r>
              <a:rPr lang="en-US" dirty="0" smtClean="0"/>
              <a:t>SLA:</a:t>
            </a:r>
          </a:p>
          <a:p>
            <a:r>
              <a:rPr lang="en-US" dirty="0" smtClean="0"/>
              <a:t>Operations</a:t>
            </a:r>
            <a:r>
              <a:rPr lang="en-US" baseline="0" dirty="0" smtClean="0"/>
              <a:t> 8 AM to 8 PM EST for nationwide coverage</a:t>
            </a:r>
          </a:p>
          <a:p>
            <a:r>
              <a:rPr lang="en-US" baseline="0" dirty="0" smtClean="0"/>
              <a:t>Office hours 9 AM to 5 PM EST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Public link: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realtimeboard.com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/app/board/o9J_kyQw7mY=/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22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23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2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2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3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51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9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11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6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1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1779-924B-4D4F-A52E-FB6F35C5971E}" type="datetimeFigureOut">
              <a:rPr lang="en-CA" smtClean="0"/>
              <a:t>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1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ltimeboard.com/app/board/o9J_kyQw7mY=/" TargetMode="External"/><Relationship Id="rId3" Type="http://schemas.openxmlformats.org/officeDocument/2006/relationships/hyperlink" Target="https://github.com/iliakass/CEB1250_repo/tree/master/Project/Submitted/2203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GysE5mrjwk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 smtClean="0"/>
              <a:t>CEBD- 1250-BigDataStorage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Team Snowstorm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Ilia </a:t>
            </a:r>
            <a:r>
              <a:rPr lang="en-US" b="1" dirty="0" err="1"/>
              <a:t>Kassianenko</a:t>
            </a:r>
            <a:r>
              <a:rPr lang="en-US" b="1" dirty="0"/>
              <a:t>, Pawel </a:t>
            </a:r>
            <a:r>
              <a:rPr lang="en-US" b="1" dirty="0" err="1"/>
              <a:t>Kaluski</a:t>
            </a:r>
            <a:r>
              <a:rPr lang="en-US" b="1" dirty="0"/>
              <a:t>, Fritz </a:t>
            </a:r>
            <a:r>
              <a:rPr lang="en-US" b="1" dirty="0" smtClean="0"/>
              <a:t>Gyger</a:t>
            </a:r>
          </a:p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March 2019 </a:t>
            </a:r>
          </a:p>
          <a:p>
            <a:endParaRPr lang="en-US" dirty="0"/>
          </a:p>
          <a:p>
            <a:r>
              <a:rPr lang="en-US" dirty="0" smtClean="0"/>
              <a:t>Instructor: Daniel </a:t>
            </a:r>
            <a:r>
              <a:rPr lang="en-US" dirty="0" err="1" smtClean="0"/>
              <a:t>Paes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11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0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from Team Snowstorm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https://realtimeboard.com/app/board/o9J_kyQw7mY=/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https://github.com/iliakass/CEB1250_repo/tree/master/Project/Submitted/</a:t>
            </a:r>
            <a:r>
              <a:rPr lang="en-US" dirty="0" smtClean="0">
                <a:hlinkClick r:id="rId3"/>
              </a:rPr>
              <a:t>220319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09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</a:p>
          <a:p>
            <a:r>
              <a:rPr lang="en-CA" dirty="0" smtClean="0"/>
              <a:t>Data Flow</a:t>
            </a:r>
          </a:p>
          <a:p>
            <a:r>
              <a:rPr lang="en-CA" dirty="0" smtClean="0"/>
              <a:t>Decision Chart </a:t>
            </a:r>
            <a:r>
              <a:rPr lang="en-CA" dirty="0" smtClean="0"/>
              <a:t>for Database </a:t>
            </a:r>
            <a:r>
              <a:rPr lang="en-CA" dirty="0" smtClean="0"/>
              <a:t>system</a:t>
            </a:r>
          </a:p>
          <a:p>
            <a:r>
              <a:rPr lang="en-CA" dirty="0" smtClean="0"/>
              <a:t>Entity Relationship Diagram</a:t>
            </a:r>
          </a:p>
          <a:p>
            <a:r>
              <a:rPr lang="en-CA" dirty="0" smtClean="0"/>
              <a:t>Decision chart storage</a:t>
            </a:r>
          </a:p>
          <a:p>
            <a:r>
              <a:rPr lang="en-CA" dirty="0" smtClean="0"/>
              <a:t>Solution Choice</a:t>
            </a:r>
          </a:p>
          <a:p>
            <a:r>
              <a:rPr lang="en-CA" dirty="0" smtClean="0"/>
              <a:t>Q&amp;A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10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pic>
        <p:nvPicPr>
          <p:cNvPr id="4" name="Content Placeholder 3" descr="Screen Shot 2019-03-23 at 5.06.32 PM.png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" b="-1001"/>
          <a:stretch/>
        </p:blipFill>
        <p:spPr>
          <a:xfrm>
            <a:off x="1569490" y="1258301"/>
            <a:ext cx="9125417" cy="5299518"/>
          </a:xfrm>
        </p:spPr>
      </p:pic>
      <p:sp>
        <p:nvSpPr>
          <p:cNvPr id="5" name="TextBox 4"/>
          <p:cNvSpPr txBox="1"/>
          <p:nvPr/>
        </p:nvSpPr>
        <p:spPr>
          <a:xfrm>
            <a:off x="1685636" y="6488546"/>
            <a:ext cx="468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https://youtu.be/</a:t>
            </a:r>
            <a:r>
              <a:rPr lang="en-US" dirty="0" smtClean="0">
                <a:hlinkClick r:id="rId3"/>
              </a:rPr>
              <a:t>DGysE5mrjwk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95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Flow 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90163"/>
            <a:ext cx="10515600" cy="38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2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</a:t>
            </a:r>
            <a:r>
              <a:rPr lang="en-US" dirty="0" smtClean="0"/>
              <a:t>for database </a:t>
            </a:r>
            <a:r>
              <a:rPr lang="en-US" dirty="0"/>
              <a:t>system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696191"/>
              </p:ext>
            </p:extLst>
          </p:nvPr>
        </p:nvGraphicFramePr>
        <p:xfrm>
          <a:off x="838200" y="1467792"/>
          <a:ext cx="10825482" cy="5114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247"/>
                <a:gridCol w="1804247"/>
                <a:gridCol w="1804247"/>
                <a:gridCol w="1804247"/>
                <a:gridCol w="1804247"/>
                <a:gridCol w="1804247"/>
              </a:tblGrid>
              <a:tr h="71189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Data model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Performance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Scalability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Flexibility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Complexity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Functionality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Key–value store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none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 (none)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Column-oriented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moderate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minimal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Document-oriented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variable (high)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variable (low)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Graph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FF0000"/>
                          </a:solidFill>
                          <a:effectLst/>
                        </a:rPr>
                        <a:t>graph theory</a:t>
                      </a:r>
                      <a:endParaRPr lang="en-CA" sz="2200" u="non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8586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Relational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moderate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relational</a:t>
                      </a:r>
                      <a:r>
                        <a:rPr lang="en-US" sz="2200" u="sng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algebra</a:t>
                      </a:r>
                      <a:endParaRPr lang="en-CA" sz="2200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2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5" name="Content Placeholder 4" descr="Screen Shot 2019-03-23 at 5.41.24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" b="-692"/>
          <a:stretch/>
        </p:blipFill>
        <p:spPr>
          <a:xfrm>
            <a:off x="953654" y="1547090"/>
            <a:ext cx="10515600" cy="4687455"/>
          </a:xfrm>
        </p:spPr>
      </p:pic>
    </p:spTree>
    <p:extLst>
      <p:ext uri="{BB962C8B-B14F-4D97-AF65-F5344CB8AC3E}">
        <p14:creationId xmlns:p14="http://schemas.microsoft.com/office/powerpoint/2010/main" val="260571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</a:t>
            </a:r>
            <a:r>
              <a:rPr lang="en-US" dirty="0" smtClean="0"/>
              <a:t>Storage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59538"/>
              </p:ext>
            </p:extLst>
          </p:nvPr>
        </p:nvGraphicFramePr>
        <p:xfrm>
          <a:off x="855363" y="1636013"/>
          <a:ext cx="10744200" cy="4693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8330"/>
                <a:gridCol w="1948901"/>
                <a:gridCol w="2148616"/>
                <a:gridCol w="2148616"/>
                <a:gridCol w="2149737"/>
              </a:tblGrid>
              <a:tr h="215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Solutions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15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Features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Zoho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Ninox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Caspio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Digital Ocean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Backup &amp; Recovery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Migration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Replication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Security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Database Conversion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Mobile Access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Performance Analysis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Queries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Relational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Virtualization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Price/Month for 10 users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$150.00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$83.30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$59.00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$25 .00</a:t>
                      </a:r>
                      <a:endParaRPr lang="en-CA" sz="14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2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 Choice: Digital </a:t>
            </a:r>
            <a:r>
              <a:rPr lang="en-CA" dirty="0"/>
              <a:t>Ocean </a:t>
            </a:r>
            <a:r>
              <a:rPr lang="en-CA" sz="4000" dirty="0" smtClean="0"/>
              <a:t>(</a:t>
            </a:r>
            <a:r>
              <a:rPr lang="en-CA" sz="4000" dirty="0" err="1" smtClean="0"/>
              <a:t>www.do.co</a:t>
            </a:r>
            <a:r>
              <a:rPr lang="en-CA" sz="4000" dirty="0" smtClean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Fully managed PostgreSQL </a:t>
            </a:r>
            <a:r>
              <a:rPr lang="en-CA" dirty="0" smtClean="0"/>
              <a:t>databases</a:t>
            </a:r>
          </a:p>
          <a:p>
            <a:r>
              <a:rPr lang="en-CA" dirty="0" smtClean="0"/>
              <a:t>Access through UI or API</a:t>
            </a:r>
            <a:endParaRPr lang="en-CA" dirty="0"/>
          </a:p>
          <a:p>
            <a:r>
              <a:rPr lang="en-CA" dirty="0"/>
              <a:t>Free daily backups with point-in-time recovery</a:t>
            </a:r>
          </a:p>
          <a:p>
            <a:r>
              <a:rPr lang="en-CA" dirty="0"/>
              <a:t>Standby nodes with auto-failover</a:t>
            </a:r>
          </a:p>
          <a:p>
            <a:r>
              <a:rPr lang="en-CA" dirty="0"/>
              <a:t>End-to-end </a:t>
            </a:r>
            <a:r>
              <a:rPr lang="en-CA" dirty="0" smtClean="0"/>
              <a:t>security</a:t>
            </a:r>
          </a:p>
          <a:p>
            <a:r>
              <a:rPr lang="en-CA" dirty="0"/>
              <a:t>Scalable </a:t>
            </a:r>
            <a:r>
              <a:rPr lang="en-CA" dirty="0" smtClean="0"/>
              <a:t>performance</a:t>
            </a:r>
          </a:p>
          <a:p>
            <a:r>
              <a:rPr lang="en-CA" dirty="0"/>
              <a:t>24/7 support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94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Wrap-up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Milestones approach</a:t>
            </a:r>
          </a:p>
          <a:p>
            <a:r>
              <a:rPr lang="en-CA" dirty="0" smtClean="0"/>
              <a:t>SLA</a:t>
            </a:r>
          </a:p>
          <a:p>
            <a:r>
              <a:rPr lang="en-CA" dirty="0" smtClean="0"/>
              <a:t>Risks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19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712</Words>
  <Application>Microsoft Macintosh PowerPoint</Application>
  <PresentationFormat>Custom</PresentationFormat>
  <Paragraphs>215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CEBD- 1250-BigDataStorage Team Snowstorm </vt:lpstr>
      <vt:lpstr>Agenda</vt:lpstr>
      <vt:lpstr>Scope</vt:lpstr>
      <vt:lpstr>Data Flow </vt:lpstr>
      <vt:lpstr>Decision chart for database system</vt:lpstr>
      <vt:lpstr>Entity Relationship Diagram (ERD)</vt:lpstr>
      <vt:lpstr>Decision Chart Storage</vt:lpstr>
      <vt:lpstr>Solution Choice: Digital Ocean (www.do.co)</vt:lpstr>
      <vt:lpstr>Wrap-up</vt:lpstr>
      <vt:lpstr>Questions?</vt:lpstr>
      <vt:lpstr>Thank you from Team Snowstorm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CEBD- 1250-BigDataStorage Team Snowstorm</dc:title>
  <dc:creator>Fritz Gyger</dc:creator>
  <cp:lastModifiedBy>ilia kassianenko</cp:lastModifiedBy>
  <cp:revision>38</cp:revision>
  <dcterms:created xsi:type="dcterms:W3CDTF">2019-03-14T20:37:52Z</dcterms:created>
  <dcterms:modified xsi:type="dcterms:W3CDTF">2019-03-24T12:48:45Z</dcterms:modified>
</cp:coreProperties>
</file>