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4"/>
  </p:notesMasterIdLst>
  <p:sldIdLst>
    <p:sldId id="256" r:id="rId2"/>
    <p:sldId id="269" r:id="rId3"/>
    <p:sldId id="257" r:id="rId4"/>
    <p:sldId id="258" r:id="rId5"/>
    <p:sldId id="260" r:id="rId6"/>
    <p:sldId id="261" r:id="rId7"/>
    <p:sldId id="267" r:id="rId8"/>
    <p:sldId id="268" r:id="rId9"/>
    <p:sldId id="263" r:id="rId10"/>
    <p:sldId id="264"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73B5E8-F539-4803-91AB-DBE9DA32BF58}" v="1695" dt="2019-06-11T17:51:27.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39" autoAdjust="0"/>
  </p:normalViewPr>
  <p:slideViewPr>
    <p:cSldViewPr snapToGrid="0">
      <p:cViewPr>
        <p:scale>
          <a:sx n="100" d="100"/>
          <a:sy n="100" d="100"/>
        </p:scale>
        <p:origin x="-876" y="-582"/>
      </p:cViewPr>
      <p:guideLst>
        <p:guide orient="horz" pos="2160"/>
        <p:guide pos="3840"/>
      </p:guideLst>
    </p:cSldViewPr>
  </p:slideViewPr>
  <p:outlineViewPr>
    <p:cViewPr>
      <p:scale>
        <a:sx n="33" d="100"/>
        <a:sy n="33" d="100"/>
      </p:scale>
      <p:origin x="0" y="15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rici, Luigi" userId="35a7b0b1-9a0d-4413-a5ff-916eb56bbfdd" providerId="ADAL" clId="{7A73B5E8-F539-4803-91AB-DBE9DA32BF58}"/>
    <pc:docChg chg="undo custSel addSld modSld">
      <pc:chgData name="Clerici, Luigi" userId="35a7b0b1-9a0d-4413-a5ff-916eb56bbfdd" providerId="ADAL" clId="{7A73B5E8-F539-4803-91AB-DBE9DA32BF58}" dt="2019-06-11T17:51:27.762" v="1695" actId="14100"/>
      <pc:docMkLst>
        <pc:docMk/>
      </pc:docMkLst>
      <pc:sldChg chg="modSp">
        <pc:chgData name="Clerici, Luigi" userId="35a7b0b1-9a0d-4413-a5ff-916eb56bbfdd" providerId="ADAL" clId="{7A73B5E8-F539-4803-91AB-DBE9DA32BF58}" dt="2019-06-11T17:15:48.301" v="1608" actId="27636"/>
        <pc:sldMkLst>
          <pc:docMk/>
          <pc:sldMk cId="1561037095" sldId="257"/>
        </pc:sldMkLst>
        <pc:spChg chg="mod">
          <ac:chgData name="Clerici, Luigi" userId="35a7b0b1-9a0d-4413-a5ff-916eb56bbfdd" providerId="ADAL" clId="{7A73B5E8-F539-4803-91AB-DBE9DA32BF58}" dt="2019-06-11T17:11:37.557" v="1571" actId="6549"/>
          <ac:spMkLst>
            <pc:docMk/>
            <pc:sldMk cId="1561037095" sldId="257"/>
            <ac:spMk id="2" creationId="{B808C485-5C20-471B-BC75-DD7D254194A0}"/>
          </ac:spMkLst>
        </pc:spChg>
        <pc:spChg chg="mod">
          <ac:chgData name="Clerici, Luigi" userId="35a7b0b1-9a0d-4413-a5ff-916eb56bbfdd" providerId="ADAL" clId="{7A73B5E8-F539-4803-91AB-DBE9DA32BF58}" dt="2019-06-11T17:15:48.301" v="1608" actId="27636"/>
          <ac:spMkLst>
            <pc:docMk/>
            <pc:sldMk cId="1561037095" sldId="257"/>
            <ac:spMk id="3" creationId="{3033D149-05C4-4301-94C4-8275C0C5F6F7}"/>
          </ac:spMkLst>
        </pc:spChg>
        <pc:spChg chg="mod">
          <ac:chgData name="Clerici, Luigi" userId="35a7b0b1-9a0d-4413-a5ff-916eb56bbfdd" providerId="ADAL" clId="{7A73B5E8-F539-4803-91AB-DBE9DA32BF58}" dt="2019-06-11T17:15:45.347" v="1606" actId="1076"/>
          <ac:spMkLst>
            <pc:docMk/>
            <pc:sldMk cId="1561037095" sldId="257"/>
            <ac:spMk id="4" creationId="{99BE9C27-A543-4FEF-83EE-8F28BCB2457C}"/>
          </ac:spMkLst>
        </pc:spChg>
        <pc:picChg chg="mod">
          <ac:chgData name="Clerici, Luigi" userId="35a7b0b1-9a0d-4413-a5ff-916eb56bbfdd" providerId="ADAL" clId="{7A73B5E8-F539-4803-91AB-DBE9DA32BF58}" dt="2019-06-11T17:15:40.968" v="1605" actId="1076"/>
          <ac:picMkLst>
            <pc:docMk/>
            <pc:sldMk cId="1561037095" sldId="257"/>
            <ac:picMk id="5" creationId="{B7DEAAB4-0920-4A1B-A435-0B6ACE34D117}"/>
          </ac:picMkLst>
        </pc:picChg>
      </pc:sldChg>
      <pc:sldChg chg="addSp delSp modSp">
        <pc:chgData name="Clerici, Luigi" userId="35a7b0b1-9a0d-4413-a5ff-916eb56bbfdd" providerId="ADAL" clId="{7A73B5E8-F539-4803-91AB-DBE9DA32BF58}" dt="2019-06-11T17:16:07.745" v="1609" actId="1076"/>
        <pc:sldMkLst>
          <pc:docMk/>
          <pc:sldMk cId="3158875861" sldId="258"/>
        </pc:sldMkLst>
        <pc:spChg chg="del">
          <ac:chgData name="Clerici, Luigi" userId="35a7b0b1-9a0d-4413-a5ff-916eb56bbfdd" providerId="ADAL" clId="{7A73B5E8-F539-4803-91AB-DBE9DA32BF58}" dt="2019-06-11T12:44:28.688" v="2" actId="478"/>
          <ac:spMkLst>
            <pc:docMk/>
            <pc:sldMk cId="3158875861" sldId="258"/>
            <ac:spMk id="2" creationId="{A310A3E0-8C4C-4528-A6CE-EFAD15ADED83}"/>
          </ac:spMkLst>
        </pc:spChg>
        <pc:spChg chg="del">
          <ac:chgData name="Clerici, Luigi" userId="35a7b0b1-9a0d-4413-a5ff-916eb56bbfdd" providerId="ADAL" clId="{7A73B5E8-F539-4803-91AB-DBE9DA32BF58}" dt="2019-06-11T12:44:18.240" v="0" actId="478"/>
          <ac:spMkLst>
            <pc:docMk/>
            <pc:sldMk cId="3158875861" sldId="258"/>
            <ac:spMk id="3" creationId="{B669DAA9-8DD6-465C-A51C-1EF1ABAAE1CA}"/>
          </ac:spMkLst>
        </pc:spChg>
        <pc:spChg chg="add mod">
          <ac:chgData name="Clerici, Luigi" userId="35a7b0b1-9a0d-4413-a5ff-916eb56bbfdd" providerId="ADAL" clId="{7A73B5E8-F539-4803-91AB-DBE9DA32BF58}" dt="2019-06-11T17:16:07.745" v="1609" actId="1076"/>
          <ac:spMkLst>
            <pc:docMk/>
            <pc:sldMk cId="3158875861" sldId="258"/>
            <ac:spMk id="4" creationId="{37F6524E-04D1-44F8-918B-B67F366C1676}"/>
          </ac:spMkLst>
        </pc:spChg>
        <pc:picChg chg="add mod">
          <ac:chgData name="Clerici, Luigi" userId="35a7b0b1-9a0d-4413-a5ff-916eb56bbfdd" providerId="ADAL" clId="{7A73B5E8-F539-4803-91AB-DBE9DA32BF58}" dt="2019-06-11T17:15:23.468" v="1601" actId="1076"/>
          <ac:picMkLst>
            <pc:docMk/>
            <pc:sldMk cId="3158875861" sldId="258"/>
            <ac:picMk id="5" creationId="{0C8C7F6E-DD23-4993-B869-BE8FDCAEE6A3}"/>
          </ac:picMkLst>
        </pc:picChg>
      </pc:sldChg>
      <pc:sldChg chg="addSp delSp modSp">
        <pc:chgData name="Clerici, Luigi" userId="35a7b0b1-9a0d-4413-a5ff-916eb56bbfdd" providerId="ADAL" clId="{7A73B5E8-F539-4803-91AB-DBE9DA32BF58}" dt="2019-06-11T17:15:12.990" v="1599" actId="14100"/>
        <pc:sldMkLst>
          <pc:docMk/>
          <pc:sldMk cId="2930851375" sldId="259"/>
        </pc:sldMkLst>
        <pc:spChg chg="del">
          <ac:chgData name="Clerici, Luigi" userId="35a7b0b1-9a0d-4413-a5ff-916eb56bbfdd" providerId="ADAL" clId="{7A73B5E8-F539-4803-91AB-DBE9DA32BF58}" dt="2019-06-11T12:51:42.947" v="516" actId="478"/>
          <ac:spMkLst>
            <pc:docMk/>
            <pc:sldMk cId="2930851375" sldId="259"/>
            <ac:spMk id="2" creationId="{E0286092-B41C-4E7A-8C31-C8E49C017B9D}"/>
          </ac:spMkLst>
        </pc:spChg>
        <pc:spChg chg="del">
          <ac:chgData name="Clerici, Luigi" userId="35a7b0b1-9a0d-4413-a5ff-916eb56bbfdd" providerId="ADAL" clId="{7A73B5E8-F539-4803-91AB-DBE9DA32BF58}" dt="2019-06-11T12:52:02.948" v="517" actId="478"/>
          <ac:spMkLst>
            <pc:docMk/>
            <pc:sldMk cId="2930851375" sldId="259"/>
            <ac:spMk id="3" creationId="{E67342F4-0AB8-401F-AC9E-54C57D05788F}"/>
          </ac:spMkLst>
        </pc:spChg>
        <pc:spChg chg="add mod">
          <ac:chgData name="Clerici, Luigi" userId="35a7b0b1-9a0d-4413-a5ff-916eb56bbfdd" providerId="ADAL" clId="{7A73B5E8-F539-4803-91AB-DBE9DA32BF58}" dt="2019-06-11T17:15:02.640" v="1597" actId="14100"/>
          <ac:spMkLst>
            <pc:docMk/>
            <pc:sldMk cId="2930851375" sldId="259"/>
            <ac:spMk id="4" creationId="{8DFA6800-585D-4080-8FA5-E0E200EC19B4}"/>
          </ac:spMkLst>
        </pc:spChg>
        <pc:picChg chg="add mod">
          <ac:chgData name="Clerici, Luigi" userId="35a7b0b1-9a0d-4413-a5ff-916eb56bbfdd" providerId="ADAL" clId="{7A73B5E8-F539-4803-91AB-DBE9DA32BF58}" dt="2019-06-11T17:15:12.990" v="1599" actId="14100"/>
          <ac:picMkLst>
            <pc:docMk/>
            <pc:sldMk cId="2930851375" sldId="259"/>
            <ac:picMk id="5" creationId="{C24FF42F-6DC9-4A86-8AD6-14CF03193A8B}"/>
          </ac:picMkLst>
        </pc:picChg>
      </pc:sldChg>
      <pc:sldChg chg="addSp delSp modSp add">
        <pc:chgData name="Clerici, Luigi" userId="35a7b0b1-9a0d-4413-a5ff-916eb56bbfdd" providerId="ADAL" clId="{7A73B5E8-F539-4803-91AB-DBE9DA32BF58}" dt="2019-06-11T17:16:38.888" v="1613" actId="255"/>
        <pc:sldMkLst>
          <pc:docMk/>
          <pc:sldMk cId="416342095" sldId="260"/>
        </pc:sldMkLst>
        <pc:spChg chg="del">
          <ac:chgData name="Clerici, Luigi" userId="35a7b0b1-9a0d-4413-a5ff-916eb56bbfdd" providerId="ADAL" clId="{7A73B5E8-F539-4803-91AB-DBE9DA32BF58}" dt="2019-06-11T12:55:36.425" v="821" actId="478"/>
          <ac:spMkLst>
            <pc:docMk/>
            <pc:sldMk cId="416342095" sldId="260"/>
            <ac:spMk id="2" creationId="{E170F892-EB78-4458-9E43-E364BB797023}"/>
          </ac:spMkLst>
        </pc:spChg>
        <pc:spChg chg="del">
          <ac:chgData name="Clerici, Luigi" userId="35a7b0b1-9a0d-4413-a5ff-916eb56bbfdd" providerId="ADAL" clId="{7A73B5E8-F539-4803-91AB-DBE9DA32BF58}" dt="2019-06-11T12:55:39.969" v="822" actId="478"/>
          <ac:spMkLst>
            <pc:docMk/>
            <pc:sldMk cId="416342095" sldId="260"/>
            <ac:spMk id="3" creationId="{A979E2C7-A4EE-4FDE-B61B-04F6D26E931C}"/>
          </ac:spMkLst>
        </pc:spChg>
        <pc:spChg chg="add mod">
          <ac:chgData name="Clerici, Luigi" userId="35a7b0b1-9a0d-4413-a5ff-916eb56bbfdd" providerId="ADAL" clId="{7A73B5E8-F539-4803-91AB-DBE9DA32BF58}" dt="2019-06-11T17:16:38.888" v="1613" actId="255"/>
          <ac:spMkLst>
            <pc:docMk/>
            <pc:sldMk cId="416342095" sldId="260"/>
            <ac:spMk id="5" creationId="{A20AB074-39DA-4FD2-A58F-D88B7655E9E9}"/>
          </ac:spMkLst>
        </pc:spChg>
        <pc:picChg chg="add mod">
          <ac:chgData name="Clerici, Luigi" userId="35a7b0b1-9a0d-4413-a5ff-916eb56bbfdd" providerId="ADAL" clId="{7A73B5E8-F539-4803-91AB-DBE9DA32BF58}" dt="2019-06-11T12:56:11.511" v="827" actId="1076"/>
          <ac:picMkLst>
            <pc:docMk/>
            <pc:sldMk cId="416342095" sldId="260"/>
            <ac:picMk id="4" creationId="{25149D9B-4398-47D8-98E6-4564C226C948}"/>
          </ac:picMkLst>
        </pc:picChg>
      </pc:sldChg>
      <pc:sldChg chg="addSp delSp modSp add">
        <pc:chgData name="Clerici, Luigi" userId="35a7b0b1-9a0d-4413-a5ff-916eb56bbfdd" providerId="ADAL" clId="{7A73B5E8-F539-4803-91AB-DBE9DA32BF58}" dt="2019-06-11T17:46:54.360" v="1680" actId="1036"/>
        <pc:sldMkLst>
          <pc:docMk/>
          <pc:sldMk cId="2807331276" sldId="261"/>
        </pc:sldMkLst>
        <pc:spChg chg="mod">
          <ac:chgData name="Clerici, Luigi" userId="35a7b0b1-9a0d-4413-a5ff-916eb56bbfdd" providerId="ADAL" clId="{7A73B5E8-F539-4803-91AB-DBE9DA32BF58}" dt="2019-06-11T17:11:48.219" v="1572" actId="20577"/>
          <ac:spMkLst>
            <pc:docMk/>
            <pc:sldMk cId="2807331276" sldId="261"/>
            <ac:spMk id="2" creationId="{49EE0791-2BEB-41B7-B270-D0C88A2A17FF}"/>
          </ac:spMkLst>
        </pc:spChg>
        <pc:spChg chg="del">
          <ac:chgData name="Clerici, Luigi" userId="35a7b0b1-9a0d-4413-a5ff-916eb56bbfdd" providerId="ADAL" clId="{7A73B5E8-F539-4803-91AB-DBE9DA32BF58}" dt="2019-06-11T14:02:57.484" v="919" actId="478"/>
          <ac:spMkLst>
            <pc:docMk/>
            <pc:sldMk cId="2807331276" sldId="261"/>
            <ac:spMk id="3" creationId="{42B422FF-7370-4883-B90F-B916CC0D0777}"/>
          </ac:spMkLst>
        </pc:spChg>
        <pc:spChg chg="add mod">
          <ac:chgData name="Clerici, Luigi" userId="35a7b0b1-9a0d-4413-a5ff-916eb56bbfdd" providerId="ADAL" clId="{7A73B5E8-F539-4803-91AB-DBE9DA32BF58}" dt="2019-06-11T17:46:54.360" v="1680" actId="1036"/>
          <ac:spMkLst>
            <pc:docMk/>
            <pc:sldMk cId="2807331276" sldId="261"/>
            <ac:spMk id="4" creationId="{D39C09B6-3AA2-4050-B5B9-ABD00811A14B}"/>
          </ac:spMkLst>
        </pc:spChg>
      </pc:sldChg>
      <pc:sldChg chg="addSp delSp modSp add">
        <pc:chgData name="Clerici, Luigi" userId="35a7b0b1-9a0d-4413-a5ff-916eb56bbfdd" providerId="ADAL" clId="{7A73B5E8-F539-4803-91AB-DBE9DA32BF58}" dt="2019-06-11T17:09:07.829" v="1529" actId="6549"/>
        <pc:sldMkLst>
          <pc:docMk/>
          <pc:sldMk cId="2999147626" sldId="262"/>
        </pc:sldMkLst>
        <pc:spChg chg="mod">
          <ac:chgData name="Clerici, Luigi" userId="35a7b0b1-9a0d-4413-a5ff-916eb56bbfdd" providerId="ADAL" clId="{7A73B5E8-F539-4803-91AB-DBE9DA32BF58}" dt="2019-06-11T16:51:58.602" v="994" actId="2711"/>
          <ac:spMkLst>
            <pc:docMk/>
            <pc:sldMk cId="2999147626" sldId="262"/>
            <ac:spMk id="2" creationId="{59BADC9D-D112-459E-9DE3-81220FBC433C}"/>
          </ac:spMkLst>
        </pc:spChg>
        <pc:spChg chg="del">
          <ac:chgData name="Clerici, Luigi" userId="35a7b0b1-9a0d-4413-a5ff-916eb56bbfdd" providerId="ADAL" clId="{7A73B5E8-F539-4803-91AB-DBE9DA32BF58}" dt="2019-06-11T16:51:46.677" v="993" actId="478"/>
          <ac:spMkLst>
            <pc:docMk/>
            <pc:sldMk cId="2999147626" sldId="262"/>
            <ac:spMk id="3" creationId="{62350EA5-B36B-4CDB-A4DD-BD01C9BB9DBB}"/>
          </ac:spMkLst>
        </pc:spChg>
        <pc:spChg chg="add del mod">
          <ac:chgData name="Clerici, Luigi" userId="35a7b0b1-9a0d-4413-a5ff-916eb56bbfdd" providerId="ADAL" clId="{7A73B5E8-F539-4803-91AB-DBE9DA32BF58}" dt="2019-06-11T17:09:07.829" v="1529" actId="6549"/>
          <ac:spMkLst>
            <pc:docMk/>
            <pc:sldMk cId="2999147626" sldId="262"/>
            <ac:spMk id="4" creationId="{86C6F171-B39B-43E9-92BF-2598F0C86358}"/>
          </ac:spMkLst>
        </pc:spChg>
        <pc:spChg chg="add del mod">
          <ac:chgData name="Clerici, Luigi" userId="35a7b0b1-9a0d-4413-a5ff-916eb56bbfdd" providerId="ADAL" clId="{7A73B5E8-F539-4803-91AB-DBE9DA32BF58}" dt="2019-06-11T16:58:46.229" v="1065" actId="478"/>
          <ac:spMkLst>
            <pc:docMk/>
            <pc:sldMk cId="2999147626" sldId="262"/>
            <ac:spMk id="5" creationId="{E2FB09C4-6231-4960-B89B-EF1BEB716DEC}"/>
          </ac:spMkLst>
        </pc:spChg>
      </pc:sldChg>
      <pc:sldChg chg="addSp delSp modSp add">
        <pc:chgData name="Clerici, Luigi" userId="35a7b0b1-9a0d-4413-a5ff-916eb56bbfdd" providerId="ADAL" clId="{7A73B5E8-F539-4803-91AB-DBE9DA32BF58}" dt="2019-06-11T17:10:01.181" v="1546" actId="20577"/>
        <pc:sldMkLst>
          <pc:docMk/>
          <pc:sldMk cId="75711140" sldId="263"/>
        </pc:sldMkLst>
        <pc:spChg chg="mod">
          <ac:chgData name="Clerici, Luigi" userId="35a7b0b1-9a0d-4413-a5ff-916eb56bbfdd" providerId="ADAL" clId="{7A73B5E8-F539-4803-91AB-DBE9DA32BF58}" dt="2019-06-11T17:10:01.181" v="1546" actId="20577"/>
          <ac:spMkLst>
            <pc:docMk/>
            <pc:sldMk cId="75711140" sldId="263"/>
            <ac:spMk id="2" creationId="{31B9E875-C2B0-4BCD-8B86-00F0B19D591F}"/>
          </ac:spMkLst>
        </pc:spChg>
        <pc:spChg chg="del">
          <ac:chgData name="Clerici, Luigi" userId="35a7b0b1-9a0d-4413-a5ff-916eb56bbfdd" providerId="ADAL" clId="{7A73B5E8-F539-4803-91AB-DBE9DA32BF58}" dt="2019-06-11T16:53:42.004" v="996" actId="478"/>
          <ac:spMkLst>
            <pc:docMk/>
            <pc:sldMk cId="75711140" sldId="263"/>
            <ac:spMk id="3" creationId="{BBBAB84D-4376-493D-8824-A48BF90BDB8B}"/>
          </ac:spMkLst>
        </pc:spChg>
        <pc:spChg chg="add del mod">
          <ac:chgData name="Clerici, Luigi" userId="35a7b0b1-9a0d-4413-a5ff-916eb56bbfdd" providerId="ADAL" clId="{7A73B5E8-F539-4803-91AB-DBE9DA32BF58}" dt="2019-06-11T16:56:17.215" v="1029"/>
          <ac:spMkLst>
            <pc:docMk/>
            <pc:sldMk cId="75711140" sldId="263"/>
            <ac:spMk id="4" creationId="{DC2BD8E5-CE82-4F01-8D71-851ABA1705CB}"/>
          </ac:spMkLst>
        </pc:spChg>
        <pc:spChg chg="add del mod">
          <ac:chgData name="Clerici, Luigi" userId="35a7b0b1-9a0d-4413-a5ff-916eb56bbfdd" providerId="ADAL" clId="{7A73B5E8-F539-4803-91AB-DBE9DA32BF58}" dt="2019-06-11T16:55:11.804" v="1019" actId="478"/>
          <ac:spMkLst>
            <pc:docMk/>
            <pc:sldMk cId="75711140" sldId="263"/>
            <ac:spMk id="5" creationId="{84C161D7-2BFD-4A66-AADE-77967DB937FA}"/>
          </ac:spMkLst>
        </pc:spChg>
        <pc:spChg chg="add del mod">
          <ac:chgData name="Clerici, Luigi" userId="35a7b0b1-9a0d-4413-a5ff-916eb56bbfdd" providerId="ADAL" clId="{7A73B5E8-F539-4803-91AB-DBE9DA32BF58}" dt="2019-06-11T16:55:06.860" v="1017" actId="478"/>
          <ac:spMkLst>
            <pc:docMk/>
            <pc:sldMk cId="75711140" sldId="263"/>
            <ac:spMk id="6" creationId="{453EFFC7-D7D3-41E7-807F-DB223E24001B}"/>
          </ac:spMkLst>
        </pc:spChg>
        <pc:spChg chg="add del mod">
          <ac:chgData name="Clerici, Luigi" userId="35a7b0b1-9a0d-4413-a5ff-916eb56bbfdd" providerId="ADAL" clId="{7A73B5E8-F539-4803-91AB-DBE9DA32BF58}" dt="2019-06-11T16:55:01.507" v="1015" actId="478"/>
          <ac:spMkLst>
            <pc:docMk/>
            <pc:sldMk cId="75711140" sldId="263"/>
            <ac:spMk id="7" creationId="{E11749FA-89DC-4D32-B8C0-1D7E50CCA174}"/>
          </ac:spMkLst>
        </pc:spChg>
        <pc:spChg chg="add del mod">
          <ac:chgData name="Clerici, Luigi" userId="35a7b0b1-9a0d-4413-a5ff-916eb56bbfdd" providerId="ADAL" clId="{7A73B5E8-F539-4803-91AB-DBE9DA32BF58}" dt="2019-06-11T16:56:05.080" v="1028"/>
          <ac:spMkLst>
            <pc:docMk/>
            <pc:sldMk cId="75711140" sldId="263"/>
            <ac:spMk id="8" creationId="{9C94D51A-D695-4024-BB7D-F7C22B4301B3}"/>
          </ac:spMkLst>
        </pc:spChg>
        <pc:spChg chg="add mod">
          <ac:chgData name="Clerici, Luigi" userId="35a7b0b1-9a0d-4413-a5ff-916eb56bbfdd" providerId="ADAL" clId="{7A73B5E8-F539-4803-91AB-DBE9DA32BF58}" dt="2019-06-11T16:56:34.955" v="1032"/>
          <ac:spMkLst>
            <pc:docMk/>
            <pc:sldMk cId="75711140" sldId="263"/>
            <ac:spMk id="9" creationId="{EF8E25FC-D3FA-4499-A955-87480007A3C2}"/>
          </ac:spMkLst>
        </pc:spChg>
      </pc:sldChg>
      <pc:sldChg chg="delSp modSp add">
        <pc:chgData name="Clerici, Luigi" userId="35a7b0b1-9a0d-4413-a5ff-916eb56bbfdd" providerId="ADAL" clId="{7A73B5E8-F539-4803-91AB-DBE9DA32BF58}" dt="2019-06-11T17:11:04.457" v="1559" actId="1076"/>
        <pc:sldMkLst>
          <pc:docMk/>
          <pc:sldMk cId="3970934480" sldId="264"/>
        </pc:sldMkLst>
        <pc:spChg chg="mod">
          <ac:chgData name="Clerici, Luigi" userId="35a7b0b1-9a0d-4413-a5ff-916eb56bbfdd" providerId="ADAL" clId="{7A73B5E8-F539-4803-91AB-DBE9DA32BF58}" dt="2019-06-11T17:11:04.457" v="1559" actId="1076"/>
          <ac:spMkLst>
            <pc:docMk/>
            <pc:sldMk cId="3970934480" sldId="264"/>
            <ac:spMk id="2" creationId="{4C828AEC-5E50-4EC2-A863-8B2BB9FDF412}"/>
          </ac:spMkLst>
        </pc:spChg>
        <pc:spChg chg="del">
          <ac:chgData name="Clerici, Luigi" userId="35a7b0b1-9a0d-4413-a5ff-916eb56bbfdd" providerId="ADAL" clId="{7A73B5E8-F539-4803-91AB-DBE9DA32BF58}" dt="2019-06-11T17:10:18.589" v="1558" actId="478"/>
          <ac:spMkLst>
            <pc:docMk/>
            <pc:sldMk cId="3970934480" sldId="264"/>
            <ac:spMk id="3" creationId="{DF118614-F95C-493B-941A-5C19554C3E28}"/>
          </ac:spMkLst>
        </pc:spChg>
      </pc:sldChg>
      <pc:sldChg chg="modSp add">
        <pc:chgData name="Clerici, Luigi" userId="35a7b0b1-9a0d-4413-a5ff-916eb56bbfdd" providerId="ADAL" clId="{7A73B5E8-F539-4803-91AB-DBE9DA32BF58}" dt="2019-06-11T17:51:27.762" v="1695" actId="14100"/>
        <pc:sldMkLst>
          <pc:docMk/>
          <pc:sldMk cId="2216719524" sldId="265"/>
        </pc:sldMkLst>
        <pc:spChg chg="mod">
          <ac:chgData name="Clerici, Luigi" userId="35a7b0b1-9a0d-4413-a5ff-916eb56bbfdd" providerId="ADAL" clId="{7A73B5E8-F539-4803-91AB-DBE9DA32BF58}" dt="2019-06-11T17:50:58.847" v="1694" actId="6549"/>
          <ac:spMkLst>
            <pc:docMk/>
            <pc:sldMk cId="2216719524" sldId="265"/>
            <ac:spMk id="2" creationId="{9BA6451C-A7EE-409A-BB58-E3A481EA2725}"/>
          </ac:spMkLst>
        </pc:spChg>
        <pc:spChg chg="mod">
          <ac:chgData name="Clerici, Luigi" userId="35a7b0b1-9a0d-4413-a5ff-916eb56bbfdd" providerId="ADAL" clId="{7A73B5E8-F539-4803-91AB-DBE9DA32BF58}" dt="2019-06-11T17:51:27.762" v="1695" actId="14100"/>
          <ac:spMkLst>
            <pc:docMk/>
            <pc:sldMk cId="2216719524" sldId="265"/>
            <ac:spMk id="3" creationId="{B75871FE-5412-40E3-B257-3C96F720A6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A6F317-878B-4FA0-9A85-18501BE8A5A3}" type="datetimeFigureOut">
              <a:rPr lang="en-CA" smtClean="0"/>
              <a:t>14/06/2019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53F427-FF30-47FC-AE2E-5D2BFB59C33E}" type="slidenum">
              <a:rPr lang="en-CA" smtClean="0"/>
              <a:t>‹#›</a:t>
            </a:fld>
            <a:endParaRPr lang="en-CA"/>
          </a:p>
        </p:txBody>
      </p:sp>
    </p:spTree>
    <p:extLst>
      <p:ext uri="{BB962C8B-B14F-4D97-AF65-F5344CB8AC3E}">
        <p14:creationId xmlns:p14="http://schemas.microsoft.com/office/powerpoint/2010/main" val="388855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A53F427-FF30-47FC-AE2E-5D2BFB59C33E}" type="slidenum">
              <a:rPr lang="en-CA" smtClean="0"/>
              <a:t>5</a:t>
            </a:fld>
            <a:endParaRPr lang="en-CA"/>
          </a:p>
        </p:txBody>
      </p:sp>
    </p:spTree>
    <p:extLst>
      <p:ext uri="{BB962C8B-B14F-4D97-AF65-F5344CB8AC3E}">
        <p14:creationId xmlns:p14="http://schemas.microsoft.com/office/powerpoint/2010/main" val="3339076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E52B3B7F-336A-44A9-AD62-950034135863}" type="datetimeFigureOut">
              <a:rPr lang="en-CA" smtClean="0"/>
              <a:t>14/06/2019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84361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52B3B7F-336A-44A9-AD62-950034135863}" type="datetimeFigureOut">
              <a:rPr lang="en-CA" smtClean="0"/>
              <a:t>14/06/2019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08414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52B3B7F-336A-44A9-AD62-950034135863}" type="datetimeFigureOut">
              <a:rPr lang="en-CA" smtClean="0"/>
              <a:t>14/06/2019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74217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52B3B7F-336A-44A9-AD62-950034135863}" type="datetimeFigureOut">
              <a:rPr lang="en-CA" smtClean="0"/>
              <a:t>14/06/2019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301369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B3B7F-336A-44A9-AD62-950034135863}" type="datetimeFigureOut">
              <a:rPr lang="en-CA" smtClean="0"/>
              <a:t>14/06/2019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88973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E52B3B7F-336A-44A9-AD62-950034135863}" type="datetimeFigureOut">
              <a:rPr lang="en-CA" smtClean="0"/>
              <a:t>14/06/2019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20041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E52B3B7F-336A-44A9-AD62-950034135863}" type="datetimeFigureOut">
              <a:rPr lang="en-CA" smtClean="0"/>
              <a:t>14/06/2019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278655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E52B3B7F-336A-44A9-AD62-950034135863}" type="datetimeFigureOut">
              <a:rPr lang="en-CA" smtClean="0"/>
              <a:t>14/06/2019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42836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B3B7F-336A-44A9-AD62-950034135863}" type="datetimeFigureOut">
              <a:rPr lang="en-CA" smtClean="0"/>
              <a:t>14/06/2019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15461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B3B7F-336A-44A9-AD62-950034135863}" type="datetimeFigureOut">
              <a:rPr lang="en-CA" smtClean="0"/>
              <a:t>14/06/2019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31780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B3B7F-336A-44A9-AD62-950034135863}" type="datetimeFigureOut">
              <a:rPr lang="en-CA" smtClean="0"/>
              <a:t>14/06/2019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798AD2-47EA-433C-8824-57D75872DD0F}" type="slidenum">
              <a:rPr lang="en-CA" smtClean="0"/>
              <a:t>‹#›</a:t>
            </a:fld>
            <a:endParaRPr lang="en-CA"/>
          </a:p>
        </p:txBody>
      </p:sp>
    </p:spTree>
    <p:extLst>
      <p:ext uri="{BB962C8B-B14F-4D97-AF65-F5344CB8AC3E}">
        <p14:creationId xmlns:p14="http://schemas.microsoft.com/office/powerpoint/2010/main" val="174790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2B3B7F-336A-44A9-AD62-950034135863}" type="datetimeFigureOut">
              <a:rPr lang="en-CA" smtClean="0"/>
              <a:t>14/06/2019</a:t>
            </a:fld>
            <a:endParaRPr lang="en-CA"/>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98AD2-47EA-433C-8824-57D75872DD0F}" type="slidenum">
              <a:rPr lang="en-CA" smtClean="0"/>
              <a:t>‹#›</a:t>
            </a:fld>
            <a:endParaRPr lang="en-CA"/>
          </a:p>
        </p:txBody>
      </p:sp>
    </p:spTree>
    <p:extLst>
      <p:ext uri="{BB962C8B-B14F-4D97-AF65-F5344CB8AC3E}">
        <p14:creationId xmlns:p14="http://schemas.microsoft.com/office/powerpoint/2010/main" val="25097898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canada.ca/en/health-canada/services/pest-control-tips/bedbugs-how-do-i-get-rid-them.html" TargetMode="External"/><Relationship Id="rId2" Type="http://schemas.openxmlformats.org/officeDocument/2006/relationships/hyperlink" Target="https://www.epa.gov/bedbugs/do-it-yourself-bed-bug-control" TargetMode="External"/><Relationship Id="rId1" Type="http://schemas.openxmlformats.org/officeDocument/2006/relationships/slideLayout" Target="../slideLayouts/slideLayout2.xml"/><Relationship Id="rId5" Type="http://schemas.openxmlformats.org/officeDocument/2006/relationships/hyperlink" Target="https://www.webmd.com/skin-problems-and-treatments/guide/bedbugs-infestation#1" TargetMode="External"/><Relationship Id="rId4" Type="http://schemas.openxmlformats.org/officeDocument/2006/relationships/hyperlink" Target="https://en.wikipedia.org/wiki/Boroughs_of_Montre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owardsdatascience.com/the-random-forest-algorithm-d457d499ffcd" TargetMode="External"/><Relationship Id="rId2" Type="http://schemas.openxmlformats.org/officeDocument/2006/relationships/hyperlink" Target="https://houseproj.herokuapp.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18946-A13E-4DA6-8675-238B6FAEAB4E}"/>
              </a:ext>
            </a:extLst>
          </p:cNvPr>
          <p:cNvSpPr>
            <a:spLocks noGrp="1"/>
          </p:cNvSpPr>
          <p:nvPr>
            <p:ph type="ctrTitle"/>
          </p:nvPr>
        </p:nvSpPr>
        <p:spPr>
          <a:xfrm>
            <a:off x="1338471" y="1272209"/>
            <a:ext cx="9144000" cy="3525078"/>
          </a:xfrm>
        </p:spPr>
        <p:txBody>
          <a:bodyPr>
            <a:normAutofit/>
          </a:bodyPr>
          <a:lstStyle/>
          <a:p>
            <a:r>
              <a:rPr lang="en-CA" sz="3600" dirty="0">
                <a:latin typeface="Calibri" panose="020F0502020204030204" pitchFamily="34" charset="0"/>
                <a:cs typeface="Calibri" panose="020F0502020204030204" pitchFamily="34" charset="0"/>
              </a:rPr>
              <a:t>CEBD 1260 - BIG DATA ANALYTICS</a:t>
            </a:r>
            <a:br>
              <a:rPr lang="en-CA" sz="3600" dirty="0">
                <a:latin typeface="Calibri" panose="020F0502020204030204" pitchFamily="34" charset="0"/>
                <a:cs typeface="Calibri" panose="020F0502020204030204" pitchFamily="34" charset="0"/>
              </a:rPr>
            </a:br>
            <a:r>
              <a:rPr lang="en-CA" sz="2800" dirty="0">
                <a:latin typeface="Calibri" panose="020F0502020204030204" pitchFamily="34" charset="0"/>
                <a:cs typeface="Calibri" panose="020F0502020204030204" pitchFamily="34" charset="0"/>
              </a:rPr>
              <a:t>SPRING 2019</a:t>
            </a:r>
            <a:r>
              <a:rPr lang="en-CA" sz="3200" dirty="0">
                <a:latin typeface="Calibri" panose="020F0502020204030204" pitchFamily="34" charset="0"/>
                <a:cs typeface="Calibri" panose="020F0502020204030204" pitchFamily="34" charset="0"/>
              </a:rPr>
              <a:t/>
            </a:r>
            <a:br>
              <a:rPr lang="en-CA" sz="3200" dirty="0">
                <a:latin typeface="Calibri" panose="020F0502020204030204" pitchFamily="34" charset="0"/>
                <a:cs typeface="Calibri" panose="020F0502020204030204" pitchFamily="34" charset="0"/>
              </a:rPr>
            </a:br>
            <a:r>
              <a:rPr lang="en-CA" sz="3200" dirty="0">
                <a:latin typeface="Calibri" panose="020F0502020204030204" pitchFamily="34" charset="0"/>
                <a:cs typeface="Calibri" panose="020F0502020204030204" pitchFamily="34" charset="0"/>
              </a:rPr>
              <a:t/>
            </a:r>
            <a:br>
              <a:rPr lang="en-CA" sz="3200" dirty="0">
                <a:latin typeface="Calibri" panose="020F0502020204030204" pitchFamily="34" charset="0"/>
                <a:cs typeface="Calibri" panose="020F0502020204030204" pitchFamily="34" charset="0"/>
              </a:rPr>
            </a:br>
            <a:r>
              <a:rPr lang="en-CA" sz="3200" dirty="0">
                <a:latin typeface="Calibri" panose="020F0502020204030204" pitchFamily="34" charset="0"/>
                <a:cs typeface="Calibri" panose="020F0502020204030204" pitchFamily="34" charset="0"/>
              </a:rPr>
              <a:t>Project Swarm: </a:t>
            </a:r>
            <a:r>
              <a:rPr lang="en-CA" sz="2800" dirty="0">
                <a:latin typeface="Calibri" panose="020F0502020204030204" pitchFamily="34" charset="0"/>
                <a:cs typeface="Calibri" panose="020F0502020204030204" pitchFamily="34" charset="0"/>
              </a:rPr>
              <a:t/>
            </a:r>
            <a:br>
              <a:rPr lang="en-CA" sz="2800" dirty="0">
                <a:latin typeface="Calibri" panose="020F0502020204030204" pitchFamily="34" charset="0"/>
                <a:cs typeface="Calibri" panose="020F0502020204030204" pitchFamily="34" charset="0"/>
              </a:rPr>
            </a:br>
            <a:r>
              <a:rPr lang="en-CA" sz="2400" dirty="0" err="1" smtClean="0">
                <a:latin typeface="Calibri" panose="020F0502020204030204" pitchFamily="34" charset="0"/>
                <a:cs typeface="Calibri" panose="020F0502020204030204" pitchFamily="34" charset="0"/>
              </a:rPr>
              <a:t>WebApp</a:t>
            </a:r>
            <a:r>
              <a:rPr lang="en-CA" sz="2400" dirty="0" smtClean="0">
                <a:latin typeface="Calibri" panose="020F0502020204030204" pitchFamily="34" charset="0"/>
                <a:cs typeface="Calibri" panose="020F0502020204030204" pitchFamily="34" charset="0"/>
              </a:rPr>
              <a:t> </a:t>
            </a:r>
            <a:r>
              <a:rPr lang="en-CA" sz="2400" dirty="0">
                <a:latin typeface="Calibri" panose="020F0502020204030204" pitchFamily="34" charset="0"/>
                <a:cs typeface="Calibri" panose="020F0502020204030204" pitchFamily="34" charset="0"/>
              </a:rPr>
              <a:t>for determining the quarantine period </a:t>
            </a:r>
            <a:r>
              <a:rPr lang="en-CA" sz="2400" dirty="0">
                <a:latin typeface="Calibri" panose="020F0502020204030204" pitchFamily="34" charset="0"/>
                <a:cs typeface="Calibri" panose="020F0502020204030204" pitchFamily="34" charset="0"/>
              </a:rPr>
              <a:t/>
            </a:r>
            <a:br>
              <a:rPr lang="en-CA" sz="2400" dirty="0">
                <a:latin typeface="Calibri" panose="020F0502020204030204" pitchFamily="34" charset="0"/>
                <a:cs typeface="Calibri" panose="020F0502020204030204" pitchFamily="34" charset="0"/>
              </a:rPr>
            </a:br>
            <a:r>
              <a:rPr lang="en-CA" sz="2400" dirty="0" smtClean="0">
                <a:latin typeface="Calibri" panose="020F0502020204030204" pitchFamily="34" charset="0"/>
                <a:cs typeface="Calibri" panose="020F0502020204030204" pitchFamily="34" charset="0"/>
              </a:rPr>
              <a:t>due </a:t>
            </a:r>
            <a:r>
              <a:rPr lang="en-CA" sz="2400" dirty="0">
                <a:latin typeface="Calibri" panose="020F0502020204030204" pitchFamily="34" charset="0"/>
                <a:cs typeface="Calibri" panose="020F0502020204030204" pitchFamily="34" charset="0"/>
              </a:rPr>
              <a:t>to a </a:t>
            </a:r>
            <a:r>
              <a:rPr lang="en-CA" sz="2400" dirty="0" smtClean="0">
                <a:latin typeface="Calibri" panose="020F0502020204030204" pitchFamily="34" charset="0"/>
                <a:cs typeface="Calibri" panose="020F0502020204030204" pitchFamily="34" charset="0"/>
              </a:rPr>
              <a:t>Bed </a:t>
            </a:r>
            <a:r>
              <a:rPr lang="en-CA" sz="2400" dirty="0">
                <a:latin typeface="Calibri" panose="020F0502020204030204" pitchFamily="34" charset="0"/>
                <a:cs typeface="Calibri" panose="020F0502020204030204" pitchFamily="34" charset="0"/>
              </a:rPr>
              <a:t>bug </a:t>
            </a:r>
            <a:r>
              <a:rPr lang="en-CA" sz="2400" dirty="0" smtClean="0">
                <a:latin typeface="Calibri" panose="020F0502020204030204" pitchFamily="34" charset="0"/>
                <a:cs typeface="Calibri" panose="020F0502020204030204" pitchFamily="34" charset="0"/>
              </a:rPr>
              <a:t>infestation</a:t>
            </a:r>
            <a:br>
              <a:rPr lang="en-CA" sz="2400" dirty="0" smtClean="0">
                <a:latin typeface="Calibri" panose="020F0502020204030204" pitchFamily="34" charset="0"/>
                <a:cs typeface="Calibri" panose="020F0502020204030204" pitchFamily="34" charset="0"/>
              </a:rPr>
            </a:br>
            <a:r>
              <a:rPr lang="en-CA" sz="2400" dirty="0">
                <a:latin typeface="Calibri" panose="020F0502020204030204" pitchFamily="34" charset="0"/>
                <a:cs typeface="Calibri" panose="020F0502020204030204" pitchFamily="34" charset="0"/>
              </a:rPr>
              <a:t/>
            </a:r>
            <a:br>
              <a:rPr lang="en-CA" sz="2400" dirty="0">
                <a:latin typeface="Calibri" panose="020F0502020204030204" pitchFamily="34" charset="0"/>
                <a:cs typeface="Calibri" panose="020F0502020204030204" pitchFamily="34" charset="0"/>
              </a:rPr>
            </a:br>
            <a:r>
              <a:rPr lang="en-CA" sz="2400" dirty="0" smtClean="0">
                <a:latin typeface="Calibri" panose="020F0502020204030204" pitchFamily="34" charset="0"/>
                <a:cs typeface="Calibri" panose="020F0502020204030204" pitchFamily="34" charset="0"/>
              </a:rPr>
              <a:t>June 14, 2019</a:t>
            </a:r>
            <a:endParaRPr lang="en-CA" dirty="0"/>
          </a:p>
        </p:txBody>
      </p:sp>
      <p:sp>
        <p:nvSpPr>
          <p:cNvPr id="4" name="TextBox 3">
            <a:extLst>
              <a:ext uri="{FF2B5EF4-FFF2-40B4-BE49-F238E27FC236}">
                <a16:creationId xmlns:a16="http://schemas.microsoft.com/office/drawing/2014/main" xmlns="" id="{33FE0815-7B5E-4A5C-BCFB-4337AE2AAC68}"/>
              </a:ext>
            </a:extLst>
          </p:cNvPr>
          <p:cNvSpPr txBox="1"/>
          <p:nvPr/>
        </p:nvSpPr>
        <p:spPr>
          <a:xfrm>
            <a:off x="7991061" y="5698439"/>
            <a:ext cx="3684104" cy="369332"/>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Luigi </a:t>
            </a:r>
            <a:r>
              <a:rPr lang="en-CA" dirty="0" err="1">
                <a:latin typeface="Calibri" panose="020F0502020204030204" pitchFamily="34" charset="0"/>
                <a:cs typeface="Calibri" panose="020F0502020204030204" pitchFamily="34" charset="0"/>
              </a:rPr>
              <a:t>Clerici</a:t>
            </a:r>
            <a:r>
              <a:rPr lang="en-CA" dirty="0">
                <a:latin typeface="Calibri" panose="020F0502020204030204" pitchFamily="34" charset="0"/>
                <a:cs typeface="Calibri" panose="020F0502020204030204" pitchFamily="34" charset="0"/>
              </a:rPr>
              <a:t> &amp; Ilia Kassianenko</a:t>
            </a:r>
            <a:endParaRPr lang="en-CA" dirty="0"/>
          </a:p>
        </p:txBody>
      </p:sp>
    </p:spTree>
    <p:extLst>
      <p:ext uri="{BB962C8B-B14F-4D97-AF65-F5344CB8AC3E}">
        <p14:creationId xmlns:p14="http://schemas.microsoft.com/office/powerpoint/2010/main" val="3491174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28AEC-5E50-4EC2-A863-8B2BB9FDF412}"/>
              </a:ext>
            </a:extLst>
          </p:cNvPr>
          <p:cNvSpPr>
            <a:spLocks noGrp="1"/>
          </p:cNvSpPr>
          <p:nvPr>
            <p:ph type="title"/>
          </p:nvPr>
        </p:nvSpPr>
        <p:spPr>
          <a:xfrm>
            <a:off x="838200" y="327028"/>
            <a:ext cx="10515600" cy="1325563"/>
          </a:xfrm>
        </p:spPr>
        <p:txBody>
          <a:bodyPr>
            <a:normAutofit/>
          </a:bodyPr>
          <a:lstStyle/>
          <a:p>
            <a:r>
              <a:rPr lang="en-US" dirty="0" smtClean="0"/>
              <a:t>Discussion</a:t>
            </a:r>
            <a:r>
              <a:rPr lang="en-US" dirty="0"/>
              <a:t>: Suggested </a:t>
            </a:r>
            <a:r>
              <a:rPr lang="en-US" dirty="0" smtClean="0"/>
              <a:t>Improvements</a:t>
            </a:r>
            <a:endParaRPr lang="en-CA" dirty="0"/>
          </a:p>
        </p:txBody>
      </p:sp>
      <p:sp>
        <p:nvSpPr>
          <p:cNvPr id="4" name="TextBox 3">
            <a:extLst>
              <a:ext uri="{FF2B5EF4-FFF2-40B4-BE49-F238E27FC236}">
                <a16:creationId xmlns:a16="http://schemas.microsoft.com/office/drawing/2014/main" xmlns="" id="{91F3DD12-8EB4-4B78-BAB1-89B0D9F49C38}"/>
              </a:ext>
            </a:extLst>
          </p:cNvPr>
          <p:cNvSpPr txBox="1"/>
          <p:nvPr/>
        </p:nvSpPr>
        <p:spPr>
          <a:xfrm>
            <a:off x="1586089" y="1448804"/>
            <a:ext cx="9019822" cy="5632311"/>
          </a:xfrm>
          <a:prstGeom prst="rect">
            <a:avLst/>
          </a:prstGeom>
          <a:noFill/>
        </p:spPr>
        <p:txBody>
          <a:bodyPr wrap="square" rtlCol="0">
            <a:spAutoFit/>
          </a:bodyPr>
          <a:lstStyle/>
          <a:p>
            <a:r>
              <a:rPr lang="en-CA" sz="2000" dirty="0" smtClean="0"/>
              <a:t>Location references</a:t>
            </a:r>
            <a:endParaRPr lang="en-CA" sz="2000" dirty="0" smtClean="0"/>
          </a:p>
          <a:p>
            <a:pPr marL="285750" indent="-285750">
              <a:buFont typeface="Arial" panose="020B0604020202020204" pitchFamily="34" charset="0"/>
              <a:buChar char="•"/>
            </a:pPr>
            <a:r>
              <a:rPr lang="en-CA" sz="1600" dirty="0" smtClean="0"/>
              <a:t>Distance </a:t>
            </a:r>
            <a:r>
              <a:rPr lang="en-CA" sz="1600" dirty="0"/>
              <a:t>from Epicenters are input using an interval (2-4 KM) rather than a single value in the dropdown menu of the </a:t>
            </a:r>
            <a:r>
              <a:rPr lang="en-CA" sz="1600" dirty="0" err="1" smtClean="0"/>
              <a:t>WebApp</a:t>
            </a:r>
            <a:r>
              <a:rPr lang="en-CA" sz="1600" dirty="0" smtClean="0"/>
              <a:t>. The model would need to be converted to use distance interval as </a:t>
            </a:r>
            <a:r>
              <a:rPr lang="en-CA" sz="1600" dirty="0" err="1" smtClean="0"/>
              <a:t>Getdummies</a:t>
            </a:r>
            <a:r>
              <a:rPr lang="en-CA" sz="1600" dirty="0" smtClean="0"/>
              <a:t> variables.</a:t>
            </a:r>
            <a:endParaRPr lang="en-CA" sz="1600" dirty="0"/>
          </a:p>
          <a:p>
            <a:pPr marL="742950" lvl="1" indent="-285750">
              <a:buFont typeface="Arial" panose="020B0604020202020204" pitchFamily="34" charset="0"/>
              <a:buChar char="•"/>
            </a:pPr>
            <a:r>
              <a:rPr lang="en-CA" sz="1400" dirty="0" smtClean="0"/>
              <a:t>Using </a:t>
            </a:r>
            <a:r>
              <a:rPr lang="en-CA" sz="1400" dirty="0" err="1" smtClean="0"/>
              <a:t>Getdummies</a:t>
            </a:r>
            <a:r>
              <a:rPr lang="en-CA" sz="1400" dirty="0" smtClean="0"/>
              <a:t> variables for Longitude and Latitude created runtime challenges for the python model. </a:t>
            </a:r>
          </a:p>
          <a:p>
            <a:pPr marL="285750" indent="-285750">
              <a:buFont typeface="Arial" panose="020B0604020202020204" pitchFamily="34" charset="0"/>
              <a:buChar char="•"/>
            </a:pPr>
            <a:endParaRPr lang="en-CA" sz="1600" dirty="0"/>
          </a:p>
          <a:p>
            <a:r>
              <a:rPr lang="en-CA" sz="2000" dirty="0" smtClean="0"/>
              <a:t>Model</a:t>
            </a:r>
          </a:p>
          <a:p>
            <a:pPr marL="342900" indent="-342900">
              <a:buFont typeface="Arial" panose="020B0604020202020204" pitchFamily="34" charset="0"/>
              <a:buChar char="•"/>
            </a:pPr>
            <a:r>
              <a:rPr lang="en-CA" sz="1600" dirty="0" smtClean="0"/>
              <a:t>The minimum quarantine duration is not considered in the model, as </a:t>
            </a:r>
            <a:r>
              <a:rPr lang="en-CA" sz="1600" dirty="0"/>
              <a:t>a</a:t>
            </a:r>
            <a:r>
              <a:rPr lang="en-CA" sz="1600" dirty="0" smtClean="0"/>
              <a:t> forced constraint for the model.</a:t>
            </a:r>
          </a:p>
          <a:p>
            <a:pPr marL="342900" indent="-342900">
              <a:buFont typeface="Arial" panose="020B0604020202020204" pitchFamily="34" charset="0"/>
              <a:buChar char="•"/>
            </a:pPr>
            <a:r>
              <a:rPr lang="en-CA" sz="1600" dirty="0" smtClean="0"/>
              <a:t>Runtime needs to be tested for the application at Random Forest (100).</a:t>
            </a:r>
          </a:p>
          <a:p>
            <a:pPr marL="342900" indent="-342900">
              <a:buFont typeface="Arial" panose="020B0604020202020204" pitchFamily="34" charset="0"/>
              <a:buChar char="•"/>
            </a:pPr>
            <a:r>
              <a:rPr lang="en-CA" sz="1600" dirty="0" smtClean="0"/>
              <a:t>Additional input fields can be added for the app for public officials, such as the lead time between the inspection and extermination dates. Several input fields were removed for public users.</a:t>
            </a:r>
          </a:p>
          <a:p>
            <a:pPr marL="342900" indent="-342900">
              <a:buFont typeface="Arial" panose="020B0604020202020204" pitchFamily="34" charset="0"/>
              <a:buChar char="•"/>
            </a:pPr>
            <a:endParaRPr lang="en-CA" sz="1600" dirty="0" smtClean="0"/>
          </a:p>
          <a:p>
            <a:pPr marL="342900" indent="-342900">
              <a:buFont typeface="Arial" panose="020B0604020202020204" pitchFamily="34" charset="0"/>
              <a:buChar char="•"/>
            </a:pPr>
            <a:r>
              <a:rPr lang="en-CA" sz="1600" dirty="0">
                <a:latin typeface="Calibri" panose="020F0502020204030204" pitchFamily="34" charset="0"/>
                <a:cs typeface="Calibri" panose="020F0502020204030204" pitchFamily="34" charset="0"/>
              </a:rPr>
              <a:t>An alternative regression would entail in determining the number of declarations, although the number of exterminations is capped at </a:t>
            </a:r>
            <a:r>
              <a:rPr lang="en-CA" sz="1600" dirty="0" smtClean="0">
                <a:latin typeface="Calibri" panose="020F0502020204030204" pitchFamily="34" charset="0"/>
                <a:cs typeface="Calibri" panose="020F0502020204030204" pitchFamily="34" charset="0"/>
              </a:rPr>
              <a:t>4 </a:t>
            </a:r>
            <a:r>
              <a:rPr lang="en-CA" sz="1600" dirty="0">
                <a:latin typeface="Calibri" panose="020F0502020204030204" pitchFamily="34" charset="0"/>
                <a:cs typeface="Calibri" panose="020F0502020204030204" pitchFamily="34" charset="0"/>
              </a:rPr>
              <a:t>for each declaration. </a:t>
            </a:r>
            <a:r>
              <a:rPr lang="en-CA" sz="1600" dirty="0" smtClean="0">
                <a:latin typeface="Calibri" panose="020F0502020204030204" pitchFamily="34" charset="0"/>
                <a:cs typeface="Calibri" panose="020F0502020204030204" pitchFamily="34" charset="0"/>
              </a:rPr>
              <a:t>The relationship between declarations and intersections is unknown. It is possible that exterminations are split over several declarations for the same location for the same period of time. This analysis was not performed.</a:t>
            </a:r>
          </a:p>
          <a:p>
            <a:pPr marL="342900" indent="-342900">
              <a:buFont typeface="Arial" panose="020B0604020202020204" pitchFamily="34" charset="0"/>
              <a:buChar char="•"/>
            </a:pPr>
            <a:endParaRPr lang="en-CA" sz="16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CA" sz="1600" dirty="0" smtClean="0">
                <a:latin typeface="Calibri" panose="020F0502020204030204" pitchFamily="34" charset="0"/>
                <a:cs typeface="Calibri" panose="020F0502020204030204" pitchFamily="34" charset="0"/>
              </a:rPr>
              <a:t>A </a:t>
            </a:r>
            <a:r>
              <a:rPr lang="en-CA" sz="1600" dirty="0">
                <a:latin typeface="Calibri" panose="020F0502020204030204" pitchFamily="34" charset="0"/>
                <a:cs typeface="Calibri" panose="020F0502020204030204" pitchFamily="34" charset="0"/>
              </a:rPr>
              <a:t>classification model can be created to determine whether the extermination occurred successfully or not with False Positives and True </a:t>
            </a:r>
            <a:r>
              <a:rPr lang="en-CA" sz="1600" dirty="0" smtClean="0">
                <a:latin typeface="Calibri" panose="020F0502020204030204" pitchFamily="34" charset="0"/>
                <a:cs typeface="Calibri" panose="020F0502020204030204" pitchFamily="34" charset="0"/>
              </a:rPr>
              <a:t>Negatives. This approach would </a:t>
            </a:r>
            <a:r>
              <a:rPr lang="en-CA" sz="1600" dirty="0">
                <a:latin typeface="Calibri" panose="020F0502020204030204" pitchFamily="34" charset="0"/>
                <a:cs typeface="Calibri" panose="020F0502020204030204" pitchFamily="34" charset="0"/>
              </a:rPr>
              <a:t>indicate that an inspection is needed to </a:t>
            </a:r>
            <a:r>
              <a:rPr lang="en-CA" sz="1600" dirty="0" smtClean="0">
                <a:latin typeface="Calibri" panose="020F0502020204030204" pitchFamily="34" charset="0"/>
                <a:cs typeface="Calibri" panose="020F0502020204030204" pitchFamily="34" charset="0"/>
              </a:rPr>
              <a:t>prevent a </a:t>
            </a:r>
            <a:r>
              <a:rPr lang="en-CA" sz="1600" dirty="0">
                <a:latin typeface="Calibri" panose="020F0502020204030204" pitchFamily="34" charset="0"/>
                <a:cs typeface="Calibri" panose="020F0502020204030204" pitchFamily="34" charset="0"/>
              </a:rPr>
              <a:t>future </a:t>
            </a:r>
            <a:r>
              <a:rPr lang="en-CA" sz="1600" dirty="0" smtClean="0">
                <a:latin typeface="Calibri" panose="020F0502020204030204" pitchFamily="34" charset="0"/>
                <a:cs typeface="Calibri" panose="020F0502020204030204" pitchFamily="34" charset="0"/>
              </a:rPr>
              <a:t>occurrence and schedule a pre-emptive extermination.</a:t>
            </a:r>
            <a:endParaRPr lang="en-CA" sz="1600" dirty="0" smtClean="0"/>
          </a:p>
          <a:p>
            <a:endParaRPr lang="en-CA" sz="1600" dirty="0" smtClean="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970934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1352F11C-5207-4EC4-B0BA-D410E667CCAC}"/>
              </a:ext>
            </a:extLst>
          </p:cNvPr>
          <p:cNvSpPr txBox="1">
            <a:spLocks/>
          </p:cNvSpPr>
          <p:nvPr/>
        </p:nvSpPr>
        <p:spPr>
          <a:xfrm>
            <a:off x="838200" y="327028"/>
            <a:ext cx="10515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Q&amp;A</a:t>
            </a:r>
            <a:endParaRPr lang="en-CA" dirty="0"/>
          </a:p>
        </p:txBody>
      </p:sp>
    </p:spTree>
    <p:extLst>
      <p:ext uri="{BB962C8B-B14F-4D97-AF65-F5344CB8AC3E}">
        <p14:creationId xmlns:p14="http://schemas.microsoft.com/office/powerpoint/2010/main" val="1869989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A6451C-A7EE-409A-BB58-E3A481EA2725}"/>
              </a:ext>
            </a:extLst>
          </p:cNvPr>
          <p:cNvSpPr>
            <a:spLocks noGrp="1"/>
          </p:cNvSpPr>
          <p:nvPr>
            <p:ph type="title"/>
          </p:nvPr>
        </p:nvSpPr>
        <p:spPr/>
        <p:txBody>
          <a:bodyPr/>
          <a:lstStyle/>
          <a:p>
            <a:r>
              <a:rPr lang="en-US" dirty="0"/>
              <a:t>References</a:t>
            </a:r>
            <a:endParaRPr lang="en-CA" dirty="0"/>
          </a:p>
        </p:txBody>
      </p:sp>
      <p:sp>
        <p:nvSpPr>
          <p:cNvPr id="3" name="Content Placeholder 2">
            <a:extLst>
              <a:ext uri="{FF2B5EF4-FFF2-40B4-BE49-F238E27FC236}">
                <a16:creationId xmlns:a16="http://schemas.microsoft.com/office/drawing/2014/main" xmlns="" id="{B75871FE-5412-40E3-B257-3C96F720A69A}"/>
              </a:ext>
            </a:extLst>
          </p:cNvPr>
          <p:cNvSpPr>
            <a:spLocks noGrp="1"/>
          </p:cNvSpPr>
          <p:nvPr>
            <p:ph idx="1"/>
          </p:nvPr>
        </p:nvSpPr>
        <p:spPr>
          <a:xfrm>
            <a:off x="838200" y="1825633"/>
            <a:ext cx="10515600" cy="2936875"/>
          </a:xfrm>
        </p:spPr>
        <p:txBody>
          <a:bodyPr/>
          <a:lstStyle/>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r>
              <a:rPr lang="en-CA" sz="1200" u="sng" dirty="0">
                <a:latin typeface="Calibri" panose="020F0502020204030204" pitchFamily="34" charset="0"/>
                <a:cs typeface="Calibri" panose="020F0502020204030204" pitchFamily="34" charset="0"/>
                <a:hlinkClick r:id="rId2"/>
              </a:rPr>
              <a:t>https://www.epa.gov/bedbugs/do-it-yourself-bed-bug-control</a:t>
            </a:r>
            <a:endParaRPr lang="en-CA" sz="1200" dirty="0">
              <a:latin typeface="Calibri" panose="020F0502020204030204" pitchFamily="34" charset="0"/>
              <a:cs typeface="Calibri" panose="020F0502020204030204" pitchFamily="34" charset="0"/>
            </a:endParaRPr>
          </a:p>
          <a:p>
            <a:r>
              <a:rPr lang="en-CA" sz="1200" u="sng" dirty="0">
                <a:latin typeface="Calibri" panose="020F0502020204030204" pitchFamily="34" charset="0"/>
                <a:cs typeface="Calibri" panose="020F0502020204030204" pitchFamily="34" charset="0"/>
                <a:hlinkClick r:id="rId3"/>
              </a:rPr>
              <a:t>https://www.canada.ca/en/health-canada/services/pest-control-tips/bedbugs-how-do-i-get-rid-them.html</a:t>
            </a:r>
            <a:endParaRPr lang="en-CA" sz="1200" u="sng" dirty="0">
              <a:latin typeface="Calibri" panose="020F0502020204030204" pitchFamily="34" charset="0"/>
              <a:cs typeface="Calibri" panose="020F0502020204030204" pitchFamily="34" charset="0"/>
            </a:endParaRPr>
          </a:p>
          <a:p>
            <a:r>
              <a:rPr lang="en-CA" sz="1200" dirty="0">
                <a:hlinkClick r:id="rId4"/>
              </a:rPr>
              <a:t>https://en.wikipedia.org/wiki/Boroughs_of_Montreal</a:t>
            </a:r>
            <a:endParaRPr lang="en-CA" sz="1200" dirty="0"/>
          </a:p>
          <a:p>
            <a:r>
              <a:rPr lang="en-CA" sz="1200" u="sng" dirty="0">
                <a:latin typeface="Calibri" panose="020F0502020204030204" pitchFamily="34" charset="0"/>
                <a:cs typeface="Calibri" panose="020F0502020204030204" pitchFamily="34" charset="0"/>
                <a:hlinkClick r:id="rId5"/>
              </a:rPr>
              <a:t>https://www.webmd.com/skin-problems-and-treatments/guide/bedbugs-infestation#1</a:t>
            </a:r>
            <a:endParaRPr lang="en-CA" sz="1200" u="sng" dirty="0">
              <a:latin typeface="Calibri" panose="020F0502020204030204" pitchFamily="34" charset="0"/>
              <a:cs typeface="Calibri" panose="020F0502020204030204" pitchFamily="34" charset="0"/>
            </a:endParaRPr>
          </a:p>
          <a:p>
            <a:endParaRPr lang="en-CA" sz="1200" u="sng" dirty="0">
              <a:latin typeface="Calibri" panose="020F0502020204030204" pitchFamily="34" charset="0"/>
              <a:cs typeface="Calibri" panose="020F0502020204030204" pitchFamily="34" charset="0"/>
            </a:endParaRPr>
          </a:p>
          <a:p>
            <a:endParaRPr lang="en-US" sz="1200" u="sng" dirty="0">
              <a:latin typeface="Calibri" panose="020F0502020204030204" pitchFamily="34" charset="0"/>
              <a:cs typeface="Calibri" panose="020F0502020204030204" pitchFamily="34" charset="0"/>
            </a:endParaRPr>
          </a:p>
          <a:p>
            <a:endParaRPr lang="en-CA" dirty="0"/>
          </a:p>
        </p:txBody>
      </p:sp>
    </p:spTree>
    <p:extLst>
      <p:ext uri="{BB962C8B-B14F-4D97-AF65-F5344CB8AC3E}">
        <p14:creationId xmlns:p14="http://schemas.microsoft.com/office/powerpoint/2010/main" val="221671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a:latin typeface="Calibri" panose="020F0502020204030204" pitchFamily="34" charset="0"/>
                <a:cs typeface="Calibri" panose="020F0502020204030204" pitchFamily="34" charset="0"/>
              </a:rPr>
              <a:t>Problem </a:t>
            </a:r>
            <a:r>
              <a:rPr lang="en-CA" dirty="0" smtClean="0">
                <a:latin typeface="Calibri" panose="020F0502020204030204" pitchFamily="34" charset="0"/>
                <a:cs typeface="Calibri" panose="020F0502020204030204" pitchFamily="34" charset="0"/>
              </a:rPr>
              <a:t>Definition</a:t>
            </a:r>
          </a:p>
          <a:p>
            <a:r>
              <a:rPr lang="en-CA" dirty="0">
                <a:latin typeface="Calibri" panose="020F0502020204030204" pitchFamily="34" charset="0"/>
                <a:cs typeface="Calibri" panose="020F0502020204030204" pitchFamily="34" charset="0"/>
              </a:rPr>
              <a:t>Declarations </a:t>
            </a:r>
            <a:r>
              <a:rPr lang="en-CA" dirty="0" smtClean="0">
                <a:latin typeface="Calibri" panose="020F0502020204030204" pitchFamily="34" charset="0"/>
                <a:cs typeface="Calibri" panose="020F0502020204030204" pitchFamily="34" charset="0"/>
              </a:rPr>
              <a:t>Trend and Analysis</a:t>
            </a:r>
          </a:p>
          <a:p>
            <a:r>
              <a:rPr lang="en-CA" dirty="0">
                <a:latin typeface="Calibri" panose="020F0502020204030204" pitchFamily="34" charset="0"/>
                <a:cs typeface="Calibri" panose="020F0502020204030204" pitchFamily="34" charset="0"/>
              </a:rPr>
              <a:t>Dataset </a:t>
            </a:r>
            <a:r>
              <a:rPr lang="en-CA" dirty="0" smtClean="0">
                <a:latin typeface="Calibri" panose="020F0502020204030204" pitchFamily="34" charset="0"/>
                <a:cs typeface="Calibri" panose="020F0502020204030204" pitchFamily="34" charset="0"/>
              </a:rPr>
              <a:t>Description and Cleaning</a:t>
            </a:r>
          </a:p>
          <a:p>
            <a:r>
              <a:rPr lang="en-CA" dirty="0" smtClean="0">
                <a:latin typeface="Calibri" panose="020F0502020204030204" pitchFamily="34" charset="0"/>
                <a:cs typeface="Calibri" panose="020F0502020204030204" pitchFamily="34" charset="0"/>
              </a:rPr>
              <a:t>Model</a:t>
            </a:r>
          </a:p>
          <a:p>
            <a:r>
              <a:rPr lang="en-CA" dirty="0" smtClean="0">
                <a:latin typeface="Calibri" panose="020F0502020204030204" pitchFamily="34" charset="0"/>
                <a:cs typeface="Calibri" panose="020F0502020204030204" pitchFamily="34" charset="0"/>
              </a:rPr>
              <a:t>Results and Suggested improvements</a:t>
            </a:r>
          </a:p>
          <a:p>
            <a:r>
              <a:rPr lang="en-CA" dirty="0" smtClean="0">
                <a:latin typeface="Calibri" panose="020F0502020204030204" pitchFamily="34" charset="0"/>
                <a:cs typeface="Calibri" panose="020F0502020204030204" pitchFamily="34" charset="0"/>
              </a:rPr>
              <a:t>Q&amp;A</a:t>
            </a:r>
          </a:p>
        </p:txBody>
      </p:sp>
      <p:sp>
        <p:nvSpPr>
          <p:cNvPr id="4" name="Title 1">
            <a:extLst>
              <a:ext uri="{FF2B5EF4-FFF2-40B4-BE49-F238E27FC236}">
                <a16:creationId xmlns:a16="http://schemas.microsoft.com/office/drawing/2014/main" xmlns="" id="{B808C485-5C20-471B-BC75-DD7D254194A0}"/>
              </a:ext>
            </a:extLst>
          </p:cNvPr>
          <p:cNvSpPr txBox="1">
            <a:spLocks/>
          </p:cNvSpPr>
          <p:nvPr/>
        </p:nvSpPr>
        <p:spPr>
          <a:xfrm>
            <a:off x="838200" y="190701"/>
            <a:ext cx="10515600" cy="735106"/>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dirty="0" smtClean="0">
                <a:latin typeface="Calibri" panose="020F0502020204030204" pitchFamily="34" charset="0"/>
                <a:cs typeface="Calibri" panose="020F0502020204030204" pitchFamily="34" charset="0"/>
              </a:rPr>
              <a:t>Agenda</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2551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8C485-5C20-471B-BC75-DD7D254194A0}"/>
              </a:ext>
            </a:extLst>
          </p:cNvPr>
          <p:cNvSpPr>
            <a:spLocks noGrp="1"/>
          </p:cNvSpPr>
          <p:nvPr>
            <p:ph type="title"/>
          </p:nvPr>
        </p:nvSpPr>
        <p:spPr>
          <a:xfrm>
            <a:off x="838200" y="190701"/>
            <a:ext cx="10515600" cy="735106"/>
          </a:xfrm>
        </p:spPr>
        <p:txBody>
          <a:bodyPr>
            <a:normAutofit fontScale="90000"/>
          </a:bodyPr>
          <a:lstStyle/>
          <a:p>
            <a:r>
              <a:rPr lang="en-CA" dirty="0">
                <a:latin typeface="Calibri" panose="020F0502020204030204" pitchFamily="34" charset="0"/>
                <a:cs typeface="Calibri" panose="020F0502020204030204" pitchFamily="34" charset="0"/>
              </a:rPr>
              <a:t>Problem Definition</a:t>
            </a:r>
          </a:p>
        </p:txBody>
      </p:sp>
      <p:sp>
        <p:nvSpPr>
          <p:cNvPr id="3" name="Content Placeholder 2">
            <a:extLst>
              <a:ext uri="{FF2B5EF4-FFF2-40B4-BE49-F238E27FC236}">
                <a16:creationId xmlns:a16="http://schemas.microsoft.com/office/drawing/2014/main" xmlns="" id="{3033D149-05C4-4301-94C4-8275C0C5F6F7}"/>
              </a:ext>
            </a:extLst>
          </p:cNvPr>
          <p:cNvSpPr>
            <a:spLocks noGrp="1"/>
          </p:cNvSpPr>
          <p:nvPr>
            <p:ph idx="1"/>
          </p:nvPr>
        </p:nvSpPr>
        <p:spPr>
          <a:xfrm>
            <a:off x="1066805" y="1248232"/>
            <a:ext cx="10039351" cy="5509024"/>
          </a:xfrm>
        </p:spPr>
        <p:txBody>
          <a:bodyPr>
            <a:normAutofit/>
          </a:bodyPr>
          <a:lstStyle/>
          <a:p>
            <a:pPr marL="0" indent="0">
              <a:buNone/>
            </a:pPr>
            <a:r>
              <a:rPr lang="en-CA" sz="2000" dirty="0" smtClean="0">
                <a:latin typeface="Calibri" panose="020F0502020204030204" pitchFamily="34" charset="0"/>
                <a:cs typeface="Calibri" panose="020F0502020204030204" pitchFamily="34" charset="0"/>
              </a:rPr>
              <a:t>Context</a:t>
            </a:r>
          </a:p>
          <a:p>
            <a:pPr algn="just"/>
            <a:r>
              <a:rPr lang="en-CA" sz="1600" dirty="0">
                <a:latin typeface="Calibri" panose="020F0502020204030204" pitchFamily="34" charset="0"/>
                <a:cs typeface="Calibri" panose="020F0502020204030204" pitchFamily="34" charset="0"/>
              </a:rPr>
              <a:t>Our analysis centers around the bedbug </a:t>
            </a:r>
            <a:r>
              <a:rPr lang="en-CA" sz="1600" dirty="0" smtClean="0">
                <a:latin typeface="Calibri" panose="020F0502020204030204" pitchFamily="34" charset="0"/>
                <a:cs typeface="Calibri" panose="020F0502020204030204" pitchFamily="34" charset="0"/>
              </a:rPr>
              <a:t>infestations that affecting </a:t>
            </a:r>
            <a:r>
              <a:rPr lang="en-CA" sz="1600" dirty="0">
                <a:latin typeface="Calibri" panose="020F0502020204030204" pitchFamily="34" charset="0"/>
                <a:cs typeface="Calibri" panose="020F0502020204030204" pitchFamily="34" charset="0"/>
              </a:rPr>
              <a:t>the boroughs </a:t>
            </a:r>
            <a:r>
              <a:rPr lang="en-CA" sz="1600" dirty="0" smtClean="0">
                <a:latin typeface="Calibri" panose="020F0502020204030204" pitchFamily="34" charset="0"/>
                <a:cs typeface="Calibri" panose="020F0502020204030204" pitchFamily="34" charset="0"/>
              </a:rPr>
              <a:t>formed by the City </a:t>
            </a:r>
            <a:r>
              <a:rPr lang="en-CA" sz="1600" dirty="0">
                <a:latin typeface="Calibri" panose="020F0502020204030204" pitchFamily="34" charset="0"/>
                <a:cs typeface="Calibri" panose="020F0502020204030204" pitchFamily="34" charset="0"/>
              </a:rPr>
              <a:t>of Montreal</a:t>
            </a:r>
            <a:r>
              <a:rPr lang="en-CA" sz="1600" dirty="0" smtClean="0">
                <a:latin typeface="Calibri" panose="020F0502020204030204" pitchFamily="34" charset="0"/>
                <a:cs typeface="Calibri" panose="020F0502020204030204" pitchFamily="34" charset="0"/>
              </a:rPr>
              <a:t>.</a:t>
            </a:r>
          </a:p>
          <a:p>
            <a:pPr algn="just"/>
            <a:r>
              <a:rPr lang="en-CA" sz="1600" dirty="0" smtClean="0">
                <a:latin typeface="Calibri" panose="020F0502020204030204" pitchFamily="34" charset="0"/>
                <a:cs typeface="Calibri" panose="020F0502020204030204" pitchFamily="34" charset="0"/>
              </a:rPr>
              <a:t>Some </a:t>
            </a:r>
            <a:r>
              <a:rPr lang="en-CA" sz="1600" dirty="0">
                <a:latin typeface="Calibri" panose="020F0502020204030204" pitchFamily="34" charset="0"/>
                <a:cs typeface="Calibri" panose="020F0502020204030204" pitchFamily="34" charset="0"/>
              </a:rPr>
              <a:t>boroughs and neighborhoods have been impacted considerably more than others.  While some </a:t>
            </a:r>
            <a:r>
              <a:rPr lang="en-CA" sz="1600" dirty="0" smtClean="0">
                <a:latin typeface="Calibri" panose="020F0502020204030204" pitchFamily="34" charset="0"/>
                <a:cs typeface="Calibri" panose="020F0502020204030204" pitchFamily="34" charset="0"/>
              </a:rPr>
              <a:t>occupants escape </a:t>
            </a:r>
            <a:r>
              <a:rPr lang="en-CA" sz="1600" dirty="0">
                <a:latin typeface="Calibri" panose="020F0502020204030204" pitchFamily="34" charset="0"/>
                <a:cs typeface="Calibri" panose="020F0502020204030204" pitchFamily="34" charset="0"/>
              </a:rPr>
              <a:t>this nightmare, others have to live through the chaotic turmoil of an extermination procedure.  </a:t>
            </a:r>
            <a:endParaRPr lang="en-CA" sz="1600" dirty="0" smtClean="0">
              <a:latin typeface="Calibri" panose="020F0502020204030204" pitchFamily="34" charset="0"/>
              <a:cs typeface="Calibri" panose="020F0502020204030204" pitchFamily="34" charset="0"/>
            </a:endParaRPr>
          </a:p>
          <a:p>
            <a:pPr algn="just"/>
            <a:r>
              <a:rPr lang="en-CA" sz="1600" dirty="0" smtClean="0">
                <a:latin typeface="Calibri" panose="020F0502020204030204" pitchFamily="34" charset="0"/>
                <a:cs typeface="Calibri" panose="020F0502020204030204" pitchFamily="34" charset="0"/>
              </a:rPr>
              <a:t>An </a:t>
            </a:r>
            <a:r>
              <a:rPr lang="en-CA" sz="1600" dirty="0">
                <a:latin typeface="Calibri" panose="020F0502020204030204" pitchFamily="34" charset="0"/>
                <a:cs typeface="Calibri" panose="020F0502020204030204" pitchFamily="34" charset="0"/>
              </a:rPr>
              <a:t>infestation can turn a relatively tranquil existence upside down and impact one’s life temporarily through the tedious and time consuming process required to eradicate these bugs from your home and the costs associated to it.  The tracking of the dataset declarations to the city began in 2011.</a:t>
            </a:r>
            <a:endParaRPr lang="en-CA" sz="1600" dirty="0"/>
          </a:p>
          <a:p>
            <a:endParaRPr lang="en-CA" sz="1400" dirty="0" smtClean="0"/>
          </a:p>
          <a:p>
            <a:pPr marL="0" indent="0">
              <a:buNone/>
            </a:pPr>
            <a:r>
              <a:rPr lang="en-CA" sz="2000" dirty="0" smtClean="0"/>
              <a:t>Source</a:t>
            </a:r>
          </a:p>
          <a:p>
            <a:r>
              <a:rPr lang="en-CA" sz="1600" dirty="0" smtClean="0"/>
              <a:t>City of Montreal Open Data portal. Report including 33,365 declarations/rows for bed bug exterminations.</a:t>
            </a:r>
          </a:p>
          <a:p>
            <a:endParaRPr lang="en-CA" sz="1600" dirty="0" smtClean="0"/>
          </a:p>
          <a:p>
            <a:pPr marL="0" indent="0">
              <a:buNone/>
            </a:pPr>
            <a:r>
              <a:rPr lang="en-CA" sz="2000" dirty="0">
                <a:latin typeface="Calibri" panose="020F0502020204030204" pitchFamily="34" charset="0"/>
                <a:cs typeface="Calibri" panose="020F0502020204030204" pitchFamily="34" charset="0"/>
              </a:rPr>
              <a:t>Target audience for </a:t>
            </a:r>
            <a:r>
              <a:rPr lang="en-CA" sz="2000" dirty="0" err="1">
                <a:latin typeface="Calibri" panose="020F0502020204030204" pitchFamily="34" charset="0"/>
                <a:cs typeface="Calibri" panose="020F0502020204030204" pitchFamily="34" charset="0"/>
              </a:rPr>
              <a:t>WebApp</a:t>
            </a:r>
            <a:r>
              <a:rPr lang="en-CA" sz="2000" dirty="0">
                <a:latin typeface="Calibri" panose="020F0502020204030204" pitchFamily="34" charset="0"/>
                <a:cs typeface="Calibri" panose="020F0502020204030204" pitchFamily="34" charset="0"/>
              </a:rPr>
              <a:t>: </a:t>
            </a:r>
          </a:p>
          <a:p>
            <a:r>
              <a:rPr lang="en-CA" sz="1600" dirty="0">
                <a:latin typeface="Calibri" panose="020F0502020204030204" pitchFamily="34" charset="0"/>
                <a:cs typeface="Calibri" panose="020F0502020204030204" pitchFamily="34" charset="0"/>
              </a:rPr>
              <a:t>General public, potential dwelling occupants, buyers, and </a:t>
            </a:r>
            <a:r>
              <a:rPr lang="en-CA" sz="1600" dirty="0" smtClean="0">
                <a:latin typeface="Calibri" panose="020F0502020204030204" pitchFamily="34" charset="0"/>
                <a:cs typeface="Calibri" panose="020F0502020204030204" pitchFamily="34" charset="0"/>
              </a:rPr>
              <a:t>investors.</a:t>
            </a:r>
            <a:endParaRPr lang="en-CA" sz="1600" dirty="0">
              <a:latin typeface="Calibri" panose="020F0502020204030204" pitchFamily="34" charset="0"/>
              <a:cs typeface="Calibri" panose="020F0502020204030204" pitchFamily="34" charset="0"/>
            </a:endParaRPr>
          </a:p>
          <a:p>
            <a:endParaRPr lang="en-CA" sz="1400" dirty="0" smtClean="0"/>
          </a:p>
          <a:p>
            <a:pPr marL="0" indent="0">
              <a:buNone/>
            </a:pPr>
            <a:r>
              <a:rPr lang="en-CA" sz="2000" dirty="0" smtClean="0">
                <a:latin typeface="Calibri" panose="020F0502020204030204" pitchFamily="34" charset="0"/>
                <a:cs typeface="Calibri" panose="020F0502020204030204" pitchFamily="34" charset="0"/>
              </a:rPr>
              <a:t>Desired output</a:t>
            </a:r>
          </a:p>
          <a:p>
            <a:r>
              <a:rPr lang="en-CA" sz="1600" dirty="0">
                <a:latin typeface="Calibri" panose="020F0502020204030204" pitchFamily="34" charset="0"/>
                <a:cs typeface="Calibri" panose="020F0502020204030204" pitchFamily="34" charset="0"/>
              </a:rPr>
              <a:t>Expected number of days until Infestation Free (or quarantine period), based on dwelling location and extermination </a:t>
            </a:r>
            <a:r>
              <a:rPr lang="en-CA" sz="1600" dirty="0" smtClean="0">
                <a:latin typeface="Calibri" panose="020F0502020204030204" pitchFamily="34" charset="0"/>
                <a:cs typeface="Calibri" panose="020F0502020204030204" pitchFamily="34" charset="0"/>
              </a:rPr>
              <a:t>history and proximity to three infestation epicenter locations.</a:t>
            </a:r>
            <a:endParaRPr lang="en-CA" sz="1600" dirty="0">
              <a:latin typeface="Calibri" panose="020F0502020204030204" pitchFamily="34" charset="0"/>
              <a:cs typeface="Calibri" panose="020F0502020204030204" pitchFamily="34" charset="0"/>
            </a:endParaRPr>
          </a:p>
          <a:p>
            <a:pPr marL="0" indent="0">
              <a:buNone/>
            </a:pPr>
            <a:endParaRPr lang="en-CA" sz="1600" dirty="0">
              <a:latin typeface="Calibri" panose="020F0502020204030204" pitchFamily="34" charset="0"/>
              <a:cs typeface="Calibri" panose="020F0502020204030204" pitchFamily="34" charset="0"/>
            </a:endParaRPr>
          </a:p>
          <a:p>
            <a:pPr marL="0" indent="0">
              <a:buNone/>
            </a:pP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1037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8DFA6800-585D-4080-8FA5-E0E200EC19B4}"/>
              </a:ext>
            </a:extLst>
          </p:cNvPr>
          <p:cNvSpPr txBox="1"/>
          <p:nvPr/>
        </p:nvSpPr>
        <p:spPr>
          <a:xfrm>
            <a:off x="1062037" y="974492"/>
            <a:ext cx="10067925" cy="2616101"/>
          </a:xfrm>
          <a:prstGeom prst="rect">
            <a:avLst/>
          </a:prstGeom>
          <a:noFill/>
        </p:spPr>
        <p:txBody>
          <a:bodyPr wrap="square" rtlCol="0">
            <a:spAutoFit/>
          </a:bodyPr>
          <a:lstStyle/>
          <a:p>
            <a:pPr algn="just"/>
            <a:r>
              <a:rPr lang="en-US" sz="2000" dirty="0" smtClean="0">
                <a:latin typeface="Calibri" panose="020F0502020204030204" pitchFamily="34" charset="0"/>
                <a:cs typeface="Calibri" panose="020F0502020204030204" pitchFamily="34" charset="0"/>
              </a:rPr>
              <a:t>The top 5 boroughs with the highest count of declarations</a:t>
            </a:r>
          </a:p>
          <a:p>
            <a:pPr marL="285750" indent="-285750" algn="just">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Plateau-Mont-Royal, Mercier-</a:t>
            </a:r>
            <a:r>
              <a:rPr lang="en-US" sz="1600" dirty="0" err="1" smtClean="0">
                <a:latin typeface="Calibri" panose="020F0502020204030204" pitchFamily="34" charset="0"/>
                <a:cs typeface="Calibri" panose="020F0502020204030204" pitchFamily="34" charset="0"/>
              </a:rPr>
              <a:t>Hochelaga</a:t>
            </a:r>
            <a:r>
              <a:rPr lang="en-US" sz="1600" dirty="0" smtClean="0">
                <a:latin typeface="Calibri" panose="020F0502020204030204" pitchFamily="34" charset="0"/>
                <a:cs typeface="Calibri" panose="020F0502020204030204" pitchFamily="34" charset="0"/>
              </a:rPr>
              <a:t>-Maisonneuve, Rosemont-La Petite </a:t>
            </a:r>
            <a:r>
              <a:rPr lang="en-US" sz="1600" dirty="0" err="1" smtClean="0">
                <a:latin typeface="Calibri" panose="020F0502020204030204" pitchFamily="34" charset="0"/>
                <a:cs typeface="Calibri" panose="020F0502020204030204" pitchFamily="34" charset="0"/>
              </a:rPr>
              <a:t>Patrie</a:t>
            </a:r>
            <a:r>
              <a:rPr lang="en-US" sz="1600" dirty="0" smtClean="0">
                <a:latin typeface="Calibri" panose="020F0502020204030204" pitchFamily="34" charset="0"/>
                <a:cs typeface="Calibri" panose="020F0502020204030204" pitchFamily="34" charset="0"/>
              </a:rPr>
              <a:t>, Ville-Marie, and </a:t>
            </a:r>
            <a:r>
              <a:rPr lang="en-US" sz="1600" dirty="0" err="1" smtClean="0">
                <a:latin typeface="Calibri" panose="020F0502020204030204" pitchFamily="34" charset="0"/>
                <a:cs typeface="Calibri" panose="020F0502020204030204" pitchFamily="34" charset="0"/>
              </a:rPr>
              <a:t>Villeray</a:t>
            </a:r>
            <a:r>
              <a:rPr lang="en-US" sz="1600" dirty="0" smtClean="0">
                <a:latin typeface="Calibri" panose="020F0502020204030204" pitchFamily="34" charset="0"/>
                <a:cs typeface="Calibri" panose="020F0502020204030204" pitchFamily="34" charset="0"/>
              </a:rPr>
              <a:t>-Saint-Michel-</a:t>
            </a:r>
            <a:r>
              <a:rPr lang="en-US" sz="1600" dirty="0" err="1" smtClean="0">
                <a:latin typeface="Calibri" panose="020F0502020204030204" pitchFamily="34" charset="0"/>
                <a:cs typeface="Calibri" panose="020F0502020204030204" pitchFamily="34" charset="0"/>
              </a:rPr>
              <a:t>Parc</a:t>
            </a:r>
            <a:r>
              <a:rPr lang="en-US" sz="1600" dirty="0" smtClean="0">
                <a:latin typeface="Calibri" panose="020F0502020204030204" pitchFamily="34" charset="0"/>
                <a:cs typeface="Calibri" panose="020F0502020204030204" pitchFamily="34" charset="0"/>
              </a:rPr>
              <a:t>-Extension. </a:t>
            </a:r>
          </a:p>
          <a:p>
            <a:pPr algn="just"/>
            <a:endParaRPr lang="en-US" sz="1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Note: Declarations are not available for Boroughs not part of the City of Montreal, such as Montreal-Est.</a:t>
            </a:r>
          </a:p>
          <a:p>
            <a:pPr marL="285750" indent="-285750" algn="just">
              <a:buFont typeface="Arial" panose="020B0604020202020204" pitchFamily="34" charset="0"/>
              <a:buChar char="•"/>
            </a:pPr>
            <a:endParaRPr lang="en-US" sz="1600" dirty="0" smtClean="0">
              <a:latin typeface="Calibri" panose="020F0502020204030204" pitchFamily="34" charset="0"/>
              <a:cs typeface="Calibri" panose="020F0502020204030204" pitchFamily="34" charset="0"/>
            </a:endParaRPr>
          </a:p>
          <a:p>
            <a:pPr algn="just"/>
            <a:r>
              <a:rPr lang="en-US" sz="2000" dirty="0" smtClean="0">
                <a:latin typeface="Calibri" panose="020F0502020204030204" pitchFamily="34" charset="0"/>
                <a:cs typeface="Calibri" panose="020F0502020204030204" pitchFamily="34" charset="0"/>
              </a:rPr>
              <a:t>Monthly trend</a:t>
            </a:r>
          </a:p>
          <a:p>
            <a:pPr marL="285750" indent="-285750" algn="just">
              <a:buFont typeface="Arial" panose="020B0604020202020204" pitchFamily="34" charset="0"/>
              <a:buChar char="•"/>
            </a:pPr>
            <a:r>
              <a:rPr lang="en-CA" sz="1600" dirty="0" smtClean="0">
                <a:latin typeface="Calibri" panose="020F0502020204030204" pitchFamily="34" charset="0"/>
                <a:cs typeface="Calibri" panose="020F0502020204030204" pitchFamily="34" charset="0"/>
              </a:rPr>
              <a:t>For grouped intersections that are viewed on </a:t>
            </a:r>
            <a:r>
              <a:rPr lang="en-CA" sz="1600" dirty="0">
                <a:latin typeface="Calibri" panose="020F0502020204030204" pitchFamily="34" charset="0"/>
                <a:cs typeface="Calibri" panose="020F0502020204030204" pitchFamily="34" charset="0"/>
              </a:rPr>
              <a:t>a monthly scale, we can </a:t>
            </a:r>
            <a:r>
              <a:rPr lang="en-CA" sz="1600" dirty="0" smtClean="0">
                <a:latin typeface="Calibri" panose="020F0502020204030204" pitchFamily="34" charset="0"/>
                <a:cs typeface="Calibri" panose="020F0502020204030204" pitchFamily="34" charset="0"/>
              </a:rPr>
              <a:t>visualise the </a:t>
            </a:r>
            <a:r>
              <a:rPr lang="en-CA" sz="1600" dirty="0">
                <a:latin typeface="Calibri" panose="020F0502020204030204" pitchFamily="34" charset="0"/>
                <a:cs typeface="Calibri" panose="020F0502020204030204" pitchFamily="34" charset="0"/>
              </a:rPr>
              <a:t>months with the highest count of declarations:  the period from June through October is the most problematic. </a:t>
            </a:r>
            <a:r>
              <a:rPr lang="en-CA" sz="1600" dirty="0" smtClean="0">
                <a:latin typeface="Calibri" panose="020F0502020204030204" pitchFamily="34" charset="0"/>
                <a:cs typeface="Calibri" panose="020F0502020204030204" pitchFamily="34" charset="0"/>
              </a:rPr>
              <a:t>(*with </a:t>
            </a:r>
            <a:r>
              <a:rPr lang="en-CA" sz="1600" dirty="0">
                <a:latin typeface="Calibri" panose="020F0502020204030204" pitchFamily="34" charset="0"/>
                <a:cs typeface="Calibri" panose="020F0502020204030204" pitchFamily="34" charset="0"/>
              </a:rPr>
              <a:t>2126 declarations removed)</a:t>
            </a:r>
            <a:endParaRPr lang="en-CA" sz="2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CA" sz="1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0C8C7F6E-DD23-4993-B869-BE8FDCAEE6A3}"/>
              </a:ext>
            </a:extLst>
          </p:cNvPr>
          <p:cNvPicPr/>
          <p:nvPr/>
        </p:nvPicPr>
        <p:blipFill>
          <a:blip r:embed="rId2"/>
          <a:stretch>
            <a:fillRect/>
          </a:stretch>
        </p:blipFill>
        <p:spPr>
          <a:xfrm>
            <a:off x="2358082" y="3581012"/>
            <a:ext cx="7491107" cy="2979768"/>
          </a:xfrm>
          <a:prstGeom prst="rect">
            <a:avLst/>
          </a:prstGeom>
        </p:spPr>
      </p:pic>
      <p:sp>
        <p:nvSpPr>
          <p:cNvPr id="6" name="Title 1">
            <a:extLst>
              <a:ext uri="{FF2B5EF4-FFF2-40B4-BE49-F238E27FC236}">
                <a16:creationId xmlns:a16="http://schemas.microsoft.com/office/drawing/2014/main" xmlns="" id="{B808C485-5C20-471B-BC75-DD7D254194A0}"/>
              </a:ext>
            </a:extLst>
          </p:cNvPr>
          <p:cNvSpPr>
            <a:spLocks noGrp="1"/>
          </p:cNvSpPr>
          <p:nvPr>
            <p:ph type="title"/>
          </p:nvPr>
        </p:nvSpPr>
        <p:spPr>
          <a:xfrm>
            <a:off x="838200" y="190701"/>
            <a:ext cx="10515600" cy="735106"/>
          </a:xfrm>
        </p:spPr>
        <p:txBody>
          <a:bodyPr>
            <a:normAutofit fontScale="90000"/>
          </a:bodyPr>
          <a:lstStyle/>
          <a:p>
            <a:r>
              <a:rPr lang="en-CA" dirty="0" smtClean="0">
                <a:latin typeface="Calibri" panose="020F0502020204030204" pitchFamily="34" charset="0"/>
                <a:cs typeface="Calibri" panose="020F0502020204030204" pitchFamily="34" charset="0"/>
              </a:rPr>
              <a:t>Declarations: Trend</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8875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808C485-5C20-471B-BC75-DD7D254194A0}"/>
              </a:ext>
            </a:extLst>
          </p:cNvPr>
          <p:cNvSpPr>
            <a:spLocks noGrp="1"/>
          </p:cNvSpPr>
          <p:nvPr>
            <p:ph type="title"/>
          </p:nvPr>
        </p:nvSpPr>
        <p:spPr>
          <a:xfrm>
            <a:off x="838200" y="190701"/>
            <a:ext cx="10515600" cy="735106"/>
          </a:xfrm>
        </p:spPr>
        <p:txBody>
          <a:bodyPr>
            <a:normAutofit fontScale="90000"/>
          </a:bodyPr>
          <a:lstStyle/>
          <a:p>
            <a:r>
              <a:rPr lang="en-CA" dirty="0" smtClean="0">
                <a:latin typeface="Calibri" panose="020F0502020204030204" pitchFamily="34" charset="0"/>
                <a:cs typeface="Calibri" panose="020F0502020204030204" pitchFamily="34" charset="0"/>
              </a:rPr>
              <a:t>Declarations: Analysis</a:t>
            </a:r>
            <a:endParaRPr lang="en-CA"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xmlns="" id="{99BE9C27-A543-4FEF-83EE-8F28BCB2457C}"/>
              </a:ext>
            </a:extLst>
          </p:cNvPr>
          <p:cNvSpPr txBox="1"/>
          <p:nvPr/>
        </p:nvSpPr>
        <p:spPr>
          <a:xfrm>
            <a:off x="854652" y="3157520"/>
            <a:ext cx="5047619"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Dataset view by Month and Borough since </a:t>
            </a:r>
            <a:r>
              <a:rPr lang="en-US" sz="1100" dirty="0" smtClean="0">
                <a:latin typeface="Calibri" panose="020F0502020204030204" pitchFamily="34" charset="0"/>
                <a:cs typeface="Calibri" panose="020F0502020204030204" pitchFamily="34" charset="0"/>
              </a:rPr>
              <a:t>2011 (*with 2126 declarations removed)</a:t>
            </a:r>
            <a:endParaRPr lang="en-CA" sz="1100" dirty="0">
              <a:latin typeface="Calibri" panose="020F0502020204030204" pitchFamily="34" charset="0"/>
              <a:cs typeface="Calibri" panose="020F0502020204030204" pitchFamily="34" charset="0"/>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07"/>
          <a:stretch/>
        </p:blipFill>
        <p:spPr bwMode="auto">
          <a:xfrm>
            <a:off x="778440" y="3429000"/>
            <a:ext cx="4963682" cy="3304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5559" y="2953852"/>
            <a:ext cx="4724320" cy="1441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a:extLst>
              <a:ext uri="{FF2B5EF4-FFF2-40B4-BE49-F238E27FC236}">
                <a16:creationId xmlns:a16="http://schemas.microsoft.com/office/drawing/2014/main" xmlns="" id="{91F3DD12-8EB4-4B78-BAB1-89B0D9F49C38}"/>
              </a:ext>
            </a:extLst>
          </p:cNvPr>
          <p:cNvSpPr txBox="1"/>
          <p:nvPr/>
        </p:nvSpPr>
        <p:spPr>
          <a:xfrm>
            <a:off x="1586089" y="1014860"/>
            <a:ext cx="9019822" cy="1938992"/>
          </a:xfrm>
          <a:prstGeom prst="rect">
            <a:avLst/>
          </a:prstGeom>
          <a:noFill/>
        </p:spPr>
        <p:txBody>
          <a:bodyPr wrap="square" rtlCol="0">
            <a:spAutoFit/>
          </a:bodyPr>
          <a:lstStyle/>
          <a:p>
            <a:r>
              <a:rPr lang="en-CA" sz="2000" dirty="0" smtClean="0"/>
              <a:t>Intersections</a:t>
            </a:r>
          </a:p>
          <a:p>
            <a:pPr marL="285750" indent="-285750">
              <a:buFont typeface="Arial" panose="020B0604020202020204" pitchFamily="34" charset="0"/>
              <a:buChar char="•"/>
            </a:pPr>
            <a:r>
              <a:rPr lang="en-CA" sz="1600" dirty="0" smtClean="0"/>
              <a:t>Borough and Neighborhood labels are not used in the regression model, since an intersection can be shared by two neighborhoods. </a:t>
            </a:r>
          </a:p>
          <a:p>
            <a:pPr marL="285750" indent="-285750">
              <a:buFont typeface="Arial" panose="020B0604020202020204" pitchFamily="34" charset="0"/>
              <a:buChar char="•"/>
            </a:pPr>
            <a:endParaRPr lang="en-CA" sz="1600" dirty="0" smtClean="0"/>
          </a:p>
          <a:p>
            <a:r>
              <a:rPr lang="en-CA" sz="2000" dirty="0"/>
              <a:t>Counts</a:t>
            </a:r>
            <a:endParaRPr lang="en-CA" sz="2000" dirty="0"/>
          </a:p>
          <a:p>
            <a:pPr marL="285750" indent="-285750">
              <a:buFont typeface="Arial" panose="020B0604020202020204" pitchFamily="34" charset="0"/>
              <a:buChar char="•"/>
            </a:pPr>
            <a:r>
              <a:rPr lang="en-CA" sz="1600" dirty="0" smtClean="0"/>
              <a:t>The highest count of declarations does signify the highest count of exterminations. </a:t>
            </a:r>
          </a:p>
          <a:p>
            <a:pPr marL="285750" indent="-285750">
              <a:buFont typeface="Arial" panose="020B0604020202020204" pitchFamily="34" charset="0"/>
              <a:buChar char="•"/>
            </a:pPr>
            <a:r>
              <a:rPr lang="en-CA" sz="1600" dirty="0" smtClean="0"/>
              <a:t>Boroughs with the highest count of declaration may not contain the most affected intersections.</a:t>
            </a:r>
            <a:endParaRPr lang="en-CA" sz="1600" dirty="0"/>
          </a:p>
        </p:txBody>
      </p:sp>
      <p:sp>
        <p:nvSpPr>
          <p:cNvPr id="2" name="Rectangle 1"/>
          <p:cNvSpPr/>
          <p:nvPr/>
        </p:nvSpPr>
        <p:spPr>
          <a:xfrm>
            <a:off x="6315559" y="4589030"/>
            <a:ext cx="4724320" cy="1292662"/>
          </a:xfrm>
          <a:prstGeom prst="rect">
            <a:avLst/>
          </a:prstGeom>
        </p:spPr>
        <p:txBody>
          <a:bodyPr wrap="square">
            <a:spAutoFit/>
          </a:bodyPr>
          <a:lstStyle/>
          <a:p>
            <a:pPr algn="just"/>
            <a:r>
              <a:rPr lang="en-US" dirty="0" smtClean="0">
                <a:latin typeface="Calibri" panose="020F0502020204030204" pitchFamily="34" charset="0"/>
                <a:cs typeface="Calibri" panose="020F0502020204030204" pitchFamily="34" charset="0"/>
              </a:rPr>
              <a:t>Recall: the </a:t>
            </a:r>
            <a:r>
              <a:rPr lang="en-US" dirty="0">
                <a:latin typeface="Calibri" panose="020F0502020204030204" pitchFamily="34" charset="0"/>
                <a:cs typeface="Calibri" panose="020F0502020204030204" pitchFamily="34" charset="0"/>
              </a:rPr>
              <a:t>top 5 boroughs with the highest count of declarations</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Plateau-Mont-Royal, Mercier-</a:t>
            </a:r>
            <a:r>
              <a:rPr lang="en-US" sz="1400" dirty="0" err="1">
                <a:latin typeface="Calibri" panose="020F0502020204030204" pitchFamily="34" charset="0"/>
                <a:cs typeface="Calibri" panose="020F0502020204030204" pitchFamily="34" charset="0"/>
              </a:rPr>
              <a:t>Hochelaga</a:t>
            </a:r>
            <a:r>
              <a:rPr lang="en-US" sz="1400" dirty="0">
                <a:latin typeface="Calibri" panose="020F0502020204030204" pitchFamily="34" charset="0"/>
                <a:cs typeface="Calibri" panose="020F0502020204030204" pitchFamily="34" charset="0"/>
              </a:rPr>
              <a:t>-Maisonneuve, Rosemont-La Petite </a:t>
            </a:r>
            <a:r>
              <a:rPr lang="en-US" sz="1400" dirty="0" err="1">
                <a:latin typeface="Calibri" panose="020F0502020204030204" pitchFamily="34" charset="0"/>
                <a:cs typeface="Calibri" panose="020F0502020204030204" pitchFamily="34" charset="0"/>
              </a:rPr>
              <a:t>Patrie</a:t>
            </a:r>
            <a:r>
              <a:rPr lang="en-US" sz="1400" dirty="0">
                <a:latin typeface="Calibri" panose="020F0502020204030204" pitchFamily="34" charset="0"/>
                <a:cs typeface="Calibri" panose="020F0502020204030204" pitchFamily="34" charset="0"/>
              </a:rPr>
              <a:t>, Ville-Marie, and </a:t>
            </a:r>
            <a:r>
              <a:rPr lang="en-US" sz="1400" dirty="0" err="1">
                <a:latin typeface="Calibri" panose="020F0502020204030204" pitchFamily="34" charset="0"/>
                <a:cs typeface="Calibri" panose="020F0502020204030204" pitchFamily="34" charset="0"/>
              </a:rPr>
              <a:t>Villeray</a:t>
            </a:r>
            <a:r>
              <a:rPr lang="en-US" sz="1400" dirty="0">
                <a:latin typeface="Calibri" panose="020F0502020204030204" pitchFamily="34" charset="0"/>
                <a:cs typeface="Calibri" panose="020F0502020204030204" pitchFamily="34" charset="0"/>
              </a:rPr>
              <a:t>-Saint-Michel-</a:t>
            </a:r>
            <a:r>
              <a:rPr lang="en-US" sz="1400" dirty="0" err="1">
                <a:latin typeface="Calibri" panose="020F0502020204030204" pitchFamily="34" charset="0"/>
                <a:cs typeface="Calibri" panose="020F0502020204030204" pitchFamily="34" charset="0"/>
              </a:rPr>
              <a:t>Parc</a:t>
            </a:r>
            <a:r>
              <a:rPr lang="en-US" sz="1400" dirty="0">
                <a:latin typeface="Calibri" panose="020F0502020204030204" pitchFamily="34" charset="0"/>
                <a:cs typeface="Calibri" panose="020F0502020204030204" pitchFamily="34" charset="0"/>
              </a:rPr>
              <a:t>-Extension. </a:t>
            </a:r>
          </a:p>
        </p:txBody>
      </p:sp>
    </p:spTree>
    <p:extLst>
      <p:ext uri="{BB962C8B-B14F-4D97-AF65-F5344CB8AC3E}">
        <p14:creationId xmlns:p14="http://schemas.microsoft.com/office/powerpoint/2010/main" val="416342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EE0791-2BEB-41B7-B270-D0C88A2A17FF}"/>
              </a:ext>
            </a:extLst>
          </p:cNvPr>
          <p:cNvSpPr>
            <a:spLocks noGrp="1"/>
          </p:cNvSpPr>
          <p:nvPr>
            <p:ph type="title"/>
          </p:nvPr>
        </p:nvSpPr>
        <p:spPr>
          <a:xfrm>
            <a:off x="838200" y="365126"/>
            <a:ext cx="10515600" cy="996950"/>
          </a:xfrm>
        </p:spPr>
        <p:txBody>
          <a:bodyPr/>
          <a:lstStyle/>
          <a:p>
            <a:r>
              <a:rPr lang="en-CA" dirty="0">
                <a:latin typeface="Calibri" panose="020F0502020204030204" pitchFamily="34" charset="0"/>
                <a:cs typeface="Calibri" panose="020F0502020204030204" pitchFamily="34" charset="0"/>
              </a:rPr>
              <a:t>Dataset Description</a:t>
            </a:r>
          </a:p>
        </p:txBody>
      </p:sp>
      <p:sp>
        <p:nvSpPr>
          <p:cNvPr id="4" name="TextBox 3">
            <a:extLst>
              <a:ext uri="{FF2B5EF4-FFF2-40B4-BE49-F238E27FC236}">
                <a16:creationId xmlns:a16="http://schemas.microsoft.com/office/drawing/2014/main" xmlns="" id="{D39C09B6-3AA2-4050-B5B9-ABD00811A14B}"/>
              </a:ext>
            </a:extLst>
          </p:cNvPr>
          <p:cNvSpPr txBox="1"/>
          <p:nvPr/>
        </p:nvSpPr>
        <p:spPr>
          <a:xfrm>
            <a:off x="1076327" y="1514480"/>
            <a:ext cx="10048876" cy="5232202"/>
          </a:xfrm>
          <a:prstGeom prst="rect">
            <a:avLst/>
          </a:prstGeom>
          <a:noFill/>
        </p:spPr>
        <p:txBody>
          <a:bodyPr wrap="square" rtlCol="0">
            <a:spAutoFit/>
          </a:bodyPr>
          <a:lstStyle/>
          <a:p>
            <a:r>
              <a:rPr lang="en-CA" sz="2000" dirty="0" smtClean="0">
                <a:latin typeface="Calibri" panose="020F0502020204030204" pitchFamily="34" charset="0"/>
                <a:cs typeface="Calibri" panose="020F0502020204030204" pitchFamily="34" charset="0"/>
              </a:rPr>
              <a:t>Source</a:t>
            </a:r>
          </a:p>
          <a:p>
            <a:pPr marL="285750" indent="-285750">
              <a:buFont typeface="Arial" panose="020B0604020202020204" pitchFamily="34" charset="0"/>
              <a:buChar char="•"/>
            </a:pPr>
            <a:r>
              <a:rPr lang="en-CA" sz="1600" dirty="0" smtClean="0">
                <a:latin typeface="Calibri" panose="020F0502020204030204" pitchFamily="34" charset="0"/>
                <a:cs typeface="Calibri" panose="020F0502020204030204" pitchFamily="34" charset="0"/>
              </a:rPr>
              <a:t>Declaration </a:t>
            </a:r>
            <a:r>
              <a:rPr lang="en-CA" sz="1600" dirty="0">
                <a:latin typeface="Calibri" panose="020F0502020204030204" pitchFamily="34" charset="0"/>
                <a:cs typeface="Calibri" panose="020F0502020204030204" pitchFamily="34" charset="0"/>
              </a:rPr>
              <a:t>report tracking for our dataset began on the 5th of July </a:t>
            </a:r>
            <a:r>
              <a:rPr lang="en-CA" sz="1600" dirty="0" smtClean="0">
                <a:latin typeface="Calibri" panose="020F0502020204030204" pitchFamily="34" charset="0"/>
                <a:cs typeface="Calibri" panose="020F0502020204030204" pitchFamily="34" charset="0"/>
              </a:rPr>
              <a:t>2011</a:t>
            </a:r>
            <a:r>
              <a:rPr lang="en-CA" sz="1600" dirty="0" smtClean="0">
                <a:latin typeface="Calibri" panose="020F0502020204030204" pitchFamily="34" charset="0"/>
                <a:cs typeface="Calibri" panose="020F0502020204030204" pitchFamily="34" charset="0"/>
              </a:rPr>
              <a:t>, as per the data dictionary.</a:t>
            </a:r>
          </a:p>
          <a:p>
            <a:pPr marL="285750" indent="-285750">
              <a:buFont typeface="Arial" panose="020B0604020202020204" pitchFamily="34" charset="0"/>
              <a:buChar char="•"/>
            </a:pPr>
            <a:endParaRPr lang="en-CA" sz="16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sz="1600" dirty="0" smtClean="0">
                <a:latin typeface="Calibri" panose="020F0502020204030204" pitchFamily="34" charset="0"/>
                <a:cs typeface="Calibri" panose="020F0502020204030204" pitchFamily="34" charset="0"/>
              </a:rPr>
              <a:t>The data dictionary </a:t>
            </a:r>
            <a:r>
              <a:rPr lang="en-CA" sz="1600" dirty="0">
                <a:latin typeface="Calibri" panose="020F0502020204030204" pitchFamily="34" charset="0"/>
                <a:cs typeface="Calibri" panose="020F0502020204030204" pitchFamily="34" charset="0"/>
              </a:rPr>
              <a:t>indicates that the data has a low degree of reliability due to the concern that they were entered manually by a third party, pest control managers, and are not validated by the City of Montreal. </a:t>
            </a:r>
            <a:endParaRPr lang="en-CA" sz="16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CA" sz="1600" dirty="0">
              <a:latin typeface="Calibri" panose="020F0502020204030204" pitchFamily="34" charset="0"/>
              <a:cs typeface="Calibri" panose="020F0502020204030204" pitchFamily="34" charset="0"/>
            </a:endParaRPr>
          </a:p>
          <a:p>
            <a:r>
              <a:rPr lang="en-CA" sz="2000" dirty="0" smtClean="0">
                <a:latin typeface="Calibri" panose="020F0502020204030204" pitchFamily="34" charset="0"/>
                <a:cs typeface="Calibri" panose="020F0502020204030204" pitchFamily="34" charset="0"/>
              </a:rPr>
              <a:t>Composition</a:t>
            </a:r>
            <a:endParaRPr lang="en-CA"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sz="1600" dirty="0" smtClean="0">
                <a:latin typeface="Calibri" panose="020F0502020204030204" pitchFamily="34" charset="0"/>
                <a:cs typeface="Calibri" panose="020F0502020204030204" pitchFamily="34" charset="0"/>
              </a:rPr>
              <a:t>Included </a:t>
            </a:r>
            <a:r>
              <a:rPr lang="en-CA" sz="1600" dirty="0">
                <a:latin typeface="Calibri" panose="020F0502020204030204" pitchFamily="34" charset="0"/>
                <a:cs typeface="Calibri" panose="020F0502020204030204" pitchFamily="34" charset="0"/>
              </a:rPr>
              <a:t>in the dataset are 13 columns detailing the specific dates the infestations were declared along with unique declaration ID's per entry.  </a:t>
            </a:r>
            <a:endParaRPr lang="en-CA" sz="16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CA" sz="16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sz="1600" dirty="0" smtClean="0">
                <a:latin typeface="Calibri" panose="020F0502020204030204" pitchFamily="34" charset="0"/>
                <a:cs typeface="Calibri" panose="020F0502020204030204" pitchFamily="34" charset="0"/>
              </a:rPr>
              <a:t>Each </a:t>
            </a:r>
            <a:r>
              <a:rPr lang="en-CA" sz="1600" dirty="0">
                <a:latin typeface="Calibri" panose="020F0502020204030204" pitchFamily="34" charset="0"/>
                <a:cs typeface="Calibri" panose="020F0502020204030204" pitchFamily="34" charset="0"/>
              </a:rPr>
              <a:t>record identifies the neighborhood and borough.  The specific locations are solely identified by coordinates to ensure the privacy of the </a:t>
            </a:r>
            <a:r>
              <a:rPr lang="en-CA" sz="1600" dirty="0" smtClean="0">
                <a:latin typeface="Calibri" panose="020F0502020204030204" pitchFamily="34" charset="0"/>
                <a:cs typeface="Calibri" panose="020F0502020204030204" pitchFamily="34" charset="0"/>
              </a:rPr>
              <a:t>residents.</a:t>
            </a:r>
          </a:p>
          <a:p>
            <a:pPr marL="285750" indent="-285750">
              <a:buFont typeface="Arial" panose="020B0604020202020204" pitchFamily="34" charset="0"/>
              <a:buChar char="•"/>
            </a:pPr>
            <a:endParaRPr lang="en-CA"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sz="1600" dirty="0">
                <a:latin typeface="Calibri" panose="020F0502020204030204" pitchFamily="34" charset="0"/>
                <a:cs typeface="Calibri" panose="020F0502020204030204" pitchFamily="34" charset="0"/>
              </a:rPr>
              <a:t>The dataset also includes inspection dates along with the start and end periods for exterminations including the number of visits per household to a maximum of 4. </a:t>
            </a:r>
          </a:p>
          <a:p>
            <a:endParaRPr lang="en-CA"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sz="1600" dirty="0" smtClean="0">
                <a:latin typeface="Calibri" panose="020F0502020204030204" pitchFamily="34" charset="0"/>
                <a:cs typeface="Calibri" panose="020F0502020204030204" pitchFamily="34" charset="0"/>
              </a:rPr>
              <a:t>Columns:</a:t>
            </a:r>
            <a:endParaRPr lang="en-CA" sz="1400" dirty="0">
              <a:latin typeface="Calibri" panose="020F0502020204030204" pitchFamily="34" charset="0"/>
              <a:cs typeface="Calibri" panose="020F0502020204030204" pitchFamily="34" charset="0"/>
            </a:endParaRPr>
          </a:p>
          <a:p>
            <a:pPr lvl="1"/>
            <a:r>
              <a:rPr lang="en-CA" sz="1400" dirty="0">
                <a:latin typeface="Calibri" panose="020F0502020204030204" pitchFamily="34" charset="0"/>
                <a:cs typeface="Calibri" panose="020F0502020204030204" pitchFamily="34" charset="0"/>
              </a:rPr>
              <a:t>NO_DECLARATION, DATE_DECLARATION, DATE_INSP_VISPRE, NBR_EXTERMIN, DATE_DEBUTTRAIT, DATE_FINTRAIT, </a:t>
            </a:r>
            <a:r>
              <a:rPr lang="en-CA" sz="1400" dirty="0" err="1">
                <a:latin typeface="Calibri" panose="020F0502020204030204" pitchFamily="34" charset="0"/>
                <a:cs typeface="Calibri" panose="020F0502020204030204" pitchFamily="34" charset="0"/>
              </a:rPr>
              <a:t>No_QR</a:t>
            </a:r>
            <a:r>
              <a:rPr lang="en-CA" sz="1400" dirty="0">
                <a:latin typeface="Calibri" panose="020F0502020204030204" pitchFamily="34" charset="0"/>
                <a:cs typeface="Calibri" panose="020F0502020204030204" pitchFamily="34" charset="0"/>
              </a:rPr>
              <a:t>, NOM_QR, NOM_ARROND</a:t>
            </a:r>
            <a:r>
              <a:rPr lang="en-CA" sz="1400" dirty="0" smtClean="0">
                <a:latin typeface="Calibri" panose="020F0502020204030204" pitchFamily="34" charset="0"/>
                <a:cs typeface="Calibri" panose="020F0502020204030204" pitchFamily="34" charset="0"/>
              </a:rPr>
              <a:t>, COORD_X</a:t>
            </a:r>
            <a:r>
              <a:rPr lang="en-CA" sz="1400" dirty="0">
                <a:latin typeface="Calibri" panose="020F0502020204030204" pitchFamily="34" charset="0"/>
                <a:cs typeface="Calibri" panose="020F0502020204030204" pitchFamily="34" charset="0"/>
              </a:rPr>
              <a:t>, COORD_Y, LONGITUDE, LATITUDE</a:t>
            </a:r>
          </a:p>
          <a:p>
            <a:endParaRPr lang="en-CA" sz="1400" dirty="0">
              <a:latin typeface="Calibri" panose="020F0502020204030204" pitchFamily="34" charset="0"/>
              <a:cs typeface="Calibri" panose="020F0502020204030204" pitchFamily="34" charset="0"/>
            </a:endParaRPr>
          </a:p>
          <a:p>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7331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EE0791-2BEB-41B7-B270-D0C88A2A17FF}"/>
              </a:ext>
            </a:extLst>
          </p:cNvPr>
          <p:cNvSpPr>
            <a:spLocks noGrp="1"/>
          </p:cNvSpPr>
          <p:nvPr>
            <p:ph type="title"/>
          </p:nvPr>
        </p:nvSpPr>
        <p:spPr>
          <a:xfrm>
            <a:off x="838200" y="365126"/>
            <a:ext cx="10515600" cy="996950"/>
          </a:xfrm>
        </p:spPr>
        <p:txBody>
          <a:bodyPr/>
          <a:lstStyle/>
          <a:p>
            <a:r>
              <a:rPr lang="en-CA" dirty="0">
                <a:latin typeface="Calibri" panose="020F0502020204030204" pitchFamily="34" charset="0"/>
                <a:cs typeface="Calibri" panose="020F0502020204030204" pitchFamily="34" charset="0"/>
              </a:rPr>
              <a:t>Dataset </a:t>
            </a:r>
            <a:r>
              <a:rPr lang="en-CA" dirty="0" smtClean="0">
                <a:latin typeface="Calibri" panose="020F0502020204030204" pitchFamily="34" charset="0"/>
                <a:cs typeface="Calibri" panose="020F0502020204030204" pitchFamily="34" charset="0"/>
              </a:rPr>
              <a:t>Cleaning</a:t>
            </a:r>
            <a:endParaRPr lang="en-CA"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xmlns="" id="{D39C09B6-3AA2-4050-B5B9-ABD00811A14B}"/>
              </a:ext>
            </a:extLst>
          </p:cNvPr>
          <p:cNvSpPr txBox="1"/>
          <p:nvPr/>
        </p:nvSpPr>
        <p:spPr>
          <a:xfrm>
            <a:off x="1076327" y="1266830"/>
            <a:ext cx="10048876" cy="4832092"/>
          </a:xfrm>
          <a:prstGeom prst="rect">
            <a:avLst/>
          </a:prstGeom>
          <a:noFill/>
        </p:spPr>
        <p:txBody>
          <a:bodyPr wrap="square" rtlCol="0">
            <a:spAutoFit/>
          </a:bodyPr>
          <a:lstStyle/>
          <a:p>
            <a:pPr algn="just"/>
            <a:r>
              <a:rPr lang="en-CA" sz="2000" dirty="0" smtClean="0"/>
              <a:t>Null </a:t>
            </a:r>
            <a:r>
              <a:rPr lang="en-CA" sz="2000" dirty="0"/>
              <a:t>values</a:t>
            </a:r>
          </a:p>
          <a:p>
            <a:pPr marL="285750" indent="-285750" algn="just">
              <a:buFont typeface="Arial" panose="020B0604020202020204" pitchFamily="34" charset="0"/>
              <a:buChar char="•"/>
            </a:pPr>
            <a:r>
              <a:rPr lang="en-CA" sz="1600" dirty="0"/>
              <a:t>Data dictionary was updated following a confirmation from the City of Montreal that null values (2124 cases) are not removed from the dataset, as they may be populated a later </a:t>
            </a:r>
            <a:r>
              <a:rPr lang="en-CA" sz="1600" dirty="0" smtClean="0"/>
              <a:t>time.</a:t>
            </a:r>
          </a:p>
          <a:p>
            <a:pPr marL="285750" indent="-285750" algn="just">
              <a:buFont typeface="Arial" panose="020B0604020202020204" pitchFamily="34" charset="0"/>
              <a:buChar char="•"/>
            </a:pPr>
            <a:endParaRPr lang="en-CA" sz="1600" dirty="0" smtClean="0"/>
          </a:p>
          <a:p>
            <a:pPr marL="285750" indent="-285750" algn="just">
              <a:buFont typeface="Arial" panose="020B0604020202020204" pitchFamily="34" charset="0"/>
              <a:buChar char="•"/>
            </a:pPr>
            <a:r>
              <a:rPr lang="en-CA" sz="1600" dirty="0" smtClean="0"/>
              <a:t>Out </a:t>
            </a:r>
            <a:r>
              <a:rPr lang="en-CA" sz="1600" dirty="0"/>
              <a:t>of </a:t>
            </a:r>
            <a:r>
              <a:rPr lang="en-CA" sz="1600" dirty="0" smtClean="0"/>
              <a:t>33,365 </a:t>
            </a:r>
            <a:r>
              <a:rPr lang="en-CA" sz="1600" dirty="0"/>
              <a:t>declarations there are </a:t>
            </a:r>
            <a:r>
              <a:rPr lang="en-CA" sz="1600" dirty="0" smtClean="0"/>
              <a:t>2,124 </a:t>
            </a:r>
            <a:r>
              <a:rPr lang="en-CA" sz="1600" dirty="0"/>
              <a:t>null entries, which lack </a:t>
            </a:r>
            <a:r>
              <a:rPr lang="en-CA" sz="1600" dirty="0">
                <a:latin typeface="Calibri" panose="020F0502020204030204" pitchFamily="34" charset="0"/>
                <a:cs typeface="Calibri" panose="020F0502020204030204" pitchFamily="34" charset="0"/>
              </a:rPr>
              <a:t>inspection dates, extermination start and end dates, and the number of </a:t>
            </a:r>
            <a:r>
              <a:rPr lang="en-CA" sz="1600" dirty="0" smtClean="0">
                <a:latin typeface="Calibri" panose="020F0502020204030204" pitchFamily="34" charset="0"/>
                <a:cs typeface="Calibri" panose="020F0502020204030204" pitchFamily="34" charset="0"/>
              </a:rPr>
              <a:t>exterminations. </a:t>
            </a:r>
            <a:r>
              <a:rPr lang="en-CA" sz="1600" dirty="0">
                <a:latin typeface="Calibri" panose="020F0502020204030204" pitchFamily="34" charset="0"/>
                <a:cs typeface="Calibri" panose="020F0502020204030204" pitchFamily="34" charset="0"/>
              </a:rPr>
              <a:t>T</a:t>
            </a:r>
            <a:r>
              <a:rPr lang="en-CA" sz="1600" dirty="0" smtClean="0">
                <a:latin typeface="Calibri" panose="020F0502020204030204" pitchFamily="34" charset="0"/>
                <a:cs typeface="Calibri" panose="020F0502020204030204" pitchFamily="34" charset="0"/>
              </a:rPr>
              <a:t>hese </a:t>
            </a:r>
            <a:r>
              <a:rPr lang="en-CA" sz="1600" dirty="0">
                <a:latin typeface="Calibri" panose="020F0502020204030204" pitchFamily="34" charset="0"/>
                <a:cs typeface="Calibri" panose="020F0502020204030204" pitchFamily="34" charset="0"/>
              </a:rPr>
              <a:t>declarations are removed from the train/test model.</a:t>
            </a:r>
          </a:p>
          <a:p>
            <a:pPr marL="285750" indent="-285750" algn="just">
              <a:buFont typeface="Arial" panose="020B0604020202020204" pitchFamily="34" charset="0"/>
              <a:buChar char="•"/>
            </a:pPr>
            <a:endParaRPr lang="en-CA" sz="1600" dirty="0"/>
          </a:p>
          <a:p>
            <a:pPr marL="285750" indent="-285750" algn="just">
              <a:buFont typeface="Arial" panose="020B0604020202020204" pitchFamily="34" charset="0"/>
              <a:buChar char="•"/>
            </a:pPr>
            <a:endParaRPr lang="en-CA" sz="1400" dirty="0"/>
          </a:p>
          <a:p>
            <a:pPr algn="just"/>
            <a:r>
              <a:rPr lang="en-CA" sz="2000" dirty="0"/>
              <a:t>Extermination date preceding an inspection date</a:t>
            </a:r>
          </a:p>
          <a:p>
            <a:pPr marL="285750" indent="-285750" algn="just">
              <a:buFont typeface="Arial" panose="020B0604020202020204" pitchFamily="34" charset="0"/>
              <a:buChar char="•"/>
            </a:pPr>
            <a:r>
              <a:rPr lang="en-CA" sz="1600" dirty="0" smtClean="0"/>
              <a:t>The </a:t>
            </a:r>
            <a:r>
              <a:rPr lang="en-CA" sz="1600" dirty="0"/>
              <a:t>City of Montreal </a:t>
            </a:r>
            <a:r>
              <a:rPr lang="en-CA" sz="1600" dirty="0" smtClean="0"/>
              <a:t>communicated that an extermination and inspection can possibly occur </a:t>
            </a:r>
            <a:r>
              <a:rPr lang="en-CA" sz="1600" dirty="0"/>
              <a:t>on the same date. Although, an inspection needs to occur prior to an extermination. 726 </a:t>
            </a:r>
            <a:r>
              <a:rPr lang="en-CA" sz="1600" dirty="0" smtClean="0"/>
              <a:t>declarations </a:t>
            </a:r>
            <a:r>
              <a:rPr lang="en-CA" sz="1600" dirty="0"/>
              <a:t>have an extermination date preceding an inspection</a:t>
            </a:r>
            <a:r>
              <a:rPr lang="en-CA" sz="1600" dirty="0" smtClean="0"/>
              <a:t>. These declarations are not removed from the model, pending feedback from the City.</a:t>
            </a:r>
          </a:p>
          <a:p>
            <a:pPr marL="285750" indent="-285750" algn="just">
              <a:buFont typeface="Arial" panose="020B0604020202020204" pitchFamily="34" charset="0"/>
              <a:buChar char="•"/>
            </a:pPr>
            <a:endParaRPr lang="en-CA" sz="1600" dirty="0"/>
          </a:p>
          <a:p>
            <a:pPr marL="285750" indent="-285750" algn="just">
              <a:buFont typeface="Arial" panose="020B0604020202020204" pitchFamily="34" charset="0"/>
              <a:buChar char="•"/>
            </a:pPr>
            <a:r>
              <a:rPr lang="en-CA" sz="1600" dirty="0"/>
              <a:t>The inspection date and declaration may be several days apart, as per a communication from the City of Montreal</a:t>
            </a:r>
            <a:r>
              <a:rPr lang="en-CA" sz="1600" dirty="0" smtClean="0"/>
              <a:t>. 22,608 declarations have an inspection date preceding a declaration date by more than 7 days.</a:t>
            </a:r>
            <a:r>
              <a:rPr lang="en-CA" sz="1600" dirty="0"/>
              <a:t> These declarations are not removed from the model, pending feedback from the City.</a:t>
            </a:r>
          </a:p>
          <a:p>
            <a:pPr marL="285750" indent="-285750" algn="just">
              <a:buFont typeface="Arial" panose="020B0604020202020204" pitchFamily="34" charset="0"/>
              <a:buChar char="•"/>
            </a:pPr>
            <a:endParaRPr lang="en-CA" sz="1600" dirty="0" smtClean="0"/>
          </a:p>
          <a:p>
            <a:pPr algn="just"/>
            <a:r>
              <a:rPr lang="en-CA" sz="1600" dirty="0" smtClean="0"/>
              <a:t> </a:t>
            </a:r>
            <a:endParaRPr lang="en-CA" sz="1600" dirty="0"/>
          </a:p>
          <a:p>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1886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8C485-5C20-471B-BC75-DD7D254194A0}"/>
              </a:ext>
            </a:extLst>
          </p:cNvPr>
          <p:cNvSpPr>
            <a:spLocks noGrp="1"/>
          </p:cNvSpPr>
          <p:nvPr>
            <p:ph type="title"/>
          </p:nvPr>
        </p:nvSpPr>
        <p:spPr>
          <a:xfrm>
            <a:off x="838200" y="190701"/>
            <a:ext cx="10515600" cy="735106"/>
          </a:xfrm>
        </p:spPr>
        <p:txBody>
          <a:bodyPr>
            <a:normAutofit fontScale="90000"/>
          </a:bodyPr>
          <a:lstStyle/>
          <a:p>
            <a:r>
              <a:rPr lang="en-CA" dirty="0" smtClean="0">
                <a:latin typeface="Calibri" panose="020F0502020204030204" pitchFamily="34" charset="0"/>
                <a:cs typeface="Calibri" panose="020F0502020204030204" pitchFamily="34" charset="0"/>
              </a:rPr>
              <a:t>Model</a:t>
            </a:r>
            <a:endParaRPr lang="en-CA"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3033D149-05C4-4301-94C4-8275C0C5F6F7}"/>
              </a:ext>
            </a:extLst>
          </p:cNvPr>
          <p:cNvSpPr>
            <a:spLocks noGrp="1"/>
          </p:cNvSpPr>
          <p:nvPr>
            <p:ph idx="1"/>
          </p:nvPr>
        </p:nvSpPr>
        <p:spPr>
          <a:xfrm>
            <a:off x="1066805" y="969268"/>
            <a:ext cx="10039351" cy="5509024"/>
          </a:xfrm>
        </p:spPr>
        <p:txBody>
          <a:bodyPr>
            <a:normAutofit fontScale="85000" lnSpcReduction="10000"/>
          </a:bodyPr>
          <a:lstStyle/>
          <a:p>
            <a:pPr marL="0" indent="0" algn="just">
              <a:buNone/>
            </a:pPr>
            <a:r>
              <a:rPr lang="en-CA" sz="2200" dirty="0" smtClean="0">
                <a:latin typeface="Calibri" panose="020F0502020204030204" pitchFamily="34" charset="0"/>
                <a:cs typeface="Calibri" panose="020F0502020204030204" pitchFamily="34" charset="0"/>
              </a:rPr>
              <a:t>Model</a:t>
            </a:r>
          </a:p>
          <a:p>
            <a:pPr algn="just"/>
            <a:r>
              <a:rPr lang="en-CA" sz="1700" dirty="0" smtClean="0">
                <a:latin typeface="Calibri" panose="020F0502020204030204" pitchFamily="34" charset="0"/>
                <a:cs typeface="Calibri" panose="020F0502020204030204" pitchFamily="34" charset="0"/>
              </a:rPr>
              <a:t>Machine learning, Supervised learning, Regression, Random Forest (10)</a:t>
            </a:r>
          </a:p>
          <a:p>
            <a:pPr algn="just"/>
            <a:r>
              <a:rPr lang="en-CA" sz="1700" dirty="0" err="1" smtClean="0">
                <a:latin typeface="Calibri" panose="020F0502020204030204" pitchFamily="34" charset="0"/>
                <a:cs typeface="Calibri" panose="020F0502020204030204" pitchFamily="34" charset="0"/>
              </a:rPr>
              <a:t>Heroku</a:t>
            </a:r>
            <a:r>
              <a:rPr lang="en-CA" sz="1700" dirty="0" smtClean="0">
                <a:latin typeface="Calibri" panose="020F0502020204030204" pitchFamily="34" charset="0"/>
                <a:cs typeface="Calibri" panose="020F0502020204030204" pitchFamily="34" charset="0"/>
              </a:rPr>
              <a:t> </a:t>
            </a:r>
            <a:r>
              <a:rPr lang="en-CA" sz="1700" dirty="0">
                <a:latin typeface="Calibri" panose="020F0502020204030204" pitchFamily="34" charset="0"/>
                <a:cs typeface="Calibri" panose="020F0502020204030204" pitchFamily="34" charset="0"/>
              </a:rPr>
              <a:t>URL: </a:t>
            </a:r>
            <a:r>
              <a:rPr lang="en-CA" sz="1700" dirty="0">
                <a:latin typeface="Calibri" panose="020F0502020204030204" pitchFamily="34" charset="0"/>
                <a:cs typeface="Calibri" panose="020F0502020204030204" pitchFamily="34" charset="0"/>
                <a:hlinkClick r:id="rId2"/>
              </a:rPr>
              <a:t>https://houseproj.herokuapp.com</a:t>
            </a:r>
            <a:r>
              <a:rPr lang="en-CA" sz="1700" dirty="0" smtClean="0">
                <a:latin typeface="Calibri" panose="020F0502020204030204" pitchFamily="34" charset="0"/>
                <a:cs typeface="Calibri" panose="020F0502020204030204" pitchFamily="34" charset="0"/>
                <a:hlinkClick r:id="rId2"/>
              </a:rPr>
              <a:t>/</a:t>
            </a:r>
            <a:r>
              <a:rPr lang="en-CA" sz="1700" dirty="0" smtClean="0">
                <a:latin typeface="Calibri" panose="020F0502020204030204" pitchFamily="34" charset="0"/>
                <a:cs typeface="Calibri" panose="020F0502020204030204" pitchFamily="34" charset="0"/>
              </a:rPr>
              <a:t> </a:t>
            </a:r>
          </a:p>
          <a:p>
            <a:r>
              <a:rPr lang="en-CA" sz="1800" dirty="0">
                <a:latin typeface="Calibri" panose="020F0502020204030204" pitchFamily="34" charset="0"/>
                <a:cs typeface="Calibri" panose="020F0502020204030204" pitchFamily="34" charset="0"/>
              </a:rPr>
              <a:t>Random Forest was used due to it’s flexibility for both regression and classification problems.</a:t>
            </a:r>
          </a:p>
          <a:p>
            <a:pPr marL="0" indent="0">
              <a:buNone/>
            </a:pPr>
            <a:r>
              <a:rPr lang="en-CA" sz="1600" dirty="0" smtClean="0"/>
              <a:t>	Ref.: </a:t>
            </a:r>
            <a:r>
              <a:rPr lang="en-CA" sz="1600" dirty="0" smtClean="0">
                <a:hlinkClick r:id="rId3"/>
              </a:rPr>
              <a:t>https</a:t>
            </a:r>
            <a:r>
              <a:rPr lang="en-CA" sz="1600" dirty="0">
                <a:hlinkClick r:id="rId3"/>
              </a:rPr>
              <a:t>://towardsdatascience.com/the-random-forest-algorithm-d457d499ffcd</a:t>
            </a:r>
            <a:endParaRPr lang="en-CA" sz="1600" dirty="0">
              <a:latin typeface="Calibri" panose="020F0502020204030204" pitchFamily="34" charset="0"/>
              <a:cs typeface="Calibri" panose="020F0502020204030204" pitchFamily="34" charset="0"/>
            </a:endParaRPr>
          </a:p>
          <a:p>
            <a:pPr algn="just"/>
            <a:endParaRPr lang="en-CA" sz="1700" dirty="0" smtClean="0">
              <a:latin typeface="Calibri" panose="020F0502020204030204" pitchFamily="34" charset="0"/>
              <a:cs typeface="Calibri" panose="020F0502020204030204" pitchFamily="34" charset="0"/>
            </a:endParaRPr>
          </a:p>
          <a:p>
            <a:pPr algn="just"/>
            <a:endParaRPr lang="en-CA" sz="1700" dirty="0" smtClean="0">
              <a:latin typeface="Calibri" panose="020F0502020204030204" pitchFamily="34" charset="0"/>
              <a:cs typeface="Calibri" panose="020F0502020204030204" pitchFamily="34" charset="0"/>
            </a:endParaRPr>
          </a:p>
          <a:p>
            <a:pPr marL="0" indent="0" algn="just">
              <a:buNone/>
            </a:pPr>
            <a:r>
              <a:rPr lang="en-CA" sz="2200" dirty="0" smtClean="0">
                <a:latin typeface="Calibri" panose="020F0502020204030204" pitchFamily="34" charset="0"/>
                <a:cs typeface="Calibri" panose="020F0502020204030204" pitchFamily="34" charset="0"/>
              </a:rPr>
              <a:t>Model Inputs:</a:t>
            </a:r>
          </a:p>
          <a:p>
            <a:pPr algn="just"/>
            <a:r>
              <a:rPr lang="en-CA" sz="1700" dirty="0" smtClean="0">
                <a:latin typeface="Calibri" panose="020F0502020204030204" pitchFamily="34" charset="0"/>
                <a:cs typeface="Calibri" panose="020F0502020204030204" pitchFamily="34" charset="0"/>
              </a:rPr>
              <a:t>Month of the last extermination (1 through 12) at the reference dwelling</a:t>
            </a:r>
          </a:p>
          <a:p>
            <a:pPr algn="just"/>
            <a:r>
              <a:rPr lang="en-CA" sz="1700" dirty="0" smtClean="0">
                <a:latin typeface="Calibri" panose="020F0502020204030204" pitchFamily="34" charset="0"/>
                <a:cs typeface="Calibri" panose="020F0502020204030204" pitchFamily="34" charset="0"/>
              </a:rPr>
              <a:t>Year of the last extermination (2018 through 2019) at the reference dwelling</a:t>
            </a:r>
          </a:p>
          <a:p>
            <a:pPr algn="just"/>
            <a:r>
              <a:rPr lang="en-CA" sz="1700" dirty="0" smtClean="0">
                <a:latin typeface="Calibri" panose="020F0502020204030204" pitchFamily="34" charset="0"/>
                <a:cs typeface="Calibri" panose="020F0502020204030204" pitchFamily="34" charset="0"/>
              </a:rPr>
              <a:t>Distance for reference dwelling from intersection (-73.585636, 45.527404) in </a:t>
            </a:r>
            <a:r>
              <a:rPr lang="en-CA" sz="1700" dirty="0" err="1" smtClean="0">
                <a:latin typeface="Calibri" panose="020F0502020204030204" pitchFamily="34" charset="0"/>
                <a:cs typeface="Calibri" panose="020F0502020204030204" pitchFamily="34" charset="0"/>
              </a:rPr>
              <a:t>Parc</a:t>
            </a:r>
            <a:r>
              <a:rPr lang="en-CA" sz="1700" dirty="0" smtClean="0">
                <a:latin typeface="Calibri" panose="020F0502020204030204" pitchFamily="34" charset="0"/>
                <a:cs typeface="Calibri" panose="020F0502020204030204" pitchFamily="34" charset="0"/>
              </a:rPr>
              <a:t>-Laurier, Le Plateau-Mont-Royal (in 2 KM increments. from 2 to 14)</a:t>
            </a:r>
          </a:p>
          <a:p>
            <a:pPr algn="just"/>
            <a:r>
              <a:rPr lang="en-CA" sz="1700" dirty="0">
                <a:latin typeface="Calibri" panose="020F0502020204030204" pitchFamily="34" charset="0"/>
                <a:cs typeface="Calibri" panose="020F0502020204030204" pitchFamily="34" charset="0"/>
              </a:rPr>
              <a:t>Distance for reference dwelling</a:t>
            </a:r>
            <a:r>
              <a:rPr lang="en-CA" sz="1700" dirty="0" smtClean="0">
                <a:latin typeface="Calibri" panose="020F0502020204030204" pitchFamily="34" charset="0"/>
                <a:cs typeface="Calibri" panose="020F0502020204030204" pitchFamily="34" charset="0"/>
              </a:rPr>
              <a:t> </a:t>
            </a:r>
            <a:r>
              <a:rPr lang="en-CA" sz="1700" dirty="0">
                <a:latin typeface="Calibri" panose="020F0502020204030204" pitchFamily="34" charset="0"/>
                <a:cs typeface="Calibri" panose="020F0502020204030204" pitchFamily="34" charset="0"/>
              </a:rPr>
              <a:t>from </a:t>
            </a:r>
            <a:r>
              <a:rPr lang="en-CA" sz="1700" dirty="0" smtClean="0">
                <a:latin typeface="Calibri" panose="020F0502020204030204" pitchFamily="34" charset="0"/>
                <a:cs typeface="Calibri" panose="020F0502020204030204" pitchFamily="34" charset="0"/>
              </a:rPr>
              <a:t>intersection </a:t>
            </a:r>
            <a:r>
              <a:rPr lang="en-CA" sz="1700" dirty="0">
                <a:latin typeface="Calibri" panose="020F0502020204030204" pitchFamily="34" charset="0"/>
                <a:cs typeface="Calibri" panose="020F0502020204030204" pitchFamily="34" charset="0"/>
              </a:rPr>
              <a:t>(-73.571239, 45.584338) in Grande-Prairie, </a:t>
            </a:r>
            <a:r>
              <a:rPr lang="en-CA" sz="1700" dirty="0" smtClean="0">
                <a:latin typeface="Calibri" panose="020F0502020204030204" pitchFamily="34" charset="0"/>
                <a:cs typeface="Calibri" panose="020F0502020204030204" pitchFamily="34" charset="0"/>
              </a:rPr>
              <a:t>Saint-Léonard</a:t>
            </a:r>
          </a:p>
          <a:p>
            <a:pPr algn="just"/>
            <a:r>
              <a:rPr lang="en-CA" sz="1700" dirty="0">
                <a:latin typeface="Calibri" panose="020F0502020204030204" pitchFamily="34" charset="0"/>
                <a:cs typeface="Calibri" panose="020F0502020204030204" pitchFamily="34" charset="0"/>
              </a:rPr>
              <a:t>Distance for reference dwelling </a:t>
            </a:r>
            <a:r>
              <a:rPr lang="en-CA" sz="1700" dirty="0" smtClean="0">
                <a:latin typeface="Calibri" panose="020F0502020204030204" pitchFamily="34" charset="0"/>
                <a:cs typeface="Calibri" panose="020F0502020204030204" pitchFamily="34" charset="0"/>
              </a:rPr>
              <a:t>from intersection </a:t>
            </a:r>
            <a:r>
              <a:rPr lang="en-CA" sz="1700" dirty="0">
                <a:latin typeface="Calibri" panose="020F0502020204030204" pitchFamily="34" charset="0"/>
                <a:cs typeface="Calibri" panose="020F0502020204030204" pitchFamily="34" charset="0"/>
              </a:rPr>
              <a:t>(-73.68714399999999, 45.518173) in </a:t>
            </a:r>
            <a:r>
              <a:rPr lang="en-CA" sz="1700" dirty="0" err="1">
                <a:latin typeface="Calibri" panose="020F0502020204030204" pitchFamily="34" charset="0"/>
                <a:cs typeface="Calibri" panose="020F0502020204030204" pitchFamily="34" charset="0"/>
              </a:rPr>
              <a:t>Grenet</a:t>
            </a:r>
            <a:r>
              <a:rPr lang="en-CA" sz="1700" dirty="0">
                <a:latin typeface="Calibri" panose="020F0502020204030204" pitchFamily="34" charset="0"/>
                <a:cs typeface="Calibri" panose="020F0502020204030204" pitchFamily="34" charset="0"/>
              </a:rPr>
              <a:t>, Saint-Laurent</a:t>
            </a:r>
            <a:endParaRPr lang="en-CA" sz="1700" dirty="0" smtClean="0">
              <a:latin typeface="Calibri" panose="020F0502020204030204" pitchFamily="34" charset="0"/>
              <a:cs typeface="Calibri" panose="020F0502020204030204" pitchFamily="34" charset="0"/>
            </a:endParaRPr>
          </a:p>
          <a:p>
            <a:pPr algn="just"/>
            <a:r>
              <a:rPr lang="en-CA" sz="1700" dirty="0" smtClean="0">
                <a:latin typeface="Calibri" panose="020F0502020204030204" pitchFamily="34" charset="0"/>
                <a:cs typeface="Calibri" panose="020F0502020204030204" pitchFamily="34" charset="0"/>
              </a:rPr>
              <a:t>These distances are taken from 3 intersections  out of the 5 top intersections previously shown, which are ranked based on the count of exterminations per intersection.</a:t>
            </a:r>
          </a:p>
          <a:p>
            <a:pPr algn="just"/>
            <a:endParaRPr lang="en-CA" sz="1700" dirty="0">
              <a:latin typeface="Calibri" panose="020F0502020204030204" pitchFamily="34" charset="0"/>
              <a:cs typeface="Calibri" panose="020F0502020204030204" pitchFamily="34" charset="0"/>
            </a:endParaRPr>
          </a:p>
          <a:p>
            <a:pPr marL="0" indent="0" algn="just">
              <a:buNone/>
            </a:pPr>
            <a:r>
              <a:rPr lang="en-CA" sz="2200" dirty="0" smtClean="0">
                <a:latin typeface="Calibri" panose="020F0502020204030204" pitchFamily="34" charset="0"/>
                <a:cs typeface="Calibri" panose="020F0502020204030204" pitchFamily="34" charset="0"/>
              </a:rPr>
              <a:t>Output</a:t>
            </a:r>
            <a:endParaRPr lang="en-CA" sz="2200" dirty="0">
              <a:latin typeface="Calibri" panose="020F0502020204030204" pitchFamily="34" charset="0"/>
              <a:cs typeface="Calibri" panose="020F0502020204030204" pitchFamily="34" charset="0"/>
            </a:endParaRPr>
          </a:p>
          <a:p>
            <a:pPr algn="just"/>
            <a:r>
              <a:rPr lang="en-CA" sz="1700" dirty="0">
                <a:latin typeface="Calibri" panose="020F0502020204030204" pitchFamily="34" charset="0"/>
                <a:cs typeface="Calibri" panose="020F0502020204030204" pitchFamily="34" charset="0"/>
              </a:rPr>
              <a:t>Expected number of days until Infestation Free (or quarantine period), based on dwelling location and extermination </a:t>
            </a:r>
            <a:r>
              <a:rPr lang="en-CA" sz="1700" dirty="0" smtClean="0">
                <a:latin typeface="Calibri" panose="020F0502020204030204" pitchFamily="34" charset="0"/>
                <a:cs typeface="Calibri" panose="020F0502020204030204" pitchFamily="34" charset="0"/>
              </a:rPr>
              <a:t>history</a:t>
            </a:r>
          </a:p>
          <a:p>
            <a:pPr algn="just"/>
            <a:endParaRPr lang="en-CA" sz="1700" dirty="0">
              <a:latin typeface="Calibri" panose="020F0502020204030204" pitchFamily="34" charset="0"/>
              <a:cs typeface="Calibri" panose="020F0502020204030204" pitchFamily="34" charset="0"/>
            </a:endParaRPr>
          </a:p>
          <a:p>
            <a:pPr lvl="0" algn="just"/>
            <a:r>
              <a:rPr lang="en-US" altLang="en-US" sz="1700" dirty="0">
                <a:solidFill>
                  <a:srgbClr val="000000"/>
                </a:solidFill>
                <a:latin typeface="Calibri" panose="020F0502020204030204" pitchFamily="34" charset="0"/>
                <a:cs typeface="Calibri" panose="020F0502020204030204" pitchFamily="34" charset="0"/>
              </a:rPr>
              <a:t>The lead </a:t>
            </a:r>
            <a:r>
              <a:rPr lang="en-US" altLang="en-US" sz="1700" dirty="0" smtClean="0">
                <a:solidFill>
                  <a:srgbClr val="000000"/>
                </a:solidFill>
                <a:latin typeface="Calibri" panose="020F0502020204030204" pitchFamily="34" charset="0"/>
                <a:cs typeface="Calibri" panose="020F0502020204030204" pitchFamily="34" charset="0"/>
              </a:rPr>
              <a:t>time is </a:t>
            </a:r>
            <a:r>
              <a:rPr lang="en-US" altLang="en-US" sz="1700" dirty="0">
                <a:solidFill>
                  <a:srgbClr val="000000"/>
                </a:solidFill>
                <a:latin typeface="Calibri" panose="020F0502020204030204" pitchFamily="34" charset="0"/>
                <a:cs typeface="Calibri" panose="020F0502020204030204" pitchFamily="34" charset="0"/>
              </a:rPr>
              <a:t>an indication if the extermination was successful. </a:t>
            </a:r>
            <a:r>
              <a:rPr lang="en-US" altLang="en-US" sz="1700" dirty="0" smtClean="0">
                <a:solidFill>
                  <a:srgbClr val="000000"/>
                </a:solidFill>
                <a:latin typeface="Calibri" panose="020F0502020204030204" pitchFamily="34" charset="0"/>
                <a:cs typeface="Calibri" panose="020F0502020204030204" pitchFamily="34" charset="0"/>
              </a:rPr>
              <a:t>Based on the assumption that all infestation cases are reported, for </a:t>
            </a:r>
            <a:r>
              <a:rPr lang="en-US" altLang="en-US" sz="1700" dirty="0">
                <a:solidFill>
                  <a:srgbClr val="000000"/>
                </a:solidFill>
                <a:latin typeface="Calibri" panose="020F0502020204030204" pitchFamily="34" charset="0"/>
                <a:cs typeface="Calibri" panose="020F0502020204030204" pitchFamily="34" charset="0"/>
              </a:rPr>
              <a:t>a short lead time</a:t>
            </a:r>
            <a:r>
              <a:rPr lang="en-US" altLang="en-US" sz="1700" dirty="0" smtClean="0">
                <a:solidFill>
                  <a:srgbClr val="000000"/>
                </a:solidFill>
                <a:latin typeface="Calibri" panose="020F0502020204030204" pitchFamily="34" charset="0"/>
                <a:cs typeface="Calibri" panose="020F0502020204030204" pitchFamily="34" charset="0"/>
              </a:rPr>
              <a:t>, </a:t>
            </a:r>
            <a:r>
              <a:rPr lang="en-US" altLang="en-US" sz="1700" dirty="0">
                <a:solidFill>
                  <a:srgbClr val="000000"/>
                </a:solidFill>
                <a:latin typeface="Calibri" panose="020F0502020204030204" pitchFamily="34" charset="0"/>
                <a:cs typeface="Calibri" panose="020F0502020204030204" pitchFamily="34" charset="0"/>
              </a:rPr>
              <a:t>the extermination are assumed to be successful, since subsequent visits did not occur</a:t>
            </a:r>
            <a:r>
              <a:rPr lang="en-US" altLang="en-US" sz="1700" dirty="0" smtClean="0">
                <a:solidFill>
                  <a:srgbClr val="000000"/>
                </a:solidFill>
                <a:latin typeface="Calibri" panose="020F0502020204030204" pitchFamily="34" charset="0"/>
                <a:cs typeface="Calibri" panose="020F0502020204030204" pitchFamily="34" charset="0"/>
              </a:rPr>
              <a:t>.</a:t>
            </a:r>
            <a:endParaRPr lang="en-CA" sz="1600" dirty="0">
              <a:latin typeface="Calibri" panose="020F0502020204030204" pitchFamily="34" charset="0"/>
              <a:cs typeface="Calibri" panose="020F0502020204030204" pitchFamily="34" charset="0"/>
            </a:endParaRPr>
          </a:p>
          <a:p>
            <a:pPr marL="0" indent="0" algn="just">
              <a:buNone/>
            </a:pPr>
            <a:endParaRPr lang="en-CA" sz="1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xmlns="" id="{86C6F171-B39B-43E9-92BF-2598F0C86358}"/>
              </a:ext>
            </a:extLst>
          </p:cNvPr>
          <p:cNvSpPr txBox="1"/>
          <p:nvPr/>
        </p:nvSpPr>
        <p:spPr>
          <a:xfrm>
            <a:off x="618803" y="6161957"/>
            <a:ext cx="10001251" cy="954107"/>
          </a:xfrm>
          <a:prstGeom prst="rect">
            <a:avLst/>
          </a:prstGeom>
          <a:noFill/>
        </p:spPr>
        <p:txBody>
          <a:bodyPr wrap="square" rtlCol="0">
            <a:spAutoFit/>
          </a:bodyPr>
          <a:lstStyle/>
          <a:p>
            <a:r>
              <a:rPr lang="en-CA" sz="1400" dirty="0">
                <a:latin typeface="Calibri" panose="020F0502020204030204" pitchFamily="34" charset="0"/>
                <a:cs typeface="Calibri" panose="020F0502020204030204" pitchFamily="34" charset="0"/>
              </a:rPr>
              <a:t/>
            </a:r>
            <a:br>
              <a:rPr lang="en-CA" sz="1400" dirty="0">
                <a:latin typeface="Calibri" panose="020F0502020204030204" pitchFamily="34" charset="0"/>
                <a:cs typeface="Calibri" panose="020F0502020204030204" pitchFamily="34" charset="0"/>
              </a:rPr>
            </a:br>
            <a:endParaRPr kumimoji="0" lang="en-US" altLang="en-US" sz="1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endParaRPr>
          </a:p>
          <a:p>
            <a:r>
              <a:rPr lang="en-CA" sz="1400" dirty="0">
                <a:latin typeface="Calibri" panose="020F0502020204030204" pitchFamily="34" charset="0"/>
                <a:cs typeface="Calibri" panose="020F0502020204030204" pitchFamily="34" charset="0"/>
              </a:rPr>
              <a:t/>
            </a:r>
            <a:br>
              <a:rPr lang="en-CA" sz="1400" dirty="0">
                <a:latin typeface="Calibri" panose="020F0502020204030204" pitchFamily="34" charset="0"/>
                <a:cs typeface="Calibri" panose="020F0502020204030204" pitchFamily="34" charset="0"/>
              </a:rPr>
            </a:b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9321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9E875-C2B0-4BCD-8B86-00F0B19D591F}"/>
              </a:ext>
            </a:extLst>
          </p:cNvPr>
          <p:cNvSpPr>
            <a:spLocks noGrp="1"/>
          </p:cNvSpPr>
          <p:nvPr>
            <p:ph type="title"/>
          </p:nvPr>
        </p:nvSpPr>
        <p:spPr/>
        <p:txBody>
          <a:bodyPr/>
          <a:lstStyle/>
          <a:p>
            <a:r>
              <a:rPr lang="en-US" dirty="0" smtClean="0"/>
              <a:t>Discussion: Results</a:t>
            </a:r>
            <a:endParaRPr lang="en-CA" dirty="0"/>
          </a:p>
        </p:txBody>
      </p:sp>
      <p:sp>
        <p:nvSpPr>
          <p:cNvPr id="3" name="TextBox 2">
            <a:extLst>
              <a:ext uri="{FF2B5EF4-FFF2-40B4-BE49-F238E27FC236}">
                <a16:creationId xmlns:a16="http://schemas.microsoft.com/office/drawing/2014/main" xmlns="" id="{91F3DD12-8EB4-4B78-BAB1-89B0D9F49C38}"/>
              </a:ext>
            </a:extLst>
          </p:cNvPr>
          <p:cNvSpPr txBox="1"/>
          <p:nvPr/>
        </p:nvSpPr>
        <p:spPr>
          <a:xfrm>
            <a:off x="1586089" y="1448804"/>
            <a:ext cx="9019822" cy="5016758"/>
          </a:xfrm>
          <a:prstGeom prst="rect">
            <a:avLst/>
          </a:prstGeom>
          <a:noFill/>
        </p:spPr>
        <p:txBody>
          <a:bodyPr wrap="square" rtlCol="0">
            <a:spAutoFit/>
          </a:bodyPr>
          <a:lstStyle/>
          <a:p>
            <a:pPr algn="just"/>
            <a:r>
              <a:rPr lang="en-CA" sz="2000" dirty="0" smtClean="0">
                <a:latin typeface="Calibri" panose="020F0502020204030204" pitchFamily="34" charset="0"/>
                <a:cs typeface="Calibri" panose="020F0502020204030204" pitchFamily="34" charset="0"/>
              </a:rPr>
              <a:t>Model</a:t>
            </a:r>
          </a:p>
          <a:p>
            <a:pPr marL="342900" indent="-342900" algn="just">
              <a:buFont typeface="Arial" panose="020B0604020202020204" pitchFamily="34" charset="0"/>
              <a:buChar char="•"/>
            </a:pPr>
            <a:r>
              <a:rPr lang="en-CA" sz="1600" dirty="0" smtClean="0">
                <a:latin typeface="Calibri" panose="020F0502020204030204" pitchFamily="34" charset="0"/>
                <a:cs typeface="Calibri" panose="020F0502020204030204" pitchFamily="34" charset="0"/>
              </a:rPr>
              <a:t>Random </a:t>
            </a:r>
            <a:r>
              <a:rPr lang="en-CA" sz="1600" dirty="0">
                <a:latin typeface="Calibri" panose="020F0502020204030204" pitchFamily="34" charset="0"/>
                <a:cs typeface="Calibri" panose="020F0502020204030204" pitchFamily="34" charset="0"/>
              </a:rPr>
              <a:t>Forest (10</a:t>
            </a:r>
            <a:r>
              <a:rPr lang="en-CA" sz="1600" dirty="0" smtClean="0">
                <a:latin typeface="Calibri" panose="020F0502020204030204" pitchFamily="34" charset="0"/>
                <a:cs typeface="Calibri" panose="020F0502020204030204" pitchFamily="34" charset="0"/>
              </a:rPr>
              <a:t>) was </a:t>
            </a:r>
            <a:r>
              <a:rPr lang="en-CA" sz="1600" dirty="0">
                <a:latin typeface="Calibri" panose="020F0502020204030204" pitchFamily="34" charset="0"/>
                <a:cs typeface="Calibri" panose="020F0502020204030204" pitchFamily="34" charset="0"/>
              </a:rPr>
              <a:t>chosen Random Forest (</a:t>
            </a:r>
            <a:r>
              <a:rPr lang="en-CA" sz="1600" dirty="0" smtClean="0">
                <a:latin typeface="Calibri" panose="020F0502020204030204" pitchFamily="34" charset="0"/>
                <a:cs typeface="Calibri" panose="020F0502020204030204" pitchFamily="34" charset="0"/>
              </a:rPr>
              <a:t>100) due to runtime, as perceived in Jupiter Notebook. Testing of runtime did not occur on the application.</a:t>
            </a:r>
            <a:endParaRPr lang="en-CA" sz="20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CA" sz="1600" dirty="0" smtClean="0"/>
          </a:p>
          <a:p>
            <a:pPr algn="just"/>
            <a:r>
              <a:rPr lang="en-CA" sz="2000" dirty="0" smtClean="0"/>
              <a:t>Location</a:t>
            </a:r>
          </a:p>
          <a:p>
            <a:pPr marL="342900" indent="-342900" algn="just">
              <a:buFont typeface="Arial" panose="020B0604020202020204" pitchFamily="34" charset="0"/>
              <a:buChar char="•"/>
            </a:pPr>
            <a:r>
              <a:rPr lang="en-CA" sz="1600" dirty="0" smtClean="0"/>
              <a:t>The reference dwelling may not exactly be located within three distances indicated.</a:t>
            </a:r>
            <a:endParaRPr lang="en-CA" sz="1600" dirty="0" smtClean="0"/>
          </a:p>
          <a:p>
            <a:pPr algn="just"/>
            <a:endParaRPr lang="en-CA" sz="1600" dirty="0"/>
          </a:p>
          <a:p>
            <a:pPr algn="just"/>
            <a:r>
              <a:rPr lang="en-CA" sz="2000" dirty="0" smtClean="0"/>
              <a:t>Retroactive results</a:t>
            </a:r>
          </a:p>
          <a:p>
            <a:pPr marL="285750" indent="-285750" algn="just">
              <a:buFont typeface="Arial" panose="020B0604020202020204" pitchFamily="34" charset="0"/>
              <a:buChar char="•"/>
            </a:pPr>
            <a:r>
              <a:rPr lang="en-CA" sz="1600" dirty="0" smtClean="0"/>
              <a:t>When using three distances (2 KM each) for the reference dwelling and January 2018 as inputs, the output may indicate a quarantine period of a year. Although, by using the same three distances and January 2019 as inputs, the output may indicate half a year. </a:t>
            </a:r>
          </a:p>
          <a:p>
            <a:pPr marL="285750" indent="-285750" algn="just">
              <a:buFont typeface="Arial" panose="020B0604020202020204" pitchFamily="34" charset="0"/>
              <a:buChar char="•"/>
            </a:pPr>
            <a:endParaRPr lang="en-CA" sz="1600" dirty="0" smtClean="0"/>
          </a:p>
          <a:p>
            <a:pPr marL="285750" indent="-285750" algn="just">
              <a:buFont typeface="Arial" panose="020B0604020202020204" pitchFamily="34" charset="0"/>
              <a:buChar char="•"/>
            </a:pPr>
            <a:r>
              <a:rPr lang="en-CA" sz="1600" dirty="0" smtClean="0"/>
              <a:t>These outputs show that the results cannot be interpreted retroactively. Specifically, the user would need to stay away for a year from the reference dwelling, if the application is run at the start of 2018. Thereafter, before choosing to occupy the reference dwelling, the user would need to stay away another half a year, if the application is run at the start of 2019.</a:t>
            </a:r>
          </a:p>
          <a:p>
            <a:pPr marL="285750" indent="-285750" algn="just">
              <a:buFont typeface="Arial" panose="020B0604020202020204" pitchFamily="34" charset="0"/>
              <a:buChar char="•"/>
            </a:pPr>
            <a:endParaRPr lang="en-CA" sz="1600" dirty="0"/>
          </a:p>
          <a:p>
            <a:pPr marL="285750" indent="-285750" algn="just">
              <a:buFont typeface="Arial" panose="020B0604020202020204" pitchFamily="34" charset="0"/>
              <a:buChar char="•"/>
            </a:pPr>
            <a:r>
              <a:rPr lang="en-CA" sz="1600" dirty="0" smtClean="0"/>
              <a:t>The model did not produce an output of a </a:t>
            </a:r>
            <a:r>
              <a:rPr lang="en-CA" sz="1600" dirty="0" smtClean="0"/>
              <a:t>year and half immediately. Running the app from the perspective of the past may result in non-cumulative output.</a:t>
            </a:r>
            <a:endParaRPr lang="en-CA" sz="1600" dirty="0"/>
          </a:p>
        </p:txBody>
      </p:sp>
    </p:spTree>
    <p:extLst>
      <p:ext uri="{BB962C8B-B14F-4D97-AF65-F5344CB8AC3E}">
        <p14:creationId xmlns:p14="http://schemas.microsoft.com/office/powerpoint/2010/main" val="75711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939</TotalTime>
  <Words>1221</Words>
  <Application>Microsoft Office PowerPoint</Application>
  <PresentationFormat>Custom</PresentationFormat>
  <Paragraphs>127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CEBD 1260 - BIG DATA ANALYTICS SPRING 2019  Project Swarm:  WebApp for determining the quarantine period  due to a Bed bug infestation  June 14, 2019</vt:lpstr>
      <vt:lpstr>PowerPoint Presentation</vt:lpstr>
      <vt:lpstr>Problem Definition</vt:lpstr>
      <vt:lpstr>Declarations: Trend</vt:lpstr>
      <vt:lpstr>Declarations: Analysis</vt:lpstr>
      <vt:lpstr>Dataset Description</vt:lpstr>
      <vt:lpstr>Dataset Cleaning</vt:lpstr>
      <vt:lpstr>Model</vt:lpstr>
      <vt:lpstr>Discussion: Results</vt:lpstr>
      <vt:lpstr>Discussion: Suggested Improvements</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Clerici, Luigi</dc:creator>
  <cp:lastModifiedBy>outpost</cp:lastModifiedBy>
  <cp:revision>72</cp:revision>
  <dcterms:created xsi:type="dcterms:W3CDTF">2019-06-11T12:39:29Z</dcterms:created>
  <dcterms:modified xsi:type="dcterms:W3CDTF">2019-06-15T03:14:16Z</dcterms:modified>
</cp:coreProperties>
</file>