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1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11" r:id="rId47"/>
    <p:sldId id="305" r:id="rId48"/>
    <p:sldId id="304" r:id="rId49"/>
    <p:sldId id="312" r:id="rId50"/>
    <p:sldId id="314" r:id="rId51"/>
    <p:sldId id="313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88" d="100"/>
          <a:sy n="88" d="100"/>
        </p:scale>
        <p:origin x="48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9ACE0-A77F-4559-915E-1CFA5DBBBEA4}" type="datetimeFigureOut">
              <a:rPr lang="en-US" smtClean="0"/>
              <a:t>10-Nov-14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45165-16B8-4022-A161-BD0C9BCD4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662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36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078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846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1070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584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5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193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191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1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2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414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5093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62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74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784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479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18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541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418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10-Nov-14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05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1524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726750" y="2438401"/>
            <a:ext cx="8532178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748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dotnetfiddle.net/AGr5p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Og5Hr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Z76Nz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MDXs0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fiddle.net/HQl1q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7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025" y="523114"/>
            <a:ext cx="7800729" cy="1582626"/>
          </a:xfrm>
        </p:spPr>
        <p:txBody>
          <a:bodyPr/>
          <a:lstStyle/>
          <a:p>
            <a:r>
              <a:rPr lang="en-US" dirty="0"/>
              <a:t>Operators </a:t>
            </a:r>
            <a:r>
              <a:rPr lang="en-US" dirty="0" smtClean="0"/>
              <a:t>and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8025" y="2088216"/>
            <a:ext cx="7800729" cy="1412784"/>
          </a:xfrm>
        </p:spPr>
        <p:txBody>
          <a:bodyPr/>
          <a:lstStyle/>
          <a:p>
            <a:r>
              <a:rPr lang="en-US" dirty="0"/>
              <a:t>Performing </a:t>
            </a:r>
            <a:r>
              <a:rPr lang="en-US" dirty="0" smtClean="0"/>
              <a:t>Simple</a:t>
            </a:r>
            <a:br>
              <a:rPr lang="en-US" dirty="0" smtClean="0"/>
            </a:br>
            <a:r>
              <a:rPr lang="en-US" dirty="0" smtClean="0"/>
              <a:t>Calculations </a:t>
            </a:r>
            <a:r>
              <a:rPr lang="en-US" dirty="0"/>
              <a:t>with C#</a:t>
            </a:r>
          </a:p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164083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633982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011671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www.nakov.com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5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6" name="Picture 2" descr="D:\_WORK PROJECTS\Nakov\Presentation Slides Design\STORE\Software University Foundation Logo BG and ENG black WHITOUT background CMYK.png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2" descr="http://www.sckcen.be/fusionweb/images/fusion18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screen"/>
          <a:srcRect t="37100" b="37100"/>
          <a:stretch>
            <a:fillRect/>
          </a:stretch>
        </p:blipFill>
        <p:spPr bwMode="auto">
          <a:xfrm>
            <a:off x="4366413" y="3861000"/>
            <a:ext cx="7382341" cy="24210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 rot="21427875">
            <a:off x="5346831" y="4441466"/>
            <a:ext cx="5472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 </a:t>
            </a:r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 = (n &amp; (1 &lt;&lt; p)) &gt;&gt; p</a:t>
            </a:r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;</a:t>
            </a:r>
          </a:p>
          <a:p>
            <a:r>
              <a:rPr lang="en-US" sz="36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 = n &amp; (~(1&lt;&lt;p)) | (bit&lt;&lt;p);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49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4339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81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341000"/>
            <a:ext cx="11804822" cy="5380476"/>
          </a:xfrm>
        </p:spPr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</a:t>
            </a:r>
            <a:r>
              <a:rPr lang="en-US" dirty="0"/>
              <a:t>if used on integers returns integer (without rounding</a:t>
            </a:r>
            <a:r>
              <a:rPr lang="en-US" dirty="0" smtClean="0"/>
              <a:t>) or exception</a:t>
            </a:r>
          </a:p>
          <a:p>
            <a:r>
              <a:rPr lang="en-US" dirty="0" smtClean="0"/>
              <a:t>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if used on real numbers returns real number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196987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– </a:t>
            </a:r>
            <a:r>
              <a:rPr lang="en-US" dirty="0" smtClean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341000"/>
            <a:ext cx="10649786" cy="48392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58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04277" y="1220613"/>
            <a:ext cx="10529470" cy="516038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652012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  <a:r>
              <a:rPr lang="en-US" dirty="0" smtClean="0"/>
              <a:t>– Overflow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119" y="1238958"/>
            <a:ext cx="10649786" cy="50700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6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78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2781301" y="2543718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383580">
            <a:off x="3600527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700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4516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73454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2534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151121"/>
            <a:ext cx="11806420" cy="557035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789171"/>
              </p:ext>
            </p:extLst>
          </p:nvPr>
        </p:nvGraphicFramePr>
        <p:xfrm>
          <a:off x="2161609" y="44501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77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45325" y="1315645"/>
            <a:ext cx="10433088" cy="499335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3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  <p:extLst>
      <p:ext uri="{BB962C8B-B14F-4D97-AF65-F5344CB8AC3E}">
        <p14:creationId xmlns:p14="http://schemas.microsoft.com/office/powerpoint/2010/main" val="2649182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7079682" y="2763789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273800"/>
            <a:ext cx="5713413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2894013" y="2275430"/>
            <a:ext cx="5713413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4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351916">
            <a:off x="2360828" y="3036351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4232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</a:t>
            </a:r>
            <a:r>
              <a:rPr lang="en-US" dirty="0" smtClean="0"/>
              <a:t># and Operator </a:t>
            </a:r>
            <a:r>
              <a:rPr lang="en-US" dirty="0"/>
              <a:t>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78412" y="1917000"/>
            <a:ext cx="3675956" cy="331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388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84412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4638" y="4956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343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66342"/>
              </p:ext>
            </p:extLst>
          </p:nvPr>
        </p:nvGraphicFramePr>
        <p:xfrm>
          <a:off x="2278412" y="45810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Bitwise operators are used on integer numbers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Bitwise operators are applied bit by bit</a:t>
            </a:r>
          </a:p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 (2)</a:t>
            </a:r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2710412" y="3357999"/>
            <a:ext cx="8280000" cy="2951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  <p:extLst>
      <p:ext uri="{BB962C8B-B14F-4D97-AF65-F5344CB8AC3E}">
        <p14:creationId xmlns:p14="http://schemas.microsoft.com/office/powerpoint/2010/main" val="14500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53001"/>
            <a:ext cx="11804822" cy="5668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to get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from a number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 – Tips &amp; Tricks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1891670" y="1885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nRightP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&gt;&gt; p;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 00000000 0000100</a:t>
            </a: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bit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nRightP &amp; 1;  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00000000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91670" y="4621544"/>
            <a:ext cx="7658742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11111111 11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00000001 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it-IT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259</a:t>
            </a:r>
            <a:endParaRPr lang="it-IT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10393373" y="3293850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0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How to set the bit at position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print a binary number to the console?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 smtClean="0"/>
              <a:t>Operators – Tips &amp; Tricks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1208" y="1989000"/>
            <a:ext cx="8771204" cy="19989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291;               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00000001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0011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307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1208" y="5007496"/>
            <a:ext cx="8771204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2).</a:t>
            </a: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PadLeft(16, </a:t>
            </a: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'0'));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0000000000110011</a:t>
            </a: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0974" y="2590470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26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5024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1301" y="2506606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25691">
            <a:off x="5003180" y="3683628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5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2304450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836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1613" y="11863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773255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2613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0412" y="3357000"/>
            <a:ext cx="7559675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412" y="210909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421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990412" y="3357000"/>
            <a:ext cx="7561263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966412" y="2261901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36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484" y="1485000"/>
            <a:ext cx="7989928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</a:t>
            </a:r>
            <a:r>
              <a:rPr lang="en-US" dirty="0" smtClean="0"/>
              <a:t>Assignment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3201065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3253688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237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057232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9612" y="2221832"/>
            <a:ext cx="8229600" cy="1365365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13612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94412" y="3934641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944396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9863" y="1807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17812" y="32850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8512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2278175" y="3285000"/>
            <a:ext cx="7488237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86412" y="2827294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50827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Member access operator 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</a:t>
            </a:r>
            <a:r>
              <a:rPr lang="en-US" dirty="0" smtClean="0"/>
              <a:t>members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DateTime.Now.DayOfWeek.ToString()</a:t>
            </a:r>
          </a:p>
          <a:p>
            <a:r>
              <a:rPr lang="en-US" dirty="0" smtClean="0"/>
              <a:t>Square brackets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are used with arrays, indexers and attributes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numbers[3]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"Hello"[2]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Parentheses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precedence, e.g.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Class cast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used to cast one compatible type to </a:t>
            </a:r>
            <a:r>
              <a:rPr lang="en-US" dirty="0" smtClean="0"/>
              <a:t>another,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(2)</a:t>
            </a:r>
          </a:p>
        </p:txBody>
      </p:sp>
    </p:spTree>
    <p:extLst>
      <p:ext uri="{BB962C8B-B14F-4D97-AF65-F5344CB8AC3E}">
        <p14:creationId xmlns:p14="http://schemas.microsoft.com/office/powerpoint/2010/main" val="2656095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</a:t>
            </a:r>
            <a:r>
              <a:rPr lang="en-US" dirty="0" smtClean="0"/>
              <a:t>objects 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</a:t>
            </a:r>
            <a:r>
              <a:rPr lang="en-US" dirty="0" smtClean="0"/>
              <a:t>),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typeof(int)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</a:t>
            </a:r>
            <a:r>
              <a:rPr lang="en-US" dirty="0" smtClean="0"/>
              <a:t>type, 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true</a:t>
            </a:r>
            <a:r>
              <a:rPr lang="en-US" dirty="0" smtClean="0"/>
              <a:t>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3.14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false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4413" y="1909578"/>
            <a:ext cx="9133800" cy="5664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4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Null-coalescing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 smtClean="0"/>
              <a:t> is </a:t>
            </a:r>
            <a:r>
              <a:rPr lang="en-US" dirty="0"/>
              <a:t>used to define a default value for </a:t>
            </a:r>
            <a:r>
              <a:rPr lang="en-US" dirty="0" smtClean="0"/>
              <a:t>both </a:t>
            </a:r>
            <a:r>
              <a:rPr lang="en-US" dirty="0"/>
              <a:t>nullable value types </a:t>
            </a:r>
            <a:r>
              <a:rPr lang="en-US" dirty="0" smtClean="0"/>
              <a:t>and reference types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returns the left-hand operand if it is not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it returns the </a:t>
            </a:r>
            <a:r>
              <a:rPr lang="en-US" dirty="0" smtClean="0"/>
              <a:t>right-hand operand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49500" y="4188223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6757" y="5336819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42012" y="4038600"/>
            <a:ext cx="4038600" cy="578882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-1</a:t>
            </a:r>
            <a:endParaRPr lang="en-US" sz="28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49270" y="5796796"/>
            <a:ext cx="4031342" cy="578882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value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1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1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766412" y="1197000"/>
            <a:ext cx="10368000" cy="51730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34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  <p:extLst>
      <p:ext uri="{BB962C8B-B14F-4D97-AF65-F5344CB8AC3E}">
        <p14:creationId xmlns:p14="http://schemas.microsoft.com/office/powerpoint/2010/main" val="40150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4342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4024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728972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6747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1301" y="1414903"/>
            <a:ext cx="6480175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32312" y="3886201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43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type conversion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Automatic conversion of value of one </a:t>
            </a:r>
            <a:r>
              <a:rPr lang="en-US" dirty="0" smtClean="0"/>
              <a:t>data type </a:t>
            </a:r>
            <a:r>
              <a:rPr lang="en-US" dirty="0"/>
              <a:t>to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</a:t>
            </a:r>
            <a:r>
              <a:rPr lang="en-US" dirty="0"/>
              <a:t>when no loss of data is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"Larger" types can implicitly take values of smaller "types"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1698214" y="5229000"/>
            <a:ext cx="87161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implicit type conversion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55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Explicit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type conversion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Manual conversion of a value of </a:t>
            </a:r>
            <a:r>
              <a:rPr lang="en-US" dirty="0" smtClean="0"/>
              <a:t>one data </a:t>
            </a:r>
            <a:r>
              <a:rPr lang="en-US" dirty="0"/>
              <a:t>type to a value of </a:t>
            </a:r>
            <a:r>
              <a:rPr lang="en-US" dirty="0" smtClean="0"/>
              <a:t>another data type</a:t>
            </a:r>
            <a:endParaRPr lang="en-US" dirty="0"/>
          </a:p>
          <a:p>
            <a:pPr lvl="1"/>
            <a:r>
              <a:rPr lang="en-US" dirty="0" smtClean="0"/>
              <a:t>Allowed only explicitly </a:t>
            </a:r>
            <a:r>
              <a:rPr lang="en-US" dirty="0"/>
              <a:t>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</a:t>
            </a:r>
            <a:r>
              <a:rPr lang="en-US" dirty="0" smtClean="0"/>
              <a:t>data or precision</a:t>
            </a:r>
            <a:endParaRPr lang="en-US" dirty="0"/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1702414" y="5229000"/>
            <a:ext cx="8783998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3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explicit type conversion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36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Example of operators: </a:t>
            </a:r>
          </a:p>
          <a:p>
            <a:r>
              <a:rPr lang="en-US" dirty="0" smtClean="0"/>
              <a:t>Operators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34900" y="3257905"/>
            <a:ext cx="2448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b + c;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54412" y="2547986"/>
            <a:ext cx="2275200" cy="678393"/>
          </a:xfrm>
          <a:prstGeom prst="wedgeRoundRectCallout">
            <a:avLst>
              <a:gd name="adj1" fmla="val -59512"/>
              <a:gd name="adj2" fmla="val 56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878412" y="3867639"/>
            <a:ext cx="2275200" cy="678393"/>
          </a:xfrm>
          <a:prstGeom prst="wedgeRoundRectCallout">
            <a:avLst>
              <a:gd name="adj1" fmla="val -67084"/>
              <a:gd name="adj2" fmla="val -65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Operator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smtClean="0">
                <a:solidFill>
                  <a:srgbClr val="FFFFFF"/>
                </a:solidFill>
              </a:rPr>
              <a:t>"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9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implicit </a:t>
            </a:r>
            <a:r>
              <a:rPr lang="en-US" dirty="0"/>
              <a:t>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</a:t>
            </a:r>
            <a:r>
              <a:rPr lang="en-US" dirty="0" smtClean="0"/>
              <a:t>applied even when it is </a:t>
            </a:r>
            <a:r>
              <a:rPr lang="en-US" dirty="0"/>
              <a:t>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982412" y="1989000"/>
            <a:ext cx="9936000" cy="31531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  <p:extLst>
      <p:ext uri="{BB962C8B-B14F-4D97-AF65-F5344CB8AC3E}">
        <p14:creationId xmlns:p14="http://schemas.microsoft.com/office/powerpoint/2010/main" val="191710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2268481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441348">
            <a:off x="4665682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550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12738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75833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6182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38412" y="3349172"/>
            <a:ext cx="10439999" cy="27438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150 - 20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2 + 5; // r=70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area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calculating a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circle perimeter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638993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 </a:t>
            </a:r>
            <a:r>
              <a:rPr lang="en-US" dirty="0" smtClean="0"/>
              <a:t>have: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1282089" y="4114801"/>
            <a:ext cx="9564324" cy="12337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+ 3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*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- 4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a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+ 7) / 4;  // b = 12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809296" y="2493000"/>
            <a:ext cx="4463400" cy="1066411"/>
          </a:xfrm>
          <a:prstGeom prst="wedgeRoundRectCallout">
            <a:avLst>
              <a:gd name="adj1" fmla="val -47491"/>
              <a:gd name="adj2" fmla="val 1196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compile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7462412" y="2840334"/>
            <a:ext cx="3787200" cy="1095964"/>
          </a:xfrm>
          <a:prstGeom prst="wedgeRoundRectCallout">
            <a:avLst>
              <a:gd name="adj1" fmla="val -53687"/>
              <a:gd name="adj2" fmla="val 1055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414412" y="5527076"/>
            <a:ext cx="4114800" cy="1055608"/>
          </a:xfrm>
          <a:prstGeom prst="wedgeRoundRectCallout">
            <a:avLst>
              <a:gd name="adj1" fmla="val -35972"/>
              <a:gd name="adj2" fmla="val -74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Calculated at </a:t>
            </a:r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9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2888" y="40043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1301" y="5094830"/>
            <a:ext cx="6480175" cy="62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lvl="0"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4000" spc="200" dirty="0">
                <a:solidFill>
                  <a:srgbClr val="F0A22E"/>
                </a:solidFill>
                <a:hlinkClick r:id="rId3"/>
              </a:rPr>
              <a:t>Live Demo</a:t>
            </a:r>
            <a:endParaRPr lang="en-US" sz="4000" spc="200" dirty="0">
              <a:solidFill>
                <a:srgbClr val="F0A22E"/>
              </a:solidFill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1406825">
            <a:off x="5400192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061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54895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discussed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operators </a:t>
            </a:r>
            <a:r>
              <a:rPr lang="en-US" dirty="0"/>
              <a:t>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Operator precedence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</a:t>
            </a:r>
            <a:r>
              <a:rPr lang="en-US" dirty="0" smtClean="0"/>
              <a:t>calculations (read / change a bit)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2412" y="1485000"/>
            <a:ext cx="3306600" cy="330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01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http://softuni.bg/courses/csharp-basics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2"/>
              </a:rPr>
              <a:t>http://en.wikipedia.org/wiki/Boolean_algebra</a:t>
            </a:r>
            <a:r>
              <a:rPr lang="en-US" dirty="0">
                <a:hlinkClick r:id="rId2"/>
              </a:rPr>
              <a:t>_%</a:t>
            </a:r>
            <a:r>
              <a:rPr lang="en-US" dirty="0" smtClean="0">
                <a:hlinkClick r:id="rId2"/>
              </a:rPr>
              <a:t>28logic%29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3"/>
              </a:rPr>
              <a:t>http://en.wikipedia.org/wiki/Mask</a:t>
            </a:r>
            <a:r>
              <a:rPr lang="en-US" dirty="0">
                <a:hlinkClick r:id="rId3"/>
              </a:rPr>
              <a:t>_%</a:t>
            </a:r>
            <a:r>
              <a:rPr lang="en-US" dirty="0" smtClean="0">
                <a:hlinkClick r:id="rId3"/>
              </a:rPr>
              <a:t>28computing%29</a:t>
            </a:r>
            <a:endParaRPr lang="en-US" dirty="0" smtClean="0"/>
          </a:p>
          <a:p>
            <a:pPr>
              <a:lnSpc>
                <a:spcPts val="3500"/>
              </a:lnSpc>
            </a:pPr>
            <a:r>
              <a:rPr lang="en-US" dirty="0" smtClean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 smtClean="0"/>
              <a:t>Bit hacks </a:t>
            </a:r>
            <a:endParaRPr lang="en-US" dirty="0"/>
          </a:p>
          <a:p>
            <a:pPr lvl="1">
              <a:lnSpc>
                <a:spcPts val="3500"/>
              </a:lnSpc>
            </a:pPr>
            <a:r>
              <a:rPr lang="en-US" dirty="0" smtClean="0">
                <a:hlinkClick r:id="rId5"/>
              </a:rPr>
              <a:t>graphics.stanford.edu</a:t>
            </a:r>
            <a:r>
              <a:rPr lang="en-US" dirty="0">
                <a:hlinkClick r:id="rId5"/>
              </a:rPr>
              <a:t>/~</a:t>
            </a:r>
            <a:r>
              <a:rPr lang="en-US" dirty="0" smtClean="0">
                <a:hlinkClick r:id="rId5"/>
              </a:rPr>
              <a:t>seander/bithacks.html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73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94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913481" y="13410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342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64376"/>
              </p:ext>
            </p:extLst>
          </p:nvPr>
        </p:nvGraphicFramePr>
        <p:xfrm>
          <a:off x="619239" y="1285896"/>
          <a:ext cx="10947174" cy="5023104"/>
        </p:xfrm>
        <a:graphic>
          <a:graphicData uri="http://schemas.openxmlformats.org/drawingml/2006/table">
            <a:tbl>
              <a:tblPr/>
              <a:tblGrid>
                <a:gridCol w="4643737"/>
                <a:gridCol w="6303437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conversion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4326" y="1731000"/>
            <a:ext cx="6480175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Operators </a:t>
            </a:r>
            <a:r>
              <a:rPr lang="en-US" dirty="0"/>
              <a:t>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89412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8293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06600"/>
              </p:ext>
            </p:extLst>
          </p:nvPr>
        </p:nvGraphicFramePr>
        <p:xfrm>
          <a:off x="619238" y="1150938"/>
          <a:ext cx="10947174" cy="536714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(postfix)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new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(prefix)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(unary)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029200"/>
            <a:ext cx="11804822" cy="1692276"/>
          </a:xfrm>
        </p:spPr>
        <p:txBody>
          <a:bodyPr>
            <a:normAutofit fontScale="92500"/>
          </a:bodyPr>
          <a:lstStyle/>
          <a:p>
            <a:pPr lvl="0">
              <a:tabLst>
                <a:tab pos="282575" algn="l"/>
              </a:tabLst>
            </a:pPr>
            <a:r>
              <a:rPr lang="en-US" dirty="0"/>
              <a:t>Parenthesis operator always has highest precedence</a:t>
            </a:r>
          </a:p>
          <a:p>
            <a:pPr lvl="0" fontAlgn="base">
              <a:tabLst>
                <a:tab pos="282575" algn="l"/>
              </a:tabLst>
              <a:defRPr/>
            </a:pPr>
            <a:r>
              <a:rPr lang="en-US" dirty="0"/>
              <a:t>Note: prefer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/>
              <a:t>, even when it seems stupid to do so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(2)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98711"/>
              </p:ext>
            </p:extLst>
          </p:nvPr>
        </p:nvGraphicFramePr>
        <p:xfrm>
          <a:off x="510954" y="1535948"/>
          <a:ext cx="10947174" cy="3027808"/>
        </p:xfrm>
        <a:graphic>
          <a:graphicData uri="http://schemas.openxmlformats.org/drawingml/2006/table">
            <a:tbl>
              <a:tblPr/>
              <a:tblGrid>
                <a:gridCol w="3149424"/>
                <a:gridCol w="779775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Foundation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Foundation" id="{4569CC37-8939-4D0B-BE63-0C892D7F1C03}" vid="{F90E7DFB-A8DE-4492-BBD3-9D3D8F39D2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SoftUniFoundation</Template>
  <TotalTime>0</TotalTime>
  <Words>2911</Words>
  <Application>Microsoft Office PowerPoint</Application>
  <PresentationFormat>Custom</PresentationFormat>
  <Paragraphs>588</Paragraphs>
  <Slides>51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SoftUniFoundation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Examples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 (4)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Operators and Expressions</vt:lpstr>
      <vt:lpstr>Resources</vt:lpstr>
      <vt:lpstr>License</vt:lpstr>
      <vt:lpstr>SoftUni Diamond Partners</vt:lpstr>
      <vt:lpstr>Free Trainings @ Software University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2014-02-14T11:40:08Z</dcterms:created>
  <dcterms:modified xsi:type="dcterms:W3CDTF">2014-11-10T19:09:42Z</dcterms:modified>
</cp:coreProperties>
</file>