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349" r:id="rId33"/>
    <p:sldId id="351" r:id="rId34"/>
    <p:sldId id="352" r:id="rId35"/>
    <p:sldId id="422" r:id="rId36"/>
    <p:sldId id="39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533" autoAdjust="0"/>
  </p:normalViewPr>
  <p:slideViewPr>
    <p:cSldViewPr>
      <p:cViewPr varScale="1">
        <p:scale>
          <a:sx n="88" d="100"/>
          <a:sy n="88" d="100"/>
        </p:scale>
        <p:origin x="37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28-Nov-14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49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474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27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33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09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637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47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398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421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28-Nov-14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softuni.bg/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00248" y="2182657"/>
            <a:ext cx="7382341" cy="962789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3" y="3076107"/>
            <a:ext cx="7955178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Implementing</a:t>
            </a:r>
            <a:br>
              <a:rPr lang="en-US" dirty="0" smtClean="0"/>
            </a:br>
            <a:r>
              <a:rPr lang="en-US" dirty="0" smtClean="0"/>
              <a:t>Control</a:t>
            </a:r>
            <a:r>
              <a:rPr lang="bg-BG" dirty="0" smtClean="0"/>
              <a:t>-</a:t>
            </a:r>
            <a:r>
              <a:rPr lang="en-US" dirty="0" smtClean="0"/>
              <a:t>Flow </a:t>
            </a:r>
            <a:r>
              <a:rPr lang="en-US" dirty="0"/>
              <a:t>Logic in C#</a:t>
            </a:r>
          </a:p>
          <a:p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9633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628098" y="4541029"/>
            <a:ext cx="4686300" cy="1707152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4621269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51" y="151179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187622"/>
            <a:ext cx="42672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11"/>
              </a:rPr>
              <a:t>http://</a:t>
            </a:r>
            <a:r>
              <a:rPr lang="en-US" sz="1800" dirty="0" smtClean="0">
                <a:hlinkClick r:id="rId11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6212" y="1143000"/>
            <a:ext cx="11034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{0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 biggerNum);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2" y="18464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2812" y="2740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8510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6" y="38862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29330" y="1600200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77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876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Executes one branch if the condition is true, and another if it is false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simplest form of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12812" y="3425345"/>
            <a:ext cx="10287000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Works?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012" y="2992438"/>
            <a:ext cx="6280251" cy="3560763"/>
            <a:chOff x="3046412" y="2992438"/>
            <a:chExt cx="6280251" cy="3560763"/>
          </a:xfrm>
        </p:grpSpPr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 flipH="1">
              <a:off x="4559299" y="5843588"/>
              <a:ext cx="0" cy="709613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45" name="AutoShape 5"/>
            <p:cNvSpPr>
              <a:spLocks noChangeArrowheads="1"/>
            </p:cNvSpPr>
            <p:nvPr/>
          </p:nvSpPr>
          <p:spPr bwMode="auto"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46" name="Line 6"/>
            <p:cNvSpPr>
              <a:spLocks noChangeShapeType="1"/>
            </p:cNvSpPr>
            <p:nvPr/>
          </p:nvSpPr>
          <p:spPr bwMode="auto">
            <a:xfrm>
              <a:off x="4557712" y="4495800"/>
              <a:ext cx="0" cy="46672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50" name="Text Box 10"/>
            <p:cNvSpPr txBox="1">
              <a:spLocks noChangeArrowheads="1"/>
            </p:cNvSpPr>
            <p:nvPr/>
          </p:nvSpPr>
          <p:spPr bwMode="auto">
            <a:xfrm>
              <a:off x="3479799" y="4967287"/>
              <a:ext cx="2159000" cy="8683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first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496652" name="Line 12"/>
            <p:cNvSpPr>
              <a:spLocks noChangeShapeType="1"/>
            </p:cNvSpPr>
            <p:nvPr/>
          </p:nvSpPr>
          <p:spPr bwMode="auto">
            <a:xfrm flipH="1">
              <a:off x="4564059" y="6160294"/>
              <a:ext cx="3654428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4" name="Line 24"/>
            <p:cNvSpPr>
              <a:spLocks noChangeShapeType="1"/>
            </p:cNvSpPr>
            <p:nvPr/>
          </p:nvSpPr>
          <p:spPr bwMode="auto">
            <a:xfrm flipH="1">
              <a:off x="8208760" y="4457147"/>
              <a:ext cx="9555" cy="1715055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5" name="Line 25"/>
            <p:cNvSpPr>
              <a:spLocks noChangeShapeType="1"/>
            </p:cNvSpPr>
            <p:nvPr/>
          </p:nvSpPr>
          <p:spPr bwMode="auto">
            <a:xfrm>
              <a:off x="6051551" y="4008120"/>
              <a:ext cx="103346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66" name="Text Box 26"/>
            <p:cNvSpPr txBox="1">
              <a:spLocks noChangeArrowheads="1"/>
            </p:cNvSpPr>
            <p:nvPr/>
          </p:nvSpPr>
          <p:spPr bwMode="auto">
            <a:xfrm>
              <a:off x="3559175" y="4495800"/>
              <a:ext cx="935037" cy="4069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6669" name="Line 29"/>
            <p:cNvSpPr>
              <a:spLocks noChangeShapeType="1"/>
            </p:cNvSpPr>
            <p:nvPr/>
          </p:nvSpPr>
          <p:spPr bwMode="auto">
            <a:xfrm>
              <a:off x="4574539" y="2992438"/>
              <a:ext cx="0" cy="5127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70" name="Text Box 30"/>
            <p:cNvSpPr txBox="1">
              <a:spLocks noChangeArrowheads="1"/>
            </p:cNvSpPr>
            <p:nvPr/>
          </p:nvSpPr>
          <p:spPr bwMode="auto">
            <a:xfrm>
              <a:off x="7094638" y="3566160"/>
              <a:ext cx="2232025" cy="8909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0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2400" dirty="0"/>
                <a:t>second</a:t>
              </a:r>
            </a:p>
            <a:p>
              <a:r>
                <a:rPr lang="en-US" sz="2400" dirty="0"/>
                <a:t>statement</a:t>
              </a:r>
              <a:endParaRPr lang="bg-BG" sz="240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921962" y="3581400"/>
              <a:ext cx="1163052" cy="406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34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760412" y="2093416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% 2 == 0)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even.");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number is odd.");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389200"/>
            <a:ext cx="8938472" cy="820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3884612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1007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447800"/>
            <a:ext cx="8938472" cy="8206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2362200"/>
            <a:ext cx="8938472" cy="688256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21100" y="3581908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008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200" dirty="0"/>
              <a:t> statements can be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Used </a:t>
            </a:r>
            <a:r>
              <a:rPr lang="en-US" sz="3000" dirty="0"/>
              <a:t>inside </a:t>
            </a:r>
            <a:r>
              <a:rPr lang="en-US" sz="3000" dirty="0" smtClean="0"/>
              <a:t>one inside another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Each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dirty="0" smtClean="0"/>
              <a:t> </a:t>
            </a:r>
            <a:r>
              <a:rPr lang="en-US" sz="3200" dirty="0"/>
              <a:t>corresponds to its closest preceding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836612" y="2971800"/>
            <a:ext cx="10439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another_statement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third_statement;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Always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Put the case you normally expect to process </a:t>
            </a:r>
            <a:r>
              <a:rPr lang="en-US" dirty="0" smtClean="0"/>
              <a:t>first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Then </a:t>
            </a:r>
            <a:r>
              <a:rPr lang="en-US" dirty="0"/>
              <a:t>write the unusual cases</a:t>
            </a:r>
          </a:p>
          <a:p>
            <a:pPr>
              <a:lnSpc>
                <a:spcPct val="11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4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 – Example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8012" y="1219200"/>
            <a:ext cx="1097280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(first &gt; second)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number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 second is bigger.");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266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Comparison and 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Statement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1219200"/>
            <a:ext cx="2378353" cy="23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meraldinsight.com/content_images/fig/297002030100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114800"/>
            <a:ext cx="4429125" cy="2072812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56212" y="1864070"/>
            <a:ext cx="4472728" cy="181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08612" y="3845270"/>
            <a:ext cx="4472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2285300" y="1816847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1630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may need to use another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Thus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used: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487652"/>
            <a:ext cx="101346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</a:p>
        </p:txBody>
      </p:sp>
    </p:spTree>
    <p:extLst>
      <p:ext uri="{BB962C8B-B14F-4D97-AF65-F5344CB8AC3E}">
        <p14:creationId xmlns:p14="http://schemas.microsoft.com/office/powerpoint/2010/main" val="5517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08412" y="3505200"/>
            <a:ext cx="4572000" cy="2735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5240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>
                <a:latin typeface="+mn-lt"/>
                <a:cs typeface="Consolas" pitchFamily="49" charset="0"/>
              </a:rPr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5075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3708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21727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8340" y="2736127"/>
            <a:ext cx="10310072" cy="692873"/>
          </a:xfrm>
        </p:spPr>
        <p:txBody>
          <a:bodyPr/>
          <a:lstStyle/>
          <a:p>
            <a:r>
              <a:rPr lang="en-US" dirty="0" smtClean="0"/>
              <a:t>Performing Several </a:t>
            </a:r>
            <a:r>
              <a:rPr lang="en-US" dirty="0"/>
              <a:t>Comparisons at </a:t>
            </a:r>
            <a:r>
              <a:rPr lang="en-US" dirty="0" smtClean="0"/>
              <a:t>Once</a:t>
            </a:r>
            <a:endParaRPr lang="en-US" dirty="0"/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8343" y="3827600"/>
            <a:ext cx="6932098" cy="228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409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464189"/>
            <a:ext cx="10377602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Console.WriteLine("Wednesday");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Console.WriteLine("Thursday");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Console.WriteLine("Friday");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Console.WriteLine("Saturday");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6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case</a:t>
            </a:r>
            <a:r>
              <a:rPr lang="en-US" dirty="0"/>
              <a:t>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837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488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74121" y="1752600"/>
            <a:ext cx="5652656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6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/>
              <a:t>types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and integral types can be used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break</a:t>
            </a:r>
            <a:r>
              <a:rPr lang="en-US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dirty="0"/>
              <a:t>"No fall through" </a:t>
            </a:r>
            <a:r>
              <a:rPr lang="en-US" dirty="0" smtClean="0"/>
              <a:t>rule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are obligated to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after each case  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labels that correspond to the same statement are permitted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171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Multiple </a:t>
            </a:r>
            <a:r>
              <a:rPr lang="en-US" sz="3200" dirty="0"/>
              <a:t>labels </a:t>
            </a:r>
            <a:r>
              <a:rPr lang="en-US" sz="3200" dirty="0" smtClean="0"/>
              <a:t>allow matching several cases and executing </a:t>
            </a:r>
            <a:r>
              <a:rPr lang="en-US" sz="3200" dirty="0"/>
              <a:t>the same statement in more than one case</a:t>
            </a:r>
            <a:endParaRPr lang="bg-BG" sz="32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/>
              <a:t>Multiple Labels – Example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6012" y="2151995"/>
            <a:ext cx="10606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don't know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such animal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!"); 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indent="-457200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6434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6570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/>
              <a:t>Labels </a:t>
            </a:r>
            <a:r>
              <a:rPr lang="en-US" smtClean="0"/>
              <a:t>in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766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43434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9685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47800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</a:t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5412" y="3182498"/>
            <a:ext cx="6553200" cy="3236204"/>
          </a:xfrm>
          <a:prstGeom prst="roundRect">
            <a:avLst>
              <a:gd name="adj" fmla="val 28897"/>
            </a:avLst>
          </a:prstGeom>
          <a:ln>
            <a:noFill/>
          </a:ln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135" y="3638832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303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</a:t>
            </a:r>
            <a:r>
              <a:rPr lang="en-US" dirty="0" smtClean="0"/>
              <a:t>normal case </a:t>
            </a:r>
            <a:r>
              <a:rPr lang="en-US" dirty="0"/>
              <a:t>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0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logical operators </a:t>
            </a:r>
            <a:r>
              <a:rPr lang="en-US" dirty="0"/>
              <a:t>are used to compose logical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conditionally </a:t>
            </a:r>
            <a:r>
              <a:rPr lang="en-US" dirty="0"/>
              <a:t>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used in computer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412" y="2057400"/>
            <a:ext cx="26670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://softuni.bg/courses/csharp-basics/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21370"/>
              </p:ext>
            </p:extLst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/>
                <a:gridCol w="2514600"/>
                <a:gridCol w="3733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4267200"/>
            <a:ext cx="5827799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&amp;&amp; !B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!A || !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159106"/>
              </p:ext>
            </p:extLst>
          </p:nvPr>
        </p:nvGraphicFramePr>
        <p:xfrm>
          <a:off x="989012" y="1176528"/>
          <a:ext cx="10134600" cy="2862072"/>
        </p:xfrm>
        <a:graphic>
          <a:graphicData uri="http://schemas.openxmlformats.org/drawingml/2006/table">
            <a:tbl>
              <a:tblPr/>
              <a:tblGrid>
                <a:gridCol w="4114800"/>
                <a:gridCol w="2590800"/>
                <a:gridCol w="34290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&amp;&amp; true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||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 ^ false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47012" y="4461677"/>
            <a:ext cx="3304308" cy="185716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535832"/>
            <a:ext cx="8938472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435944"/>
            <a:ext cx="8938472" cy="688256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55306" y="3452632"/>
            <a:ext cx="4144106" cy="2719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98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The simplest </a:t>
            </a:r>
            <a:r>
              <a:rPr lang="en-US" dirty="0"/>
              <a:t>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</a:t>
            </a:r>
            <a:r>
              <a:rPr lang="en-US" dirty="0" smtClean="0"/>
              <a:t>blocks in </a:t>
            </a:r>
            <a:r>
              <a:rPr lang="en-US" dirty="0"/>
              <a:t>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statement: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60414" y="4127718"/>
            <a:ext cx="106679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Comparison 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 enclosed in </a:t>
            </a:r>
            <a:r>
              <a:rPr lang="en-US" dirty="0" smtClean="0"/>
              <a:t>curly braces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51612" y="1044274"/>
            <a:ext cx="2739840" cy="215612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5352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3503612" y="3103788"/>
            <a:ext cx="4890448" cy="3434172"/>
            <a:chOff x="3503612" y="3103788"/>
            <a:chExt cx="4890448" cy="3434172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4445988" y="4852008"/>
              <a:ext cx="9350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true</a:t>
              </a:r>
              <a:endParaRPr lang="bg-BG" sz="2400" dirty="0"/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 flipH="1">
              <a:off x="5444331" y="4846637"/>
              <a:ext cx="2381" cy="52413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4166552" y="5370776"/>
              <a:ext cx="2519362" cy="5674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5444331" y="5954956"/>
              <a:ext cx="2381" cy="583004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5444331" y="6248400"/>
              <a:ext cx="2679700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7333455" y="4203722"/>
              <a:ext cx="792953" cy="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7344722" y="3698544"/>
              <a:ext cx="104933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sz="2400" dirty="0"/>
                <a:t>false</a:t>
              </a:r>
              <a:endParaRPr lang="bg-BG" sz="2400" dirty="0"/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5460360" y="3103788"/>
              <a:ext cx="0" cy="49530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  <a:tailEnd type="triangl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8124031" y="4203721"/>
              <a:ext cx="0" cy="2044675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78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1614</Words>
  <Application>Microsoft Office PowerPoint</Application>
  <PresentationFormat>Custom</PresentationFormat>
  <Paragraphs>337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Software Development Course</dc:subject>
  <dc:creator/>
  <cp:keywords>SoftUni, Software University, programming, software development, software engineering, course, conditional statements, if, if-else, switch-case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2014-11-28T21:43:49Z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