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2"/>
  </p:notesMasterIdLst>
  <p:handoutMasterIdLst>
    <p:handoutMasterId r:id="rId63"/>
  </p:handoutMasterIdLst>
  <p:sldIdLst>
    <p:sldId id="274" r:id="rId3"/>
    <p:sldId id="276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41" r:id="rId50"/>
    <p:sldId id="442" r:id="rId51"/>
    <p:sldId id="443" r:id="rId52"/>
    <p:sldId id="444" r:id="rId53"/>
    <p:sldId id="445" r:id="rId54"/>
    <p:sldId id="446" r:id="rId55"/>
    <p:sldId id="447" r:id="rId56"/>
    <p:sldId id="349" r:id="rId57"/>
    <p:sldId id="351" r:id="rId58"/>
    <p:sldId id="352" r:id="rId59"/>
    <p:sldId id="448" r:id="rId60"/>
    <p:sldId id="393" r:id="rId6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533" autoAdjust="0"/>
  </p:normalViewPr>
  <p:slideViewPr>
    <p:cSldViewPr>
      <p:cViewPr varScale="1">
        <p:scale>
          <a:sx n="88" d="100"/>
          <a:sy n="88" d="100"/>
        </p:scale>
        <p:origin x="3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28-Nov-14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28-Nov-14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0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9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733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530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172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1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9887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196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783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5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5713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624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7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03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45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12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149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87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1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02100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537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3926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07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658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08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4393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47979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8522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3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5456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22853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87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4497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567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63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1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0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28-Nov-14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441" y="1524000"/>
            <a:ext cx="10969943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441" y="3240880"/>
            <a:ext cx="10969943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5074" y="4114800"/>
            <a:ext cx="832903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224046"/>
            <a:ext cx="446923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5757446"/>
            <a:ext cx="2124400" cy="363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442" y="6062246"/>
            <a:ext cx="2276611" cy="33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28-Nov-14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softuni.bg/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courses/csharp-basic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3970" y="1308305"/>
            <a:ext cx="7382341" cy="1206295"/>
          </a:xfrm>
        </p:spPr>
        <p:txBody>
          <a:bodyPr/>
          <a:lstStyle/>
          <a:p>
            <a:r>
              <a:rPr lang="en-US" sz="6000" dirty="0"/>
              <a:t>Loops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3970" y="2549344"/>
            <a:ext cx="7382341" cy="654108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Multiple Times</a:t>
            </a:r>
            <a:endParaRPr lang="en-US" b="1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5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4" descr="spiral - &amp;#x22;The Coasters&amp;#x22;, fractal art">
            <a:hlinkClick r:id="rId7" tooltip="spiral - &quot;The Coasters&quot;, fractal art | Edward Kinnally "/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8" cstate="screen"/>
          <a:srcRect t="25143" b="25143"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oundRect">
            <a:avLst>
              <a:gd name="adj" fmla="val 6114"/>
            </a:avLst>
          </a:prstGeom>
          <a:noFill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012" y="490576"/>
            <a:ext cx="1704654" cy="17192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365" y="570373"/>
            <a:ext cx="2079506" cy="1559628"/>
          </a:xfrm>
          <a:prstGeom prst="rect">
            <a:avLst/>
          </a:prstGeom>
        </p:spPr>
      </p:pic>
      <p:sp>
        <p:nvSpPr>
          <p:cNvPr id="2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21982" y="4164083"/>
            <a:ext cx="312604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21983" y="4633982"/>
            <a:ext cx="312604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1982" y="5039109"/>
            <a:ext cx="312604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21982" y="5379630"/>
            <a:ext cx="3126043" cy="351754"/>
          </a:xfrm>
        </p:spPr>
        <p:txBody>
          <a:bodyPr/>
          <a:lstStyle/>
          <a:p>
            <a:r>
              <a:rPr lang="en-US" sz="1800" dirty="0">
                <a:hlinkClick r:id="rId11"/>
              </a:rPr>
              <a:t>http://</a:t>
            </a:r>
            <a:r>
              <a:rPr lang="en-US" sz="1800" dirty="0" smtClean="0">
                <a:hlinkClick r:id="rId11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65401" y="1570352"/>
            <a:ext cx="6840537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4364" y="2671395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89741" y="3801752"/>
            <a:ext cx="5301828" cy="206564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0" y="3825321"/>
            <a:ext cx="5859662" cy="1995766"/>
          </a:xfrm>
          <a:prstGeom prst="rect">
            <a:avLst/>
          </a:prstGeom>
          <a:effectLst>
            <a:softEdge rad="63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8185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</a:t>
            </a:r>
            <a:r>
              <a:rPr lang="en-US" dirty="0" smtClean="0"/>
              <a:t>Number Check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684211" y="1197592"/>
            <a:ext cx="1082040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Math.Sqrt(number);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(prime &amp;&amp; (divider &lt;= maxDivider))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= false;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Console.WriteLine("Prime? {0}", prime);</a:t>
            </a:r>
          </a:p>
        </p:txBody>
      </p:sp>
      <p:pic>
        <p:nvPicPr>
          <p:cNvPr id="4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1812" y="3505200"/>
            <a:ext cx="2895600" cy="2492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3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70212" y="1295400"/>
            <a:ext cx="5943600" cy="1508994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Checking Whether a 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8308" y="2870024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1212" y="3817658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55812" y="3817659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9759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028700"/>
            <a:ext cx="114300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</a:t>
            </a:r>
            <a:r>
              <a:rPr lang="en-US" dirty="0"/>
              <a:t>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989012" y="1828800"/>
            <a:ext cx="102108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 flipV="1">
            <a:off x="1165353" y="4562996"/>
            <a:ext cx="1483484" cy="1308306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  <a:gd name="connsiteX0" fmla="*/ 1649673 w 1649673"/>
              <a:gd name="connsiteY0" fmla="*/ 1686989 h 1706806"/>
              <a:gd name="connsiteX1" fmla="*/ 175714 w 1649673"/>
              <a:gd name="connsiteY1" fmla="*/ 1460311 h 1706806"/>
              <a:gd name="connsiteX2" fmla="*/ 107476 w 1649673"/>
              <a:gd name="connsiteY2" fmla="*/ 191069 h 1706806"/>
              <a:gd name="connsiteX3" fmla="*/ 571500 w 1649673"/>
              <a:gd name="connsiteY3" fmla="*/ 0 h 1706806"/>
              <a:gd name="connsiteX0" fmla="*/ 1561781 w 1561781"/>
              <a:gd name="connsiteY0" fmla="*/ 1686989 h 1738943"/>
              <a:gd name="connsiteX1" fmla="*/ 237948 w 1561781"/>
              <a:gd name="connsiteY1" fmla="*/ 1567140 h 1738943"/>
              <a:gd name="connsiteX2" fmla="*/ 19584 w 1561781"/>
              <a:gd name="connsiteY2" fmla="*/ 191069 h 1738943"/>
              <a:gd name="connsiteX3" fmla="*/ 483608 w 1561781"/>
              <a:gd name="connsiteY3" fmla="*/ 0 h 1738943"/>
              <a:gd name="connsiteX0" fmla="*/ 1475671 w 1475671"/>
              <a:gd name="connsiteY0" fmla="*/ 1715654 h 1771802"/>
              <a:gd name="connsiteX1" fmla="*/ 151838 w 1475671"/>
              <a:gd name="connsiteY1" fmla="*/ 1595805 h 1771802"/>
              <a:gd name="connsiteX2" fmla="*/ 56304 w 1475671"/>
              <a:gd name="connsiteY2" fmla="*/ 148515 h 1771802"/>
              <a:gd name="connsiteX3" fmla="*/ 397498 w 1475671"/>
              <a:gd name="connsiteY3" fmla="*/ 28665 h 1771802"/>
              <a:gd name="connsiteX0" fmla="*/ 1502372 w 1502372"/>
              <a:gd name="connsiteY0" fmla="*/ 1715654 h 1771802"/>
              <a:gd name="connsiteX1" fmla="*/ 178539 w 1502372"/>
              <a:gd name="connsiteY1" fmla="*/ 1595805 h 1771802"/>
              <a:gd name="connsiteX2" fmla="*/ 83005 w 1502372"/>
              <a:gd name="connsiteY2" fmla="*/ 148515 h 1771802"/>
              <a:gd name="connsiteX3" fmla="*/ 424199 w 1502372"/>
              <a:gd name="connsiteY3" fmla="*/ 28665 h 1771802"/>
              <a:gd name="connsiteX0" fmla="*/ 1502372 w 1502372"/>
              <a:gd name="connsiteY0" fmla="*/ 1686989 h 1737914"/>
              <a:gd name="connsiteX1" fmla="*/ 178539 w 1502372"/>
              <a:gd name="connsiteY1" fmla="*/ 1567140 h 1737914"/>
              <a:gd name="connsiteX2" fmla="*/ 83005 w 1502372"/>
              <a:gd name="connsiteY2" fmla="*/ 208874 h 1737914"/>
              <a:gd name="connsiteX3" fmla="*/ 424199 w 1502372"/>
              <a:gd name="connsiteY3" fmla="*/ 0 h 1737914"/>
              <a:gd name="connsiteX0" fmla="*/ 1511097 w 1511097"/>
              <a:gd name="connsiteY0" fmla="*/ 1686989 h 1738945"/>
              <a:gd name="connsiteX1" fmla="*/ 187264 w 1511097"/>
              <a:gd name="connsiteY1" fmla="*/ 1567140 h 1738945"/>
              <a:gd name="connsiteX2" fmla="*/ 78082 w 1511097"/>
              <a:gd name="connsiteY2" fmla="*/ 191069 h 1738945"/>
              <a:gd name="connsiteX3" fmla="*/ 432924 w 1511097"/>
              <a:gd name="connsiteY3" fmla="*/ 0 h 1738945"/>
              <a:gd name="connsiteX0" fmla="*/ 1483484 w 1483484"/>
              <a:gd name="connsiteY0" fmla="*/ 1686989 h 1706808"/>
              <a:gd name="connsiteX1" fmla="*/ 159651 w 1483484"/>
              <a:gd name="connsiteY1" fmla="*/ 1460313 h 1706808"/>
              <a:gd name="connsiteX2" fmla="*/ 50469 w 1483484"/>
              <a:gd name="connsiteY2" fmla="*/ 191069 h 1706808"/>
              <a:gd name="connsiteX3" fmla="*/ 405311 w 1483484"/>
              <a:gd name="connsiteY3" fmla="*/ 0 h 170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3484" h="1706808">
                <a:moveTo>
                  <a:pt x="1483484" y="1686989"/>
                </a:moveTo>
                <a:cubicBezTo>
                  <a:pt x="951220" y="1734757"/>
                  <a:pt x="398487" y="1709633"/>
                  <a:pt x="159651" y="1460313"/>
                </a:cubicBezTo>
                <a:cubicBezTo>
                  <a:pt x="-79185" y="1210993"/>
                  <a:pt x="9526" y="434454"/>
                  <a:pt x="50469" y="191069"/>
                </a:cubicBezTo>
                <a:cubicBezTo>
                  <a:pt x="91412" y="-52316"/>
                  <a:pt x="332523" y="27295"/>
                  <a:pt x="405311" y="0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3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d2.whstatic.com/images/thumb/c/c0/Multiply-Factorials-Step-3Bullet1.jpg/670px-Multiply-Factorials-Step-3Bulle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55" y="990600"/>
            <a:ext cx="4276118" cy="3210280"/>
          </a:xfrm>
          <a:prstGeom prst="roundRect">
            <a:avLst>
              <a:gd name="adj" fmla="val 16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97024" y="4753797"/>
            <a:ext cx="8840788" cy="739552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6016" y="5529366"/>
            <a:ext cx="8841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7783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5412" y="1168107"/>
            <a:ext cx="6480175" cy="25656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54361" y="4105276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322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Another </a:t>
            </a:r>
            <a:r>
              <a:rPr lang="en-US" dirty="0" smtClean="0"/>
              <a:t>classical loop </a:t>
            </a:r>
            <a:r>
              <a:rPr lang="en-US" dirty="0"/>
              <a:t>structure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1452565" y="1981200"/>
            <a:ext cx="913764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426083"/>
            <a:ext cx="1700931" cy="17192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</a:t>
            </a:r>
            <a:r>
              <a:rPr lang="en-US" dirty="0" smtClean="0"/>
              <a:t>Statement: How It Works?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09130" y="1143000"/>
            <a:ext cx="6426301" cy="5318484"/>
            <a:chOff x="695940" y="1952527"/>
            <a:chExt cx="4663982" cy="3865851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48437" y="3276599"/>
              <a:ext cx="705945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95940" y="3987800"/>
              <a:ext cx="3887787" cy="1165729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38518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 smtClean="0"/>
                <a:t>statements</a:t>
              </a:r>
              <a:endParaRPr lang="bg-BG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36948" y="5156741"/>
              <a:ext cx="0" cy="661637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972" y="5261257"/>
              <a:ext cx="894877" cy="3355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38518" y="1952527"/>
              <a:ext cx="0" cy="704948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66739" y="4568074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4" y="2290659"/>
              <a:ext cx="0" cy="2287334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6788" y="2295964"/>
              <a:ext cx="2703134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24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60812" y="1533527"/>
            <a:ext cx="4495800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60812" y="3395766"/>
            <a:ext cx="4495800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 rotWithShape="1">
          <a:blip r:embed="rId3" cstate="screen"/>
          <a:srcRect l="5262" t="7027" r="6638" b="7027"/>
          <a:stretch/>
        </p:blipFill>
        <p:spPr bwMode="auto">
          <a:xfrm rot="1185579">
            <a:off x="450547" y="3557172"/>
            <a:ext cx="4354084" cy="252823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084" y="3429000"/>
            <a:ext cx="3454128" cy="2912687"/>
          </a:xfrm>
          <a:prstGeom prst="rect">
            <a:avLst/>
          </a:prstGeom>
          <a:effectLst>
            <a:glow rad="63500">
              <a:schemeClr val="bg1">
                <a:lumMod val="50000"/>
                <a:lumOff val="50000"/>
                <a:alpha val="50000"/>
              </a:schemeClr>
            </a:glo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29574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N Factorial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838200" y="1199376"/>
            <a:ext cx="10514012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numberAsString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 = Convert.ToInt32(numberAsString);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(n &gt;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www.itechsociety.com/wp-content/uploads/2010/10/figure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86000" cy="3608173"/>
          </a:xfrm>
          <a:prstGeom prst="roundRect">
            <a:avLst>
              <a:gd name="adj" fmla="val 29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40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What is a Loop?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7318" y="3576185"/>
            <a:ext cx="2878654" cy="28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18" y="1019689"/>
            <a:ext cx="2478294" cy="24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09" y="4039984"/>
            <a:ext cx="2088512" cy="2106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380" y="1295400"/>
            <a:ext cx="205453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5800" y="1416308"/>
            <a:ext cx="1081881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1000;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915816" y="1699196"/>
            <a:ext cx="5750596" cy="1055608"/>
          </a:xfrm>
          <a:prstGeom prst="wedgeRoundRectCallout">
            <a:avLst>
              <a:gd name="adj1" fmla="val -61658"/>
              <a:gd name="adj2" fmla="val -521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Don't forget to add a reference to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System.Numerics.dll</a:t>
            </a:r>
            <a:r>
              <a:rPr lang="en-US" sz="3000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815" y="40341"/>
            <a:ext cx="94107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Factorial with </a:t>
            </a:r>
            <a:r>
              <a:rPr lang="en-US" noProof="1"/>
              <a:t>BigInteger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45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71890" y="1388763"/>
            <a:ext cx="9290048" cy="94020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05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46512" y="3179217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9744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</a:t>
            </a:r>
            <a:r>
              <a:rPr lang="en-US" noProof="1" smtClean="0"/>
              <a:t>integers in </a:t>
            </a:r>
            <a:r>
              <a:rPr lang="en-US" noProof="1"/>
              <a:t>the interval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noProof="1"/>
              <a:t>..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noProof="1"/>
              <a:t>]: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of Integers [N</a:t>
            </a:r>
            <a:r>
              <a:rPr lang="en-US" dirty="0"/>
              <a:t>..M] – Example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77866" y="2057400"/>
            <a:ext cx="10826746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*= 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Console.WriteLine("product[{0}..{1}] = {2}", n, m, product);</a:t>
            </a:r>
          </a:p>
        </p:txBody>
      </p:sp>
    </p:spTree>
    <p:extLst>
      <p:ext uri="{BB962C8B-B14F-4D97-AF65-F5344CB8AC3E}">
        <p14:creationId xmlns:p14="http://schemas.microsoft.com/office/powerpoint/2010/main" val="356143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77974" y="1237103"/>
            <a:ext cx="8859838" cy="1734697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Integers</a:t>
            </a:r>
            <a:br>
              <a:rPr lang="en-US" noProof="1" smtClean="0"/>
            </a:br>
            <a:r>
              <a:rPr lang="en-US" noProof="1" smtClean="0"/>
              <a:t>in </a:t>
            </a:r>
            <a:r>
              <a:rPr lang="en-US" noProof="1"/>
              <a:t>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30147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3277131" y="3810002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14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807200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17812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75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 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Initialization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</a:t>
            </a:r>
            <a:r>
              <a:rPr lang="en-US" dirty="0"/>
              <a:t>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/>
              <a:t> block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349501" y="1783140"/>
            <a:ext cx="74898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0000"/>
            <a:ext cx="11804822" cy="29114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initialization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</a:t>
            </a:r>
            <a:r>
              <a:rPr lang="en-US" dirty="0"/>
              <a:t>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just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Typically used </a:t>
            </a:r>
            <a:r>
              <a:rPr lang="en-US" dirty="0"/>
              <a:t>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...; 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3012" y="1439614"/>
            <a:ext cx="2756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test expression </a:t>
            </a:r>
            <a:r>
              <a:rPr lang="en-US" dirty="0" smtClean="0"/>
              <a:t>is evaluated before </a:t>
            </a:r>
            <a:r>
              <a:rPr lang="en-US" dirty="0"/>
              <a:t>each </a:t>
            </a:r>
            <a:r>
              <a:rPr lang="en-US" dirty="0" smtClean="0"/>
              <a:t>loop iteration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 smtClean="0"/>
              <a:t>loop finishes (and the loop </a:t>
            </a:r>
            <a:r>
              <a:rPr lang="en-US" dirty="0"/>
              <a:t>body is </a:t>
            </a:r>
            <a:r>
              <a:rPr lang="en-US" dirty="0" smtClean="0"/>
              <a:t>skipped)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 condition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19050" y="1439614"/>
            <a:ext cx="2375562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9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3817960"/>
            <a:ext cx="11804822" cy="28352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update expression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</a:t>
            </a:r>
            <a:r>
              <a:rPr lang="en-US" dirty="0"/>
              <a:t>used to update the </a:t>
            </a:r>
            <a:r>
              <a:rPr lang="en-US" dirty="0" smtClean="0"/>
              <a:t>loop counter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Can update multiple variables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1" y="1336119"/>
            <a:ext cx="9144002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10; number++)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(out of scope)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94612" y="1439614"/>
            <a:ext cx="1564944" cy="438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49500" y="15728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802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51212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4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Loop: Definition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tx2">
                    <a:lumMod val="75000"/>
                  </a:schemeClr>
                </a:solidFill>
              </a:rPr>
              <a:t>loop </a:t>
            </a:r>
            <a:r>
              <a:rPr kumimoji="0" lang="en-US" dirty="0"/>
              <a:t>is a </a:t>
            </a:r>
            <a:r>
              <a:rPr kumimoji="0" lang="en-US" dirty="0" smtClean="0"/>
              <a:t>control statement that repeats the execution </a:t>
            </a:r>
            <a:r>
              <a:rPr kumimoji="0" lang="en-US" dirty="0"/>
              <a:t>of a block of </a:t>
            </a:r>
            <a:r>
              <a:rPr kumimoji="0" lang="en-US" dirty="0" smtClean="0"/>
              <a:t>statements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1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loops</a:t>
            </a:r>
            <a:endParaRPr kumimoji="0"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4417" y="2087940"/>
            <a:ext cx="372127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2150311"/>
            <a:ext cx="1444917" cy="14449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5839" y="1981200"/>
            <a:ext cx="1019492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8815" y="37036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A simple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 to calculate n!: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4889" y="4461808"/>
            <a:ext cx="10194924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61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 </a:t>
            </a:r>
            <a:r>
              <a:rPr lang="en-US" dirty="0"/>
              <a:t>could have several counter variables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87436" y="1935540"/>
            <a:ext cx="10036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&lt;= 128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i * 2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nn-NO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i</a:t>
            </a: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7436" y="4385608"/>
            <a:ext cx="1003617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88815" y="3627438"/>
            <a:ext cx="10172797" cy="6397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/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47028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563880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7412" y="990600"/>
            <a:ext cx="5181600" cy="3429000"/>
          </a:xfrm>
          <a:prstGeom prst="roundRect">
            <a:avLst>
              <a:gd name="adj" fmla="val 5927"/>
            </a:avLst>
          </a:prstGeom>
        </p:spPr>
      </p:pic>
    </p:spTree>
    <p:extLst>
      <p:ext uri="{BB962C8B-B14F-4D97-AF65-F5344CB8AC3E}">
        <p14:creationId xmlns:p14="http://schemas.microsoft.com/office/powerpoint/2010/main" val="3540840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1112838"/>
            <a:ext cx="111252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1141415" y="2000339"/>
            <a:ext cx="9905998" cy="432426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Console.WriteLine("n^m = " + 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44249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3516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65512" y="3464142"/>
            <a:ext cx="5105400" cy="2784258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593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bypasses the </a:t>
            </a:r>
            <a:r>
              <a:rPr lang="en-US" dirty="0"/>
              <a:t>iteration of the inner-most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en-US" dirty="0"/>
              <a:t>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</a:t>
            </a:r>
            <a:endParaRPr lang="bg-BG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993778" y="2514600"/>
            <a:ext cx="10129834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7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continue;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  <p:sp>
        <p:nvSpPr>
          <p:cNvPr id="3" name="Freeform 2"/>
          <p:cNvSpPr/>
          <p:nvPr/>
        </p:nvSpPr>
        <p:spPr>
          <a:xfrm>
            <a:off x="492659" y="3425136"/>
            <a:ext cx="1418028" cy="1451664"/>
          </a:xfrm>
          <a:custGeom>
            <a:avLst/>
            <a:gdLst>
              <a:gd name="connsiteX0" fmla="*/ 1375039 w 1375039"/>
              <a:gd name="connsiteY0" fmla="*/ 1594446 h 1728398"/>
              <a:gd name="connsiteX1" fmla="*/ 146740 w 1375039"/>
              <a:gd name="connsiteY1" fmla="*/ 1594446 h 1728398"/>
              <a:gd name="connsiteX2" fmla="*/ 64854 w 1375039"/>
              <a:gd name="connsiteY2" fmla="*/ 202374 h 1728398"/>
              <a:gd name="connsiteX3" fmla="*/ 528878 w 1375039"/>
              <a:gd name="connsiteY3" fmla="*/ 11305 h 1728398"/>
              <a:gd name="connsiteX4" fmla="*/ 501582 w 1375039"/>
              <a:gd name="connsiteY4" fmla="*/ 38601 h 1728398"/>
              <a:gd name="connsiteX0" fmla="*/ 1375039 w 1375039"/>
              <a:gd name="connsiteY0" fmla="*/ 1594446 h 1712612"/>
              <a:gd name="connsiteX1" fmla="*/ 146740 w 1375039"/>
              <a:gd name="connsiteY1" fmla="*/ 1594446 h 1712612"/>
              <a:gd name="connsiteX2" fmla="*/ 64854 w 1375039"/>
              <a:gd name="connsiteY2" fmla="*/ 202374 h 1712612"/>
              <a:gd name="connsiteX3" fmla="*/ 528878 w 1375039"/>
              <a:gd name="connsiteY3" fmla="*/ 11305 h 1712612"/>
              <a:gd name="connsiteX4" fmla="*/ 501582 w 1375039"/>
              <a:gd name="connsiteY4" fmla="*/ 38601 h 1712612"/>
              <a:gd name="connsiteX0" fmla="*/ 1408226 w 1408226"/>
              <a:gd name="connsiteY0" fmla="*/ 1594446 h 1644942"/>
              <a:gd name="connsiteX1" fmla="*/ 125336 w 1408226"/>
              <a:gd name="connsiteY1" fmla="*/ 1471616 h 1644942"/>
              <a:gd name="connsiteX2" fmla="*/ 98041 w 1408226"/>
              <a:gd name="connsiteY2" fmla="*/ 202374 h 1644942"/>
              <a:gd name="connsiteX3" fmla="*/ 562065 w 1408226"/>
              <a:gd name="connsiteY3" fmla="*/ 11305 h 1644942"/>
              <a:gd name="connsiteX4" fmla="*/ 534769 w 1408226"/>
              <a:gd name="connsiteY4" fmla="*/ 38601 h 1644942"/>
              <a:gd name="connsiteX0" fmla="*/ 1382772 w 1382772"/>
              <a:gd name="connsiteY0" fmla="*/ 1594446 h 1644942"/>
              <a:gd name="connsiteX1" fmla="*/ 140825 w 1382772"/>
              <a:gd name="connsiteY1" fmla="*/ 1471616 h 1644942"/>
              <a:gd name="connsiteX2" fmla="*/ 72587 w 1382772"/>
              <a:gd name="connsiteY2" fmla="*/ 202374 h 1644942"/>
              <a:gd name="connsiteX3" fmla="*/ 536611 w 1382772"/>
              <a:gd name="connsiteY3" fmla="*/ 11305 h 1644942"/>
              <a:gd name="connsiteX4" fmla="*/ 509315 w 1382772"/>
              <a:gd name="connsiteY4" fmla="*/ 38601 h 1644942"/>
              <a:gd name="connsiteX0" fmla="*/ 1223212 w 1223212"/>
              <a:gd name="connsiteY0" fmla="*/ 1662685 h 1694616"/>
              <a:gd name="connsiteX1" fmla="*/ 131390 w 1223212"/>
              <a:gd name="connsiteY1" fmla="*/ 1471616 h 1694616"/>
              <a:gd name="connsiteX2" fmla="*/ 63152 w 1223212"/>
              <a:gd name="connsiteY2" fmla="*/ 202374 h 1694616"/>
              <a:gd name="connsiteX3" fmla="*/ 527176 w 1223212"/>
              <a:gd name="connsiteY3" fmla="*/ 11305 h 1694616"/>
              <a:gd name="connsiteX4" fmla="*/ 499880 w 1223212"/>
              <a:gd name="connsiteY4" fmla="*/ 38601 h 1694616"/>
              <a:gd name="connsiteX0" fmla="*/ 1223212 w 1223212"/>
              <a:gd name="connsiteY0" fmla="*/ 1662685 h 1670426"/>
              <a:gd name="connsiteX1" fmla="*/ 131390 w 1223212"/>
              <a:gd name="connsiteY1" fmla="*/ 1471616 h 1670426"/>
              <a:gd name="connsiteX2" fmla="*/ 63152 w 1223212"/>
              <a:gd name="connsiteY2" fmla="*/ 202374 h 1670426"/>
              <a:gd name="connsiteX3" fmla="*/ 527176 w 1223212"/>
              <a:gd name="connsiteY3" fmla="*/ 11305 h 1670426"/>
              <a:gd name="connsiteX4" fmla="*/ 499880 w 1223212"/>
              <a:gd name="connsiteY4" fmla="*/ 38601 h 1670426"/>
              <a:gd name="connsiteX0" fmla="*/ 1223212 w 1223212"/>
              <a:gd name="connsiteY0" fmla="*/ 1662685 h 1688562"/>
              <a:gd name="connsiteX1" fmla="*/ 131390 w 1223212"/>
              <a:gd name="connsiteY1" fmla="*/ 1471616 h 1688562"/>
              <a:gd name="connsiteX2" fmla="*/ 63152 w 1223212"/>
              <a:gd name="connsiteY2" fmla="*/ 202374 h 1688562"/>
              <a:gd name="connsiteX3" fmla="*/ 527176 w 1223212"/>
              <a:gd name="connsiteY3" fmla="*/ 11305 h 1688562"/>
              <a:gd name="connsiteX4" fmla="*/ 499880 w 1223212"/>
              <a:gd name="connsiteY4" fmla="*/ 38601 h 1688562"/>
              <a:gd name="connsiteX0" fmla="*/ 1397297 w 1397297"/>
              <a:gd name="connsiteY0" fmla="*/ 1662685 h 1688562"/>
              <a:gd name="connsiteX1" fmla="*/ 141702 w 1397297"/>
              <a:gd name="connsiteY1" fmla="*/ 1471616 h 1688562"/>
              <a:gd name="connsiteX2" fmla="*/ 73464 w 1397297"/>
              <a:gd name="connsiteY2" fmla="*/ 202374 h 1688562"/>
              <a:gd name="connsiteX3" fmla="*/ 537488 w 1397297"/>
              <a:gd name="connsiteY3" fmla="*/ 11305 h 1688562"/>
              <a:gd name="connsiteX4" fmla="*/ 510192 w 1397297"/>
              <a:gd name="connsiteY4" fmla="*/ 38601 h 1688562"/>
              <a:gd name="connsiteX0" fmla="*/ 1418028 w 1418028"/>
              <a:gd name="connsiteY0" fmla="*/ 1662685 h 1688562"/>
              <a:gd name="connsiteX1" fmla="*/ 162433 w 1418028"/>
              <a:gd name="connsiteY1" fmla="*/ 1471616 h 1688562"/>
              <a:gd name="connsiteX2" fmla="*/ 94195 w 1418028"/>
              <a:gd name="connsiteY2" fmla="*/ 202374 h 1688562"/>
              <a:gd name="connsiteX3" fmla="*/ 558219 w 1418028"/>
              <a:gd name="connsiteY3" fmla="*/ 11305 h 1688562"/>
              <a:gd name="connsiteX4" fmla="*/ 530923 w 1418028"/>
              <a:gd name="connsiteY4" fmla="*/ 38601 h 1688562"/>
              <a:gd name="connsiteX0" fmla="*/ 1418028 w 1418028"/>
              <a:gd name="connsiteY0" fmla="*/ 1651381 h 1677258"/>
              <a:gd name="connsiteX1" fmla="*/ 162433 w 1418028"/>
              <a:gd name="connsiteY1" fmla="*/ 1460312 h 1677258"/>
              <a:gd name="connsiteX2" fmla="*/ 94195 w 1418028"/>
              <a:gd name="connsiteY2" fmla="*/ 191070 h 1677258"/>
              <a:gd name="connsiteX3" fmla="*/ 558219 w 1418028"/>
              <a:gd name="connsiteY3" fmla="*/ 1 h 16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028" h="1677258">
                <a:moveTo>
                  <a:pt x="1418028" y="1651381"/>
                </a:moveTo>
                <a:cubicBezTo>
                  <a:pt x="885764" y="1699149"/>
                  <a:pt x="383072" y="1703697"/>
                  <a:pt x="162433" y="1460312"/>
                </a:cubicBezTo>
                <a:cubicBezTo>
                  <a:pt x="-58206" y="1216927"/>
                  <a:pt x="-26360" y="450224"/>
                  <a:pt x="94195" y="191070"/>
                </a:cubicBezTo>
                <a:cubicBezTo>
                  <a:pt x="214750" y="-68084"/>
                  <a:pt x="485431" y="27296"/>
                  <a:pt x="558219" y="1"/>
                </a:cubicBez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2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7612" y="1905000"/>
            <a:ext cx="9601200" cy="9525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28780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6012" y="4067176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03039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499824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38816" y="2557566"/>
            <a:ext cx="97561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 smtClean="0">
                <a:solidFill>
                  <a:schemeClr val="accent1"/>
                </a:solidFill>
              </a:rPr>
              <a:t>Iterating </a:t>
            </a:r>
            <a:r>
              <a:rPr lang="en-US" sz="4000" spc="200" dirty="0">
                <a:solidFill>
                  <a:schemeClr val="accent1"/>
                </a:solidFill>
              </a:rPr>
              <a:t>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8812" y="3486150"/>
            <a:ext cx="563880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7651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Iterates over all the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be list, array or other group of elements of the same type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For-Each Loops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1217615" y="1905000"/>
            <a:ext cx="97535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element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collection)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33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loop: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loop iterates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over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array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day names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The variable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takes all its values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Inside 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loop we cannot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modify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current item</a:t>
            </a: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989012" y="1905000"/>
            <a:ext cx="10210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"Monday", "Tuesday", "Wednesday", "Thursday",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"Friday", "Saturday", "Sunday"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day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days)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65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668828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26484" y="2546996"/>
            <a:ext cx="7977928" cy="133920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Repeating a Statement 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Certain Condition Holds</a:t>
            </a:r>
            <a:endParaRPr lang="en-US" dirty="0"/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6412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09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584347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529872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2741612" y="36271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70385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9500" y="1340475"/>
            <a:ext cx="7345362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5016" y="2405166"/>
            <a:ext cx="9603796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>
                <a:solidFill>
                  <a:schemeClr val="accent1"/>
                </a:solidFill>
              </a:rPr>
              <a:t>Using </a:t>
            </a:r>
            <a:r>
              <a:rPr lang="en-US" sz="4000" spc="200" smtClean="0">
                <a:solidFill>
                  <a:schemeClr val="accent1"/>
                </a:solidFill>
              </a:rPr>
              <a:t>a Loop </a:t>
            </a:r>
            <a:r>
              <a:rPr lang="en-US" sz="4000" spc="200" dirty="0">
                <a:solidFill>
                  <a:schemeClr val="accent1"/>
                </a:solidFill>
              </a:rPr>
              <a:t>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56112" y="3505201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1980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nested loop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1180306" y="2819400"/>
            <a:ext cx="9825036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42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350000"/>
            <a:ext cx="734536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2357381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17438" y="3352801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68968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the following triangle of numbers:</a:t>
            </a:r>
            <a:endParaRPr lang="en-US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3148754" y="2209800"/>
            <a:ext cx="843205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812" y="2743200"/>
            <a:ext cx="22359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lvl="2">
              <a:lnSpc>
                <a:spcPct val="120000"/>
              </a:lnSpc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1 2 3 … n</a:t>
            </a:r>
            <a:endParaRPr lang="bg-BG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4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9500" y="1428067"/>
            <a:ext cx="7345362" cy="94108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Triangle of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4508" y="24278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13212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563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Primes in the Range [N … </a:t>
            </a:r>
            <a:r>
              <a:rPr lang="en-US" noProof="1"/>
              <a:t>M]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5028" y="1066800"/>
            <a:ext cx="10517184" cy="549054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n; number &lt;= m;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Math.Sqrt(number);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(divider &lt;=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maxDivider)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(number 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http://i.livescience.com/images/i/000/050/707/i02/primes.jpg?1369088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17" y="3581400"/>
            <a:ext cx="4718174" cy="1895475"/>
          </a:xfrm>
          <a:prstGeom prst="roundRect">
            <a:avLst>
              <a:gd name="adj" fmla="val 442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54150" y="1524000"/>
            <a:ext cx="9136062" cy="10287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</a:t>
            </a:r>
            <a:r>
              <a:rPr lang="en-US" dirty="0" smtClean="0"/>
              <a:t>the Range </a:t>
            </a:r>
            <a:r>
              <a:rPr lang="en-US" dirty="0"/>
              <a:t>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2504030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89212" y="3429000"/>
            <a:ext cx="6858000" cy="27432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08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the most-inner </a:t>
            </a:r>
            <a:r>
              <a:rPr lang="en-US" noProof="1"/>
              <a:t>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</a:t>
            </a:r>
            <a:r>
              <a:rPr lang="en-US" noProof="1" smtClean="0"/>
              <a:t>from an outer loop </a:t>
            </a:r>
            <a:r>
              <a:rPr lang="en-US" noProof="1"/>
              <a:t>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 smtClean="0"/>
              <a:t>Note: avoid </a:t>
            </a:r>
            <a:r>
              <a:rPr lang="en-US" dirty="0"/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73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Jump Statements – Example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2278062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(outer == 7)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(inner + outer &gt; 9)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5707063" y="2506666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5258707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3830184" y="4712314"/>
            <a:ext cx="3726706" cy="1329259"/>
          </a:xfrm>
          <a:custGeom>
            <a:avLst/>
            <a:gdLst>
              <a:gd name="connsiteX0" fmla="*/ 6991 w 9981"/>
              <a:gd name="connsiteY0" fmla="*/ 2 h 10002"/>
              <a:gd name="connsiteX1" fmla="*/ 9272 w 9981"/>
              <a:gd name="connsiteY1" fmla="*/ 1483 h 10002"/>
              <a:gd name="connsiteX2" fmla="*/ 9974 w 9981"/>
              <a:gd name="connsiteY2" fmla="*/ 4327 h 10002"/>
              <a:gd name="connsiteX3" fmla="*/ 9422 w 9981"/>
              <a:gd name="connsiteY3" fmla="*/ 7846 h 10002"/>
              <a:gd name="connsiteX4" fmla="*/ 6563 w 9981"/>
              <a:gd name="connsiteY4" fmla="*/ 9565 h 10002"/>
              <a:gd name="connsiteX5" fmla="*/ 0 w 9981"/>
              <a:gd name="connsiteY5" fmla="*/ 10002 h 10002"/>
              <a:gd name="connsiteX0" fmla="*/ 7004 w 10000"/>
              <a:gd name="connsiteY0" fmla="*/ 0 h 9998"/>
              <a:gd name="connsiteX1" fmla="*/ 9290 w 10000"/>
              <a:gd name="connsiteY1" fmla="*/ 1481 h 9998"/>
              <a:gd name="connsiteX2" fmla="*/ 9993 w 10000"/>
              <a:gd name="connsiteY2" fmla="*/ 4324 h 9998"/>
              <a:gd name="connsiteX3" fmla="*/ 9440 w 10000"/>
              <a:gd name="connsiteY3" fmla="*/ 7842 h 9998"/>
              <a:gd name="connsiteX4" fmla="*/ 6575 w 10000"/>
              <a:gd name="connsiteY4" fmla="*/ 9561 h 9998"/>
              <a:gd name="connsiteX5" fmla="*/ 0 w 10000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9998">
                <a:moveTo>
                  <a:pt x="7004" y="0"/>
                </a:moveTo>
                <a:cubicBezTo>
                  <a:pt x="8412" y="251"/>
                  <a:pt x="8793" y="767"/>
                  <a:pt x="9290" y="1481"/>
                </a:cubicBezTo>
                <a:cubicBezTo>
                  <a:pt x="9788" y="2196"/>
                  <a:pt x="9968" y="3266"/>
                  <a:pt x="9993" y="4324"/>
                </a:cubicBezTo>
                <a:cubicBezTo>
                  <a:pt x="10019" y="5383"/>
                  <a:pt x="10010" y="6970"/>
                  <a:pt x="9440" y="7842"/>
                </a:cubicBezTo>
                <a:cubicBezTo>
                  <a:pt x="8870" y="8715"/>
                  <a:pt x="8149" y="9204"/>
                  <a:pt x="6575" y="9561"/>
                </a:cubicBezTo>
                <a:cubicBezTo>
                  <a:pt x="5001" y="9919"/>
                  <a:pt x="1369" y="9905"/>
                  <a:pt x="0" y="9998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547176" y="5638800"/>
            <a:ext cx="1290638" cy="612934"/>
          </a:xfrm>
          <a:prstGeom prst="wedgeRoundRectCallout">
            <a:avLst>
              <a:gd name="adj1" fmla="val 78646"/>
              <a:gd name="adj2" fmla="val 180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Label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0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repeat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condition</a:t>
            </a:r>
            <a:endParaRPr lang="en-US" dirty="0">
              <a:solidFill>
                <a:schemeClr val="tx2">
                  <a:lumMod val="75000"/>
                </a:schemeClr>
              </a:solidFill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Returns a boolean result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loop condition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279651" y="2087940"/>
            <a:ext cx="7559675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0" y="1624318"/>
            <a:ext cx="1024731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Loops: More </a:t>
            </a:r>
            <a:r>
              <a:rPr lang="en-US" dirty="0"/>
              <a:t>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0212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9500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60412" y="2514600"/>
            <a:ext cx="10668002" cy="38777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9;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b, c, 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618412" y="2209800"/>
            <a:ext cx="3581400" cy="1634490"/>
          </a:xfrm>
          <a:prstGeom prst="wedgeRoundRectCallout">
            <a:avLst>
              <a:gd name="adj1" fmla="val -63918"/>
              <a:gd name="adj2" fmla="val 399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Can </a:t>
            </a:r>
            <a:r>
              <a:rPr lang="en-US" sz="3000" dirty="0">
                <a:solidFill>
                  <a:srgbClr val="FFFFFF"/>
                </a:solidFill>
              </a:rPr>
              <a:t>you improve this algorithm to use </a:t>
            </a:r>
            <a:r>
              <a:rPr lang="en-US" sz="3000" dirty="0" smtClean="0">
                <a:solidFill>
                  <a:srgbClr val="FFFFFF"/>
                </a:solidFill>
              </a:rPr>
              <a:t>only 3 nested loops?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41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7116" y="1524000"/>
            <a:ext cx="7461248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5012" y="2579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01" y="3679200"/>
            <a:ext cx="2591025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21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</a:t>
            </a:r>
            <a:r>
              <a:rPr lang="en-US" dirty="0" smtClean="0"/>
              <a:t>6/49 lottery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88990" y="1981200"/>
            <a:ext cx="1063942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716000" y="2230978"/>
            <a:ext cx="3941012" cy="1483567"/>
          </a:xfrm>
          <a:prstGeom prst="wedgeRoundRectCallout">
            <a:avLst>
              <a:gd name="adj1" fmla="val -58738"/>
              <a:gd name="adj2" fmla="val 33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Warning: </a:t>
            </a:r>
            <a:r>
              <a:rPr lang="en-US" sz="3000" dirty="0" smtClean="0">
                <a:solidFill>
                  <a:srgbClr val="FFFFFF"/>
                </a:solidFill>
              </a:rPr>
              <a:t>the execution </a:t>
            </a:r>
            <a:r>
              <a:rPr lang="en-US" sz="3000" dirty="0">
                <a:solidFill>
                  <a:srgbClr val="FFFFFF"/>
                </a:solidFill>
              </a:rPr>
              <a:t>of this code could take </a:t>
            </a:r>
            <a:r>
              <a:rPr lang="en-US" sz="3000" dirty="0" smtClean="0">
                <a:solidFill>
                  <a:srgbClr val="FFFFFF"/>
                </a:solidFill>
              </a:rPr>
              <a:t>a very long </a:t>
            </a:r>
            <a:r>
              <a:rPr lang="en-US" sz="3000" dirty="0">
                <a:solidFill>
                  <a:srgbClr val="FFFFFF"/>
                </a:solidFill>
              </a:rPr>
              <a:t>time.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2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03612" y="1299223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44469" y="4483885"/>
            <a:ext cx="6726544" cy="98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4508" y="5453166"/>
            <a:ext cx="5484812" cy="719034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4000" spc="200" dirty="0">
                <a:solidFill>
                  <a:schemeClr val="accent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48256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 supports four types of loops: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dirty="0"/>
              <a:t> loops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loops</a:t>
            </a: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Nested loops </a:t>
            </a:r>
            <a:r>
              <a:rPr lang="en-US" dirty="0" smtClean="0"/>
              <a:t>are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10000"/>
              </a:lnSpc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&amp;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</a:t>
            </a:r>
            <a:r>
              <a:rPr lang="en-US" dirty="0" smtClean="0"/>
              <a:t>change the default loop execution behavior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812" y="1295400"/>
            <a:ext cx="3109800" cy="31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softuni.bg/courses/csharp-basics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Loops: Repeating Code Multiple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Loop: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41612" y="1151122"/>
            <a:ext cx="6726236" cy="5325878"/>
            <a:chOff x="1547812" y="2004690"/>
            <a:chExt cx="5049837" cy="332931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092440" y="3624248"/>
              <a:ext cx="686502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true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>
              <a:defPPr>
                <a:defRPr lang="en-US"/>
              </a:defPPr>
              <a:lvl1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statement</a:t>
              </a:r>
              <a:endParaRPr lang="bg-BG" dirty="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37854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8100" y="4997252"/>
              <a:ext cx="2667072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92787" y="3058718"/>
              <a:ext cx="73421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16409"/>
              <a:ext cx="865187" cy="288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Tx/>
                <a:buFontTx/>
                <a:buNone/>
              </a:pPr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false</a:t>
              </a:r>
              <a:endPara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04690"/>
              <a:ext cx="0" cy="539479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15312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16734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40751"/>
              <a:ext cx="3887787" cy="1040650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  <a:alpha val="2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</a:t>
              </a:r>
              <a:endParaRPr lang="bg-BG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1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28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760416" y="1219200"/>
            <a:ext cx="106679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3124200"/>
            <a:ext cx="6553200" cy="322769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56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6212" y="4786800"/>
            <a:ext cx="8938472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 smtClean="0">
                <a:cs typeface="Consolas" pitchFamily="49" charset="0"/>
              </a:rPr>
              <a:t> Loop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75012" y="15174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985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293812" y="1868364"/>
            <a:ext cx="9601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sum 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&lt;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+= number 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Console.Write("+{0}",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8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3122</Words>
  <Application>Microsoft Office PowerPoint</Application>
  <PresentationFormat>Custom</PresentationFormat>
  <Paragraphs>579</Paragraphs>
  <Slides>59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SoftUni 16x9</vt:lpstr>
      <vt:lpstr>Loops</vt:lpstr>
      <vt:lpstr>Table of Contents</vt:lpstr>
      <vt:lpstr>Loop: Definition</vt:lpstr>
      <vt:lpstr>Using while(…) Loop</vt:lpstr>
      <vt:lpstr>How To Use While Loop?</vt:lpstr>
      <vt:lpstr>While Loop: How It Works?</vt:lpstr>
      <vt:lpstr>While Loop – Example</vt:lpstr>
      <vt:lpstr>while(…) Loop</vt:lpstr>
      <vt:lpstr>Sum 1..N – Example</vt:lpstr>
      <vt:lpstr>Calculating Sum 1..N</vt:lpstr>
      <vt:lpstr>Prime Number Check – Example</vt:lpstr>
      <vt:lpstr>Checking Whether a Number Is Prime</vt:lpstr>
      <vt:lpstr>Using the break Operator</vt:lpstr>
      <vt:lpstr>Calculating Factorial</vt:lpstr>
      <vt:lpstr>do { … }  while (…) Loop</vt:lpstr>
      <vt:lpstr>Using Do-While Loop</vt:lpstr>
      <vt:lpstr>Do-While Statement: How It Works?</vt:lpstr>
      <vt:lpstr>do { … }  while (…)</vt:lpstr>
      <vt:lpstr>Calculating N Factorial – Example</vt:lpstr>
      <vt:lpstr>PowerPoint Presentation</vt:lpstr>
      <vt:lpstr>Factorial (do ... while)</vt:lpstr>
      <vt:lpstr>Product of Integers [N..M] – Example</vt:lpstr>
      <vt:lpstr>Product of the Integers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the continue Operator</vt:lpstr>
      <vt:lpstr>Using the continue Operator</vt:lpstr>
      <vt:lpstr>foreach Loop</vt:lpstr>
      <vt:lpstr>For-Each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 of Numbers</vt:lpstr>
      <vt:lpstr>Primes in the Range [N … M] – Example</vt:lpstr>
      <vt:lpstr>Primes in the Range [n, m]</vt:lpstr>
      <vt:lpstr>C# Jump Statements</vt:lpstr>
      <vt:lpstr>C# Jump Statements – Example</vt:lpstr>
      <vt:lpstr>Loops: More Examples</vt:lpstr>
      <vt:lpstr>Nested Loops – Examples</vt:lpstr>
      <vt:lpstr>Happy Numbers</vt:lpstr>
      <vt:lpstr>Nested Loops – Examples</vt:lpstr>
      <vt:lpstr>TOTO 6/49</vt:lpstr>
      <vt:lpstr>Summary</vt:lpstr>
      <vt:lpstr>Loops: Repeating Code Multiple Times</vt:lpstr>
      <vt:lpstr>License</vt:lpstr>
      <vt:lpstr>SoftUni Diamond Partners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Software Development Course</dc:subject>
  <dc:creator/>
  <cp:keywords>SoftUni, Software University, programming, software development, software engineering, course; loops; for, foreach, do-while, while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2014-11-28T21:44:27Z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