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4"/>
  </p:notesMasterIdLst>
  <p:handoutMasterIdLst>
    <p:handoutMasterId r:id="rId45"/>
  </p:handoutMasterIdLst>
  <p:sldIdLst>
    <p:sldId id="320" r:id="rId2"/>
    <p:sldId id="375" r:id="rId3"/>
    <p:sldId id="387" r:id="rId4"/>
    <p:sldId id="388" r:id="rId5"/>
    <p:sldId id="392" r:id="rId6"/>
    <p:sldId id="390" r:id="rId7"/>
    <p:sldId id="416" r:id="rId8"/>
    <p:sldId id="417" r:id="rId9"/>
    <p:sldId id="410" r:id="rId10"/>
    <p:sldId id="411" r:id="rId11"/>
    <p:sldId id="384" r:id="rId12"/>
    <p:sldId id="385" r:id="rId13"/>
    <p:sldId id="386" r:id="rId14"/>
    <p:sldId id="403" r:id="rId15"/>
    <p:sldId id="404" r:id="rId16"/>
    <p:sldId id="402" r:id="rId17"/>
    <p:sldId id="405" r:id="rId18"/>
    <p:sldId id="418" r:id="rId19"/>
    <p:sldId id="393" r:id="rId20"/>
    <p:sldId id="398" r:id="rId21"/>
    <p:sldId id="399" r:id="rId22"/>
    <p:sldId id="420" r:id="rId23"/>
    <p:sldId id="419" r:id="rId24"/>
    <p:sldId id="421" r:id="rId25"/>
    <p:sldId id="422" r:id="rId26"/>
    <p:sldId id="423" r:id="rId27"/>
    <p:sldId id="415" r:id="rId28"/>
    <p:sldId id="426" r:id="rId29"/>
    <p:sldId id="412" r:id="rId30"/>
    <p:sldId id="424" r:id="rId31"/>
    <p:sldId id="400" r:id="rId32"/>
    <p:sldId id="425" r:id="rId33"/>
    <p:sldId id="406" r:id="rId34"/>
    <p:sldId id="407" r:id="rId35"/>
    <p:sldId id="427" r:id="rId36"/>
    <p:sldId id="408" r:id="rId37"/>
    <p:sldId id="432" r:id="rId38"/>
    <p:sldId id="430" r:id="rId39"/>
    <p:sldId id="434" r:id="rId40"/>
    <p:sldId id="433" r:id="rId41"/>
    <p:sldId id="383" r:id="rId42"/>
    <p:sldId id="333" r:id="rId43"/>
  </p:sldIdLst>
  <p:sldSz cx="9144000" cy="6858000" type="screen4x3"/>
  <p:notesSz cx="6881813" cy="9296400"/>
  <p:custDataLst>
    <p:tags r:id="rId4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32"/>
    <a:srgbClr val="141414"/>
    <a:srgbClr val="FFFFFF"/>
    <a:srgbClr val="9BCC00"/>
    <a:srgbClr val="9ED000"/>
    <a:srgbClr val="F4FCD8"/>
    <a:srgbClr val="E8FFC8"/>
    <a:srgbClr val="FAF7C8"/>
    <a:srgbClr val="FAF8C8"/>
    <a:srgbClr val="F5FF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9" autoAdjust="0"/>
    <p:restoredTop sz="94468" autoAdjust="0"/>
  </p:normalViewPr>
  <p:slideViewPr>
    <p:cSldViewPr>
      <p:cViewPr varScale="1">
        <p:scale>
          <a:sx n="115" d="100"/>
          <a:sy n="115" d="100"/>
        </p:scale>
        <p:origin x="130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1/17/2016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33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0795F7-A657-434D-8CD6-187EDBE73769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76342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511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gg416513(v=vs.98).aspx" TargetMode="External"/><Relationship Id="rId2" Type="http://schemas.openxmlformats.org/officeDocument/2006/relationships/hyperlink" Target="http://www.asp.net/mvc/tutorials/mvc-4/bundling-and-minificatio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.net/mvc/tutorials/security/using-oauth-providers-with-mvc" TargetMode="External"/><Relationship Id="rId2" Type="http://schemas.openxmlformats.org/officeDocument/2006/relationships/hyperlink" Target="http://msdn.microsoft.com/en-us/library/cc668201.ASPX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blogs.msdn.com/b/sqlexpress/archive/2011/07/12/introducing-localdb-a-better-sql-express.aspx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project.com/Articles/301726/Web-config-File-ASP-NE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file:///C:\Windows\Microsoft.NET\Framework\v4.0.30319\Config\machine.confi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pdotnet-suresh.com/2011/05/what-is-use-of-globalasax-file-in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roject.com/Articles/73728/" TargetMode="Externa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roject.com/Articles/73728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://www.codeproject.com/Articles/73728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hyperlink" Target="http://www.codeproject.com/Articles/73728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hyperlink" Target="http://www.codeproject.com/Articles/73728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://www.codeproject.com/Articles/73728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msdn.microsoft.com/en-us/library/bb470252.ASPX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://msdn.microsoft.com/en-us/library/dd547590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pnet/home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.net/vnext/overview/aspnet-vnext/getting-started-with-aspnet-vnext-and-visual-studio" TargetMode="External"/><Relationship Id="rId2" Type="http://schemas.openxmlformats.org/officeDocument/2006/relationships/hyperlink" Target="http://www.asp.net/aspnet/overview/whats-new-in-visual-studio-2013/one-aspnet-integrating-aspnet-web-forms,-mvc-and-web-ap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9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.asp.ne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.net/mvc" TargetMode="External"/><Relationship Id="rId2" Type="http://schemas.openxmlformats.org/officeDocument/2006/relationships/hyperlink" Target="http://www.asp.net/web-form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.net/web-api" TargetMode="External"/><Relationship Id="rId2" Type="http://schemas.openxmlformats.org/officeDocument/2006/relationships/hyperlink" Target="http://www.asp.net/web-pag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.net/signalr" TargetMode="External"/><Relationship Id="rId2" Type="http://schemas.openxmlformats.org/officeDocument/2006/relationships/hyperlink" Target="http://www.asp.net/single-page-applicati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334064"/>
            <a:ext cx="8229600" cy="893955"/>
          </a:xfrm>
        </p:spPr>
        <p:txBody>
          <a:bodyPr/>
          <a:lstStyle/>
          <a:p>
            <a:r>
              <a:rPr lang="en-US" dirty="0" smtClean="0"/>
              <a:t>Introduction to ASP.NET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898" y="3333548"/>
            <a:ext cx="8229600" cy="569120"/>
          </a:xfrm>
        </p:spPr>
        <p:txBody>
          <a:bodyPr/>
          <a:lstStyle/>
          <a:p>
            <a:r>
              <a:rPr lang="en-US" dirty="0" smtClean="0"/>
              <a:t>ASP.NET, Architecture, Web Forms, MVC, Web API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700" y="4583815"/>
            <a:ext cx="3771900" cy="1847978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33820" y="439193"/>
            <a:ext cx="1728550" cy="1885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browser, redhat, web icon"/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70337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evelopment, folder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271705"/>
            <a:ext cx="1917602" cy="191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keyboard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51830"/>
            <a:ext cx="1862120" cy="175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20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9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ASP.NET Web Forms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334001"/>
            <a:ext cx="7924800" cy="685800"/>
          </a:xfrm>
        </p:spPr>
        <p:txBody>
          <a:bodyPr/>
          <a:lstStyle/>
          <a:p>
            <a:r>
              <a:rPr lang="en-US" dirty="0" smtClean="0"/>
              <a:t>Simple MVC  App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0602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810" y="767750"/>
            <a:ext cx="6794379" cy="42784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9245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8217" y="763941"/>
            <a:ext cx="4572000" cy="2269849"/>
          </a:xfrm>
        </p:spPr>
        <p:txBody>
          <a:bodyPr/>
          <a:lstStyle/>
          <a:p>
            <a:r>
              <a:rPr lang="en-US" sz="5400" dirty="0" smtClean="0"/>
              <a:t>ASP.NET</a:t>
            </a:r>
            <a:br>
              <a:rPr lang="en-US" sz="5400" dirty="0" smtClean="0"/>
            </a:br>
            <a:r>
              <a:rPr lang="en-US" sz="5400" dirty="0" smtClean="0"/>
              <a:t>Application </a:t>
            </a:r>
            <a:r>
              <a:rPr lang="en-US" sz="5400" dirty="0" smtClean="0"/>
              <a:t>Structure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2201" y="3033791"/>
            <a:ext cx="3886200" cy="990600"/>
          </a:xfrm>
        </p:spPr>
        <p:txBody>
          <a:bodyPr/>
          <a:lstStyle/>
          <a:p>
            <a:r>
              <a:rPr lang="en-US" dirty="0" smtClean="0"/>
              <a:t>Typical Application</a:t>
            </a:r>
            <a:br>
              <a:rPr lang="en-US" dirty="0" smtClean="0"/>
            </a:br>
            <a:r>
              <a:rPr lang="en-US" dirty="0" smtClean="0"/>
              <a:t>Structure in ASP.NET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408" y="785508"/>
            <a:ext cx="2076740" cy="54871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23" y="788880"/>
            <a:ext cx="1991003" cy="56776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218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</a:t>
            </a:r>
            <a:r>
              <a:rPr lang="en-US" dirty="0" smtClean="0"/>
              <a:t>App </a:t>
            </a:r>
            <a:r>
              <a:rPr lang="en-US" dirty="0"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838200"/>
            <a:ext cx="64770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App_Start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BundleConfig</a:t>
            </a:r>
            <a:r>
              <a:rPr lang="en-US" noProof="1"/>
              <a:t> /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RoutesConfig </a:t>
            </a:r>
            <a:r>
              <a:rPr lang="en-US" noProof="1"/>
              <a:t>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IdentityConfig</a:t>
            </a:r>
            <a:r>
              <a:rPr lang="en-US" noProof="1"/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Startup.cs </a:t>
            </a:r>
            <a:r>
              <a:rPr lang="en-US" noProof="1"/>
              <a:t>(OWIN)</a:t>
            </a:r>
            <a:endParaRPr lang="en-US" noProof="1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App_Data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Web.config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Global.asax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Content</a:t>
            </a:r>
            <a:r>
              <a:rPr lang="en-US" noProof="1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Content\themes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Scripts</a:t>
            </a:r>
            <a:r>
              <a:rPr lang="en-US" noProof="1" smtClean="0"/>
              <a:t>,</a:t>
            </a:r>
            <a:r>
              <a:rPr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img</a:t>
            </a:r>
            <a:r>
              <a:rPr lang="en-US" noProof="1" smtClean="0"/>
              <a:t>,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fonts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Models</a:t>
            </a:r>
            <a:r>
              <a:rPr lang="en-US" noProof="1" smtClean="0"/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Views</a:t>
            </a:r>
            <a:r>
              <a:rPr lang="en-US" noProof="1" smtClean="0"/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Controllers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Site.Master</a:t>
            </a:r>
            <a:r>
              <a:rPr lang="en-US" noProof="1" smtClean="0"/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Site.Mobile.Master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52733"/>
            <a:ext cx="2057377" cy="58669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4508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App_Start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App_Start</a:t>
            </a:r>
            <a:r>
              <a:rPr lang="en-US" dirty="0" smtClean="0"/>
              <a:t> folder</a:t>
            </a:r>
          </a:p>
          <a:p>
            <a:pPr lvl="1"/>
            <a:r>
              <a:rPr lang="en-US" dirty="0" smtClean="0"/>
              <a:t>Holds global configuration logic</a:t>
            </a:r>
          </a:p>
          <a:p>
            <a:pPr lvl="1"/>
            <a:r>
              <a:rPr lang="en-US" dirty="0" smtClean="0"/>
              <a:t>Classes that are </a:t>
            </a:r>
            <a:r>
              <a:rPr lang="en-US" dirty="0" smtClean="0"/>
              <a:t>used at </a:t>
            </a:r>
            <a:r>
              <a:rPr lang="en-US" dirty="0" smtClean="0"/>
              <a:t>application start-up</a:t>
            </a:r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BundleConfig.cs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read more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Combines and optimizes CSS and JS files</a:t>
            </a:r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FilterConfig.cs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read more</a:t>
            </a:r>
            <a:r>
              <a:rPr lang="en-US" dirty="0" smtClean="0"/>
              <a:t>)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Configures filters in MVC / Web API apps</a:t>
            </a:r>
          </a:p>
          <a:p>
            <a:pPr lvl="1"/>
            <a:r>
              <a:rPr lang="en-US" dirty="0" smtClean="0"/>
              <a:t>Configures pre-action and post-action behavior to the controller's action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512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App_Start (2)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RouteConfig.cs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read more</a:t>
            </a:r>
            <a:r>
              <a:rPr lang="en-US" dirty="0" smtClean="0"/>
              <a:t>)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Configures URL patterns and their handlers</a:t>
            </a:r>
          </a:p>
          <a:p>
            <a:pPr lvl="1"/>
            <a:r>
              <a:rPr lang="en-US" dirty="0" smtClean="0"/>
              <a:t>Maps user-friendly URLs to certain page / controller</a:t>
            </a:r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IdentityConfig.cs</a:t>
            </a:r>
            <a:r>
              <a:rPr lang="en-US" dirty="0" smtClean="0"/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Startup.Auth.cs</a:t>
            </a:r>
          </a:p>
          <a:p>
            <a:pPr lvl="1"/>
            <a:r>
              <a:rPr lang="en-US" dirty="0" smtClean="0"/>
              <a:t>Configures the membership authentication</a:t>
            </a:r>
          </a:p>
          <a:p>
            <a:pPr lvl="2"/>
            <a:r>
              <a:rPr lang="en-US" dirty="0" smtClean="0"/>
              <a:t>Users, roles, login, logout, user management</a:t>
            </a:r>
          </a:p>
          <a:p>
            <a:pPr lvl="1"/>
            <a:r>
              <a:rPr lang="en-US" noProof="1" smtClean="0"/>
              <a:t>OAuth</a:t>
            </a:r>
            <a:r>
              <a:rPr lang="en-US" dirty="0" smtClean="0"/>
              <a:t> </a:t>
            </a:r>
            <a:r>
              <a:rPr lang="en-US" dirty="0"/>
              <a:t>login </a:t>
            </a:r>
            <a:r>
              <a:rPr lang="en-US" dirty="0" smtClean="0"/>
              <a:t>(cross-sites login, </a:t>
            </a:r>
            <a:r>
              <a:rPr lang="en-US" dirty="0" smtClean="0">
                <a:hlinkClick r:id="rId3"/>
              </a:rPr>
              <a:t>read </a:t>
            </a:r>
            <a:r>
              <a:rPr lang="en-US" dirty="0">
                <a:hlinkClick r:id="rId3"/>
              </a:rPr>
              <a:t>more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Facebook / Twitter / Microsoft / Google login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908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App_Data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App_Data</a:t>
            </a:r>
            <a:r>
              <a:rPr lang="en-US" dirty="0" smtClean="0"/>
              <a:t> directory holds the local data files of the Web application</a:t>
            </a:r>
          </a:p>
          <a:p>
            <a:pPr lvl="1"/>
            <a:r>
              <a:rPr lang="en-US" dirty="0"/>
              <a:t>E.g.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MyWebApp.mdf</a:t>
            </a:r>
            <a:r>
              <a:rPr lang="en-US" dirty="0"/>
              <a:t> +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MyWebApp.ldf</a:t>
            </a:r>
          </a:p>
          <a:p>
            <a:pPr lvl="1"/>
            <a:r>
              <a:rPr lang="en-US" dirty="0"/>
              <a:t>E.g.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Countries.xml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The SQL Server "Local DB" (</a:t>
            </a:r>
            <a:r>
              <a:rPr lang="en-US" dirty="0" smtClean="0">
                <a:hlinkClick r:id="rId2"/>
              </a:rPr>
              <a:t>read more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Local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.mdf</a:t>
            </a:r>
            <a:r>
              <a:rPr lang="en-US" dirty="0" smtClean="0"/>
              <a:t> +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.ldb</a:t>
            </a:r>
            <a:r>
              <a:rPr lang="en-US" dirty="0" smtClean="0"/>
              <a:t> files, attached at startup</a:t>
            </a:r>
          </a:p>
          <a:p>
            <a:pPr lvl="1"/>
            <a:r>
              <a:rPr lang="en-US" dirty="0" smtClean="0"/>
              <a:t>SQL Server process started on demand</a:t>
            </a:r>
          </a:p>
          <a:p>
            <a:pPr lvl="1"/>
            <a:r>
              <a:rPr lang="en-US" dirty="0"/>
              <a:t>Database created on demand (if </a:t>
            </a:r>
            <a:r>
              <a:rPr lang="en-US" dirty="0" smtClean="0"/>
              <a:t>missing)</a:t>
            </a:r>
          </a:p>
          <a:p>
            <a:pPr lvl="1"/>
            <a:r>
              <a:rPr lang="en-US" dirty="0" smtClean="0"/>
              <a:t>Great for development and testing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395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Web.config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Web.config</a:t>
            </a:r>
            <a:r>
              <a:rPr lang="en-US" dirty="0" smtClean="0"/>
              <a:t> is web app's configuration file</a:t>
            </a:r>
          </a:p>
          <a:p>
            <a:pPr lvl="1"/>
            <a:r>
              <a:rPr lang="en-US" dirty="0" smtClean="0"/>
              <a:t>Holds settings like DB connection strings, HTTP handlers, modules, assembly bindings</a:t>
            </a:r>
          </a:p>
          <a:p>
            <a:pPr lvl="1"/>
            <a:r>
              <a:rPr lang="en-US" dirty="0" smtClean="0"/>
              <a:t>Can hold custom application settings, e.g. credentials for external services</a:t>
            </a:r>
          </a:p>
          <a:p>
            <a:pPr lvl="1"/>
            <a:r>
              <a:rPr lang="en-US" dirty="0" smtClean="0"/>
              <a:t>Changes in </a:t>
            </a:r>
            <a:r>
              <a:rPr lang="en-US" sz="32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Web.config</a:t>
            </a:r>
            <a:r>
              <a:rPr lang="en-US" dirty="0" smtClean="0"/>
              <a:t> do not require rebuild</a:t>
            </a:r>
          </a:p>
          <a:p>
            <a:r>
              <a:rPr lang="en-US" dirty="0" smtClean="0"/>
              <a:t>You may have several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Web.config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One global for the application</a:t>
            </a:r>
          </a:p>
          <a:p>
            <a:pPr lvl="1"/>
            <a:r>
              <a:rPr lang="en-US" dirty="0" smtClean="0"/>
              <a:t>Several for different folder in the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43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Web.config (2)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91822"/>
            <a:ext cx="8686800" cy="5791200"/>
          </a:xfrm>
        </p:spPr>
        <p:txBody>
          <a:bodyPr/>
          <a:lstStyle/>
          <a:p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Web.config</a:t>
            </a:r>
            <a:r>
              <a:rPr lang="en-US" sz="3000" dirty="0" smtClean="0"/>
              <a:t> inherits from the global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Web.config</a:t>
            </a:r>
            <a:r>
              <a:rPr lang="en-US" sz="3000" dirty="0" smtClean="0"/>
              <a:t> and from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machine.config</a:t>
            </a:r>
          </a:p>
          <a:p>
            <a:pPr lvl="1"/>
            <a:r>
              <a:rPr lang="en-US" sz="2800" dirty="0" smtClean="0"/>
              <a:t>Global settings </a:t>
            </a:r>
            <a:r>
              <a:rPr lang="en-US" sz="2800" dirty="0"/>
              <a:t>for </a:t>
            </a:r>
            <a:r>
              <a:rPr lang="en-US" sz="2800" dirty="0" smtClean="0"/>
              <a:t>all applications on the server</a:t>
            </a:r>
            <a:endParaRPr lang="en-US" sz="2800" dirty="0"/>
          </a:p>
          <a:p>
            <a:endParaRPr lang="en-US" sz="30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3600"/>
              </a:spcBef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Web.Debug.config</a:t>
            </a:r>
          </a:p>
          <a:p>
            <a:pPr lvl="1"/>
            <a:r>
              <a:rPr lang="en-US" sz="2800" dirty="0" smtClean="0"/>
              <a:t>Local settings for debugging</a:t>
            </a:r>
          </a:p>
          <a:p>
            <a:pPr lvl="1"/>
            <a:r>
              <a:rPr lang="en-US" sz="2800" dirty="0" smtClean="0"/>
              <a:t>E.g. local database instance for testing</a:t>
            </a:r>
          </a:p>
          <a:p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Web.Release.config</a:t>
            </a:r>
          </a:p>
          <a:p>
            <a:pPr lvl="1"/>
            <a:r>
              <a:rPr lang="en-US" sz="2800" dirty="0" smtClean="0"/>
              <a:t>Production settings for real world deployment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2661160"/>
            <a:ext cx="80772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hlinkClick r:id="rId2" action="ppaction://hlinkfile"/>
              </a:rPr>
              <a:t>C:\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hlinkClick r:id="rId2" action="ppaction://hlinkfile"/>
              </a:rPr>
              <a:t>Windows\Microsoft.NET\Framework\v4.0.30319\Config\machine.config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81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Web.config</a:t>
            </a:r>
            <a:r>
              <a:rPr lang="en-US" dirty="0" smtClean="0"/>
              <a:t>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" y="796290"/>
            <a:ext cx="8610600" cy="59093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&lt;?xml version="1.0" encoding="utf-8</a:t>
            </a: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"?&gt;</a:t>
            </a:r>
            <a:endParaRPr lang="en-US" sz="14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&lt;configuration&gt;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&lt;configSections</a:t>
            </a: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&lt;section name="entityFramework" type="System.Data.Entity.Internal.ConfigFile.EntityFrameworkSection, EntityFramework, Version=6.0.0.0, Culture=neutral, PublicKeyToken=b77a5c561934e089" requirePermission="false"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&lt;/configSections&gt;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&lt;connectionStrings&gt;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&lt;add name="DefaultConnection" connectionString="Data Source=(LocalDb)\v11.0;AttachDbFilename=|DataDirectory|\</a:t>
            </a: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aspnet.mdf;Initial Catalog=aspnet;Integrated </a:t>
            </a: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Security=True" </a:t>
            </a: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providerName</a:t>
            </a: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="System.Data.SqlClient" </a:t>
            </a: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/&gt;</a:t>
            </a:r>
            <a:b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</a:b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&lt;/</a:t>
            </a: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connectionStrings&gt;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&lt;appSettings&gt;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&lt;add key="webpages:Enabled" value="false"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&lt;</a:t>
            </a: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add key="ClientValidationEnabled" value="true"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&lt;add key="UnobtrusiveJavaScriptEnabled" value="true" </a:t>
            </a: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…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&lt;/appSettings&gt;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&lt;system.web&gt;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&lt;compilation debug="true" targetFramework</a:t>
            </a: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="4.6.1" </a:t>
            </a: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…</a:t>
            </a:r>
            <a:endParaRPr lang="en-US" sz="14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&lt;/</a:t>
            </a: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system.web&gt;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&lt;</a:t>
            </a: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system.webServer</a:t>
            </a: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&gt;</a:t>
            </a: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… </a:t>
            </a: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&lt;/system.webServer&gt;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&lt;</a:t>
            </a: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runtime</a:t>
            </a: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&gt;</a:t>
            </a: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… </a:t>
            </a: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&lt;/runtime&gt;</a:t>
            </a:r>
            <a:endParaRPr lang="en-US" sz="14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&lt;entityFramework</a:t>
            </a: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&gt; … &lt;/</a:t>
            </a: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entityFramework</a:t>
            </a: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&lt;/</a:t>
            </a: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configuration</a:t>
            </a: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74160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Global.asax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Global.asax</a:t>
            </a:r>
            <a:r>
              <a:rPr lang="en-US" dirty="0" smtClean="0"/>
              <a:t> defines </a:t>
            </a:r>
            <a:r>
              <a:rPr lang="en-US" dirty="0"/>
              <a:t>the </a:t>
            </a:r>
            <a:r>
              <a:rPr lang="en-US" dirty="0" smtClean="0"/>
              <a:t>HTTP application</a:t>
            </a:r>
          </a:p>
          <a:p>
            <a:pPr lvl="1"/>
            <a:r>
              <a:rPr lang="en-US" dirty="0" smtClean="0"/>
              <a:t>Defines global application events like</a:t>
            </a:r>
          </a:p>
          <a:p>
            <a:pPr lvl="2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Application_Start</a:t>
            </a:r>
          </a:p>
          <a:p>
            <a:pPr lvl="2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Application_BeginRequest</a:t>
            </a:r>
          </a:p>
          <a:p>
            <a:pPr lvl="2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Application_EndRequest</a:t>
            </a:r>
          </a:p>
          <a:p>
            <a:pPr lvl="2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Application_Error</a:t>
            </a:r>
          </a:p>
          <a:p>
            <a:pPr lvl="2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…</a:t>
            </a:r>
          </a:p>
          <a:p>
            <a:pPr lvl="1"/>
            <a:r>
              <a:rPr lang="en-US" dirty="0" smtClean="0"/>
              <a:t>Typically invokes </a:t>
            </a:r>
            <a:r>
              <a:rPr lang="fr-FR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BundleConfig</a:t>
            </a:r>
            <a:r>
              <a:rPr lang="fr-FR" dirty="0" smtClean="0"/>
              <a:t>, </a:t>
            </a:r>
            <a:r>
              <a:rPr lang="fr-FR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RouteConfig</a:t>
            </a:r>
            <a:r>
              <a:rPr lang="fr-FR" dirty="0" smtClean="0"/>
              <a:t>, </a:t>
            </a:r>
            <a:r>
              <a:rPr lang="fr-FR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FilterConfig</a:t>
            </a:r>
            <a:r>
              <a:rPr lang="fr-FR" dirty="0" smtClean="0"/>
              <a:t>, etc.</a:t>
            </a:r>
          </a:p>
          <a:p>
            <a:pPr lvl="1"/>
            <a:endParaRPr lang="en-US" dirty="0"/>
          </a:p>
          <a:p>
            <a:pPr lvl="1"/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80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Introduction to </a:t>
            </a:r>
            <a:r>
              <a:rPr lang="en-US" dirty="0" smtClean="0"/>
              <a:t>ASP.NET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History, Components, Frameworks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ASP.NET App </a:t>
            </a:r>
            <a:r>
              <a:rPr lang="en-US" dirty="0" smtClean="0"/>
              <a:t>Structure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Typical Files and Folders in ASP.NET Projects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ASP.NET App Lifecycle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Application </a:t>
            </a:r>
            <a:r>
              <a:rPr lang="en-US" dirty="0"/>
              <a:t>Lifecycle, HTTP Modules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HTTP Handlers</a:t>
            </a:r>
            <a:r>
              <a:rPr lang="en-US" dirty="0"/>
              <a:t>, Events, Controllers, Pages, 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ASP.NET Common Concepts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Classes &amp; </a:t>
            </a:r>
            <a:r>
              <a:rPr lang="en-US" dirty="0"/>
              <a:t>Namespaces, Web </a:t>
            </a:r>
            <a:r>
              <a:rPr lang="en-US" dirty="0" smtClean="0"/>
              <a:t>Sites &amp; </a:t>
            </a:r>
            <a:r>
              <a:rPr lang="en-US" dirty="0"/>
              <a:t>Web Apps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ASP.NET </a:t>
            </a:r>
            <a:r>
              <a:rPr lang="bg-BG" dirty="0" smtClean="0"/>
              <a:t>5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0154" y="1090864"/>
            <a:ext cx="1684558" cy="1655809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23523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57966"/>
            <a:ext cx="7924800" cy="685800"/>
          </a:xfrm>
        </p:spPr>
        <p:txBody>
          <a:bodyPr/>
          <a:lstStyle/>
          <a:p>
            <a:r>
              <a:rPr lang="en-US" dirty="0" smtClean="0"/>
              <a:t>ASP.NET App Lifecycle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805602"/>
            <a:ext cx="7924800" cy="936008"/>
          </a:xfrm>
        </p:spPr>
        <p:txBody>
          <a:bodyPr/>
          <a:lstStyle/>
          <a:p>
            <a:r>
              <a:rPr lang="en-US" dirty="0" smtClean="0"/>
              <a:t>Application Lifecycle, </a:t>
            </a:r>
            <a:r>
              <a:rPr lang="en-US" dirty="0"/>
              <a:t>HTTP </a:t>
            </a:r>
            <a:r>
              <a:rPr lang="en-US" dirty="0" smtClean="0"/>
              <a:t>Modules,</a:t>
            </a:r>
            <a:br>
              <a:rPr lang="en-US" dirty="0" smtClean="0"/>
            </a:br>
            <a:r>
              <a:rPr lang="en-US" dirty="0" smtClean="0"/>
              <a:t>Handlers, Events, Controllers, Pages, 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015366"/>
            <a:ext cx="6858000" cy="3309234"/>
          </a:xfrm>
          <a:prstGeom prst="roundRect">
            <a:avLst>
              <a:gd name="adj" fmla="val 1545"/>
            </a:avLst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60597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App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191000"/>
            <a:ext cx="8839200" cy="2133600"/>
          </a:xfrm>
        </p:spPr>
        <p:txBody>
          <a:bodyPr/>
          <a:lstStyle/>
          <a:p>
            <a:r>
              <a:rPr lang="en-US" sz="2800" dirty="0" smtClean="0"/>
              <a:t>Step 1 creates Application object, Request, Response and </a:t>
            </a:r>
            <a:r>
              <a:rPr lang="en-US" sz="2800" dirty="0"/>
              <a:t>Context </a:t>
            </a:r>
            <a:r>
              <a:rPr lang="en-US" sz="2800" dirty="0" smtClean="0"/>
              <a:t>objects to </a:t>
            </a:r>
            <a:r>
              <a:rPr lang="en-US" sz="2800" dirty="0"/>
              <a:t>process the </a:t>
            </a:r>
            <a:r>
              <a:rPr lang="en-US" sz="2800" dirty="0" smtClean="0"/>
              <a:t>request</a:t>
            </a:r>
          </a:p>
          <a:p>
            <a:r>
              <a:rPr lang="en-US" sz="2800" dirty="0" smtClean="0"/>
              <a:t>Step 2 series of events called MHPM for short – </a:t>
            </a:r>
            <a:r>
              <a:rPr lang="en-US" sz="2800" dirty="0"/>
              <a:t>Module, Handler, </a:t>
            </a:r>
            <a:r>
              <a:rPr lang="en-US" sz="2800" dirty="0" smtClean="0"/>
              <a:t>Page, </a:t>
            </a:r>
            <a:r>
              <a:rPr lang="en-US" sz="2800" dirty="0"/>
              <a:t>Module Events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2050" name="Picture 2" descr="http://www.codeproject.com/KB/aspnet/ASPDOTNETPageLifecycle/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90600"/>
            <a:ext cx="7772400" cy="3044602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52400" y="6400800"/>
            <a:ext cx="8686800" cy="3810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* Source: </a:t>
            </a:r>
            <a:r>
              <a:rPr lang="en-US" sz="1600" dirty="0">
                <a:hlinkClick r:id="rId3"/>
              </a:rPr>
              <a:t>http://www.codeproject.com/Articles/73728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smtClean="0"/>
              <a:t> (</a:t>
            </a:r>
            <a:r>
              <a:rPr lang="en-US" sz="1600" dirty="0"/>
              <a:t>by </a:t>
            </a:r>
            <a:r>
              <a:rPr lang="en-US" sz="1600" noProof="1" smtClean="0"/>
              <a:t>Shivprasad Koirala</a:t>
            </a:r>
            <a:r>
              <a:rPr lang="en-US" sz="1600" dirty="0" smtClean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961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App </a:t>
            </a:r>
            <a:r>
              <a:rPr lang="en-US" dirty="0" smtClean="0"/>
              <a:t>Lifecycle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2400" y="6400800"/>
            <a:ext cx="8686800" cy="3810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* Source: </a:t>
            </a:r>
            <a:r>
              <a:rPr lang="en-US" sz="1600" dirty="0">
                <a:hlinkClick r:id="rId3"/>
              </a:rPr>
              <a:t>http://www.codeproject.com/Articles/73728/</a:t>
            </a:r>
            <a:endParaRPr lang="en-US" sz="1600" dirty="0"/>
          </a:p>
        </p:txBody>
      </p:sp>
      <p:grpSp>
        <p:nvGrpSpPr>
          <p:cNvPr id="8" name="Group 7"/>
          <p:cNvGrpSpPr/>
          <p:nvPr/>
        </p:nvGrpSpPr>
        <p:grpSpPr>
          <a:xfrm>
            <a:off x="457200" y="1219200"/>
            <a:ext cx="8229600" cy="4835546"/>
            <a:chOff x="457200" y="1219200"/>
            <a:chExt cx="8229600" cy="4835546"/>
          </a:xfrm>
        </p:grpSpPr>
        <p:grpSp>
          <p:nvGrpSpPr>
            <p:cNvPr id="5" name="Group 4"/>
            <p:cNvGrpSpPr/>
            <p:nvPr/>
          </p:nvGrpSpPr>
          <p:grpSpPr>
            <a:xfrm>
              <a:off x="457200" y="1219200"/>
              <a:ext cx="8229600" cy="4835546"/>
              <a:chOff x="457200" y="1219200"/>
              <a:chExt cx="8229600" cy="4835546"/>
            </a:xfrm>
          </p:grpSpPr>
          <p:pic>
            <p:nvPicPr>
              <p:cNvPr id="4098" name="Picture 2" descr="http://www.codeproject.com/KB/aspnet/ASPDOTNETPageLifecycle/3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" y="1219200"/>
                <a:ext cx="8229600" cy="4835546"/>
              </a:xfrm>
              <a:prstGeom prst="rect">
                <a:avLst/>
              </a:prstGeom>
              <a:noFill/>
              <a:effectLst>
                <a:softEdge rad="3175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TextBox 2"/>
              <p:cNvSpPr txBox="1"/>
              <p:nvPr/>
            </p:nvSpPr>
            <p:spPr>
              <a:xfrm>
                <a:off x="533400" y="3429000"/>
                <a:ext cx="15240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323232"/>
                    </a:solidFill>
                    <a:latin typeface="Comic Sans MS" panose="030F0702030302020204" pitchFamily="66" charset="0"/>
                  </a:rPr>
                  <a:t>Application Pools</a:t>
                </a:r>
                <a:endParaRPr lang="en-US" sz="2000" dirty="0">
                  <a:solidFill>
                    <a:srgbClr val="323232"/>
                  </a:solidFill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2286000" y="1752600"/>
              <a:ext cx="1744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aspnet_isapi.dll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59188" y="1856601"/>
              <a:ext cx="19852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(created only the first time)</a:t>
              </a:r>
              <a:endPara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81400" y="4267200"/>
              <a:ext cx="11115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 </a:t>
              </a:r>
              <a:r>
                <a:rPr lang="en-US" sz="1200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Global.asax</a:t>
              </a:r>
              <a:endPara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129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App </a:t>
            </a:r>
            <a:r>
              <a:rPr lang="en-US" dirty="0" smtClean="0"/>
              <a:t>Lifecycle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2400" y="6400800"/>
            <a:ext cx="8686800" cy="3810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* Source: </a:t>
            </a:r>
            <a:r>
              <a:rPr lang="en-US" sz="1600" dirty="0">
                <a:hlinkClick r:id="rId2"/>
              </a:rPr>
              <a:t>http://www.codeproject.com/Articles/73728/</a:t>
            </a:r>
            <a:endParaRPr lang="en-US" sz="1600" dirty="0"/>
          </a:p>
        </p:txBody>
      </p:sp>
      <p:pic>
        <p:nvPicPr>
          <p:cNvPr id="3074" name="Picture 2" descr="http://www.codeproject.com/KB/aspnet/ASPDOTNETPageLifecycle/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42" y="874216"/>
            <a:ext cx="7833915" cy="5526584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04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HttpHandler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2400" y="6400800"/>
            <a:ext cx="8686800" cy="3810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* Source: </a:t>
            </a:r>
            <a:r>
              <a:rPr lang="en-US" sz="1600" dirty="0">
                <a:hlinkClick r:id="rId2"/>
              </a:rPr>
              <a:t>http://www.codeproject.com/Articles/73728/</a:t>
            </a:r>
            <a:endParaRPr lang="en-US" sz="1600" dirty="0"/>
          </a:p>
        </p:txBody>
      </p:sp>
      <p:pic>
        <p:nvPicPr>
          <p:cNvPr id="5122" name="Picture 2" descr="http://www.codeproject.com/KB/aspnet/ASPDOTNETPageLifecycle/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7" b="10823"/>
          <a:stretch/>
        </p:blipFill>
        <p:spPr bwMode="auto">
          <a:xfrm>
            <a:off x="1676400" y="2057400"/>
            <a:ext cx="5638800" cy="4234808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839200" cy="1110608"/>
          </a:xfrm>
        </p:spPr>
        <p:txBody>
          <a:bodyPr/>
          <a:lstStyle/>
          <a:p>
            <a:r>
              <a:rPr lang="en-US" sz="2800" dirty="0" err="1"/>
              <a:t>HttpHandler</a:t>
            </a:r>
            <a:r>
              <a:rPr lang="en-US" sz="2800" dirty="0"/>
              <a:t> </a:t>
            </a:r>
            <a:r>
              <a:rPr lang="bg-BG" sz="2800" dirty="0" smtClean="0"/>
              <a:t>– </a:t>
            </a:r>
            <a:r>
              <a:rPr lang="en-US" sz="2800" dirty="0" smtClean="0"/>
              <a:t>injects </a:t>
            </a:r>
            <a:r>
              <a:rPr lang="en-US" sz="2800" dirty="0"/>
              <a:t>logic based in file extensions</a:t>
            </a:r>
            <a:endParaRPr lang="bg-BG" sz="2800" dirty="0" smtClean="0"/>
          </a:p>
          <a:p>
            <a:r>
              <a:rPr lang="en-US" sz="2800" dirty="0" err="1" smtClean="0"/>
              <a:t>HttpHandler</a:t>
            </a:r>
            <a:r>
              <a:rPr lang="en-US" sz="2800" dirty="0" smtClean="0"/>
              <a:t> </a:t>
            </a:r>
            <a:r>
              <a:rPr lang="en-US" sz="2800" dirty="0"/>
              <a:t>is an extension based processor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5325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HttpModule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2400" y="6400800"/>
            <a:ext cx="8686800" cy="3810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* Source: </a:t>
            </a:r>
            <a:r>
              <a:rPr lang="en-US" sz="1600" dirty="0">
                <a:hlinkClick r:id="rId2"/>
              </a:rPr>
              <a:t>http://www.codeproject.com/Articles/73728/</a:t>
            </a:r>
            <a:endParaRPr lang="en-US" sz="1600" dirty="0"/>
          </a:p>
        </p:txBody>
      </p:sp>
      <p:pic>
        <p:nvPicPr>
          <p:cNvPr id="6146" name="Picture 2" descr="http://www.codeproject.com/KB/aspnet/ASPDOTNETPageLifecycle/5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" t="2126" r="2053" b="7692"/>
          <a:stretch/>
        </p:blipFill>
        <p:spPr bwMode="auto">
          <a:xfrm>
            <a:off x="457200" y="2438400"/>
            <a:ext cx="8209548" cy="3803798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15240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 err="1" smtClean="0"/>
              <a:t>HttpModule</a:t>
            </a:r>
            <a:r>
              <a:rPr lang="en-US" sz="2800" dirty="0" smtClean="0"/>
              <a:t> – injects </a:t>
            </a:r>
            <a:r>
              <a:rPr lang="en-US" sz="2800" dirty="0"/>
              <a:t>logic in the events of ASP.NET </a:t>
            </a:r>
            <a:r>
              <a:rPr lang="en-US" sz="2800" dirty="0" err="1"/>
              <a:t>pipleline</a:t>
            </a:r>
            <a:endParaRPr lang="bg-BG" sz="2800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 err="1" smtClean="0"/>
              <a:t>HttpModule</a:t>
            </a:r>
            <a:r>
              <a:rPr lang="en-US" sz="2800" dirty="0" smtClean="0"/>
              <a:t> is </a:t>
            </a:r>
            <a:r>
              <a:rPr lang="en-US" sz="2800" dirty="0"/>
              <a:t>an event based processor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5438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App </a:t>
            </a:r>
            <a:r>
              <a:rPr lang="en-US" dirty="0" smtClean="0"/>
              <a:t>Lifecycle </a:t>
            </a:r>
            <a:r>
              <a:rPr lang="en-US" dirty="0" smtClean="0"/>
              <a:t>(</a:t>
            </a:r>
            <a:r>
              <a:rPr lang="bg-BG" dirty="0" smtClean="0"/>
              <a:t>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2400" y="6400800"/>
            <a:ext cx="8686800" cy="3810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* Source: </a:t>
            </a:r>
            <a:r>
              <a:rPr lang="en-US" sz="1600" dirty="0">
                <a:hlinkClick r:id="rId2"/>
              </a:rPr>
              <a:t>http://www.codeproject.com/Articles/73728/</a:t>
            </a:r>
            <a:endParaRPr lang="en-US" sz="1600" dirty="0"/>
          </a:p>
        </p:txBody>
      </p:sp>
      <p:pic>
        <p:nvPicPr>
          <p:cNvPr id="7170" name="Picture 2" descr="http://www.codeproject.com/KB/aspnet/ASPDOTNETPageLifecycle/6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9" r="6514" b="4461"/>
          <a:stretch/>
        </p:blipFill>
        <p:spPr bwMode="auto">
          <a:xfrm>
            <a:off x="990600" y="1038728"/>
            <a:ext cx="7086600" cy="5184777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50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Lifecycle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HttpApplication</a:t>
            </a:r>
            <a:r>
              <a:rPr lang="en-US" dirty="0" smtClean="0"/>
              <a:t> have </a:t>
            </a:r>
            <a:r>
              <a:rPr lang="en-US" dirty="0" smtClean="0"/>
              <a:t>a complex pipeline to the process HTTP requests (</a:t>
            </a:r>
            <a:r>
              <a:rPr lang="en-US" dirty="0" smtClean="0">
                <a:hlinkClick r:id="rId2"/>
              </a:rPr>
              <a:t>read </a:t>
            </a:r>
            <a:r>
              <a:rPr lang="en-US" dirty="0" smtClean="0">
                <a:hlinkClick r:id="rId2"/>
              </a:rPr>
              <a:t>more</a:t>
            </a:r>
            <a:r>
              <a:rPr lang="en-US" dirty="0" smtClean="0"/>
              <a:t>)</a:t>
            </a:r>
          </a:p>
          <a:p>
            <a:pPr lvl="1">
              <a:spcAft>
                <a:spcPts val="300"/>
              </a:spcAf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Application_Start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spcAft>
                <a:spcPts val="300"/>
              </a:spcAf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Application_End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spcAft>
                <a:spcPts val="300"/>
              </a:spcAft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Application_Error</a:t>
            </a:r>
            <a:endParaRPr lang="en-US" dirty="0"/>
          </a:p>
          <a:p>
            <a:pPr lvl="1">
              <a:spcAft>
                <a:spcPts val="300"/>
              </a:spcAf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Application_BeginRequest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spcAft>
                <a:spcPts val="300"/>
              </a:spcAf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Application_EndRequest</a:t>
            </a:r>
          </a:p>
          <a:p>
            <a:pPr lvl="1">
              <a:spcAft>
                <a:spcPts val="300"/>
              </a:spcAft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Application_PreSendRequestHeaders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spcAft>
                <a:spcPts val="300"/>
              </a:spcAf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Application_ResolveRequestCache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spcAft>
                <a:spcPts val="300"/>
              </a:spcAf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Application_PreRequestHandlerExecute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2055" name="Picture 7" descr="Request Pipeline in IIS 7.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549" y="1905000"/>
            <a:ext cx="2302051" cy="28615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1046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924928"/>
            <a:ext cx="7924800" cy="685800"/>
          </a:xfrm>
        </p:spPr>
        <p:txBody>
          <a:bodyPr/>
          <a:lstStyle/>
          <a:p>
            <a:r>
              <a:rPr lang="en-US" dirty="0" smtClean="0"/>
              <a:t>App Lifecycle Events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755480"/>
            <a:ext cx="7924800" cy="56912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11" y="1066800"/>
            <a:ext cx="4236775" cy="3505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28358"/>
          <a:stretch/>
        </p:blipFill>
        <p:spPr>
          <a:xfrm>
            <a:off x="5143979" y="1066800"/>
            <a:ext cx="3390421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90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A "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 handler</a:t>
            </a:r>
            <a:r>
              <a:rPr lang="en-US" sz="3000" dirty="0" smtClean="0"/>
              <a:t>" is a process / C# code</a:t>
            </a:r>
            <a:br>
              <a:rPr lang="en-US" sz="3000" dirty="0" smtClean="0"/>
            </a:br>
            <a:r>
              <a:rPr lang="en-US" sz="3000" dirty="0" smtClean="0"/>
              <a:t>that responses to HTTP requests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Sample HTTP handler in C#: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3000" dirty="0" smtClean="0"/>
              <a:t>Handler registration in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Web.config</a:t>
            </a:r>
            <a:r>
              <a:rPr lang="en-US" sz="3000" dirty="0" smtClean="0"/>
              <a:t>: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551208"/>
            <a:ext cx="8001000" cy="20467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TelerikAcademyHttpHandler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IHttpHandler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ProcessRequest(HttpContext context)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context.Response.Write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("I am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а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 handler.");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bool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IsReusable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get { return false; } }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5352871"/>
            <a:ext cx="80010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&lt;configuration&gt;&lt;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system.webServer&gt;&lt;handlers&gt;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 verb="*" path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="*.academy"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="Academy's HTTP handler"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type="TelerikAcademyHttpHandler"/&gt;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&lt;/handlers&gt;&lt;/system.webServer&gt;&lt;/configuration&gt;</a:t>
            </a:r>
          </a:p>
        </p:txBody>
      </p:sp>
    </p:spTree>
    <p:extLst>
      <p:ext uri="{BB962C8B-B14F-4D97-AF65-F5344CB8AC3E}">
        <p14:creationId xmlns:p14="http://schemas.microsoft.com/office/powerpoint/2010/main" val="180122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9485" y="838200"/>
            <a:ext cx="8345028" cy="914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6000" dirty="0"/>
              <a:t>Introduction to ASP.NET</a:t>
            </a:r>
            <a:endParaRPr lang="bg-BG" sz="6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337532"/>
            <a:ext cx="4495800" cy="35062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08" t="-12667" r="4015" b="-12627"/>
          <a:stretch/>
        </p:blipFill>
        <p:spPr bwMode="auto">
          <a:xfrm rot="21177485">
            <a:off x="2999509" y="5116403"/>
            <a:ext cx="3144980" cy="1248726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800" y="2413732"/>
            <a:ext cx="4763478" cy="282894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1144212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648200"/>
            <a:ext cx="7924800" cy="685800"/>
          </a:xfrm>
        </p:spPr>
        <p:txBody>
          <a:bodyPr/>
          <a:lstStyle/>
          <a:p>
            <a:r>
              <a:rPr lang="en-US" dirty="0" smtClean="0"/>
              <a:t>Writing a HTTP Handler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402552"/>
            <a:ext cx="7924800" cy="56912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95400"/>
            <a:ext cx="8756429" cy="282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7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modules</a:t>
            </a:r>
            <a:r>
              <a:rPr lang="en-US" dirty="0"/>
              <a:t> </a:t>
            </a:r>
            <a:r>
              <a:rPr lang="en-US" dirty="0" smtClean="0"/>
              <a:t>can </a:t>
            </a:r>
            <a:r>
              <a:rPr lang="en-US" dirty="0"/>
              <a:t>customize requests for resources that are serviced by </a:t>
            </a:r>
            <a:r>
              <a:rPr lang="en-US" dirty="0" smtClean="0"/>
              <a:t>ASP.NET</a:t>
            </a:r>
          </a:p>
          <a:p>
            <a:pPr lvl="1"/>
            <a:r>
              <a:rPr lang="en-US" dirty="0" smtClean="0"/>
              <a:t>It can intercept all HTTP requests and apply a custom logic</a:t>
            </a:r>
          </a:p>
          <a:p>
            <a:r>
              <a:rPr lang="en-US" dirty="0" smtClean="0"/>
              <a:t>Steps to create an HTTP Module</a:t>
            </a:r>
          </a:p>
          <a:p>
            <a:pPr lvl="1"/>
            <a:r>
              <a:rPr lang="en-US" dirty="0" smtClean="0"/>
              <a:t>Implement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IHttpModule</a:t>
            </a:r>
            <a:r>
              <a:rPr lang="en-US" dirty="0" smtClean="0"/>
              <a:t> interface</a:t>
            </a:r>
          </a:p>
          <a:p>
            <a:pPr lvl="2"/>
            <a:r>
              <a:rPr lang="en-US" dirty="0" smtClean="0"/>
              <a:t>Subscribe to events you want to intercept, e.g.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HttpApplication.BeginRequest</a:t>
            </a:r>
          </a:p>
          <a:p>
            <a:pPr lvl="1"/>
            <a:r>
              <a:rPr lang="en-US" dirty="0" smtClean="0"/>
              <a:t>Register the HTTP module in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Web.config</a:t>
            </a:r>
            <a:r>
              <a:rPr lang="en-US" dirty="0"/>
              <a:t> </a:t>
            </a:r>
            <a:r>
              <a:rPr lang="en-US" dirty="0" smtClean="0"/>
              <a:t>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&lt;modules&gt;</a:t>
            </a:r>
            <a:r>
              <a:rPr lang="en-US" dirty="0" smtClean="0"/>
              <a:t> section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54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281864"/>
            <a:ext cx="7924800" cy="685800"/>
          </a:xfrm>
        </p:spPr>
        <p:txBody>
          <a:bodyPr/>
          <a:lstStyle/>
          <a:p>
            <a:r>
              <a:rPr lang="en-US" dirty="0" smtClean="0"/>
              <a:t>Writing a HTTP Module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036216"/>
            <a:ext cx="7924800" cy="56912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521" y="838200"/>
            <a:ext cx="6858957" cy="41153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18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838200"/>
            <a:ext cx="7924800" cy="685800"/>
          </a:xfrm>
        </p:spPr>
        <p:txBody>
          <a:bodyPr/>
          <a:lstStyle/>
          <a:p>
            <a:r>
              <a:rPr lang="en-US" dirty="0" smtClean="0"/>
              <a:t>ASP.NET Common Concepts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640680"/>
            <a:ext cx="7924800" cy="569120"/>
          </a:xfrm>
        </p:spPr>
        <p:txBody>
          <a:bodyPr/>
          <a:lstStyle/>
          <a:p>
            <a:r>
              <a:rPr lang="en-US" dirty="0" smtClean="0"/>
              <a:t>Major Classes, Namespaces, Web Sites, Web Apps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971800"/>
            <a:ext cx="5257800" cy="2575969"/>
          </a:xfrm>
          <a:prstGeom prst="rect">
            <a:avLst/>
          </a:prstGeom>
          <a:effectLst>
            <a:softEdge rad="31750"/>
          </a:effectLst>
          <a:scene3d>
            <a:camera prst="perspectiveHeroicExtremeRightFacing"/>
            <a:lightRig rig="threePt" dir="t"/>
          </a:scene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2590800"/>
            <a:ext cx="2514600" cy="3619046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8552285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Namespaces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Major </a:t>
            </a:r>
            <a:r>
              <a:rPr lang="en-US" dirty="0" smtClean="0"/>
              <a:t>ASP.NET (</a:t>
            </a:r>
            <a:r>
              <a:rPr lang="en-US" dirty="0" smtClean="0"/>
              <a:t>4.6) </a:t>
            </a:r>
            <a:r>
              <a:rPr lang="en-US" dirty="0" smtClean="0"/>
              <a:t>namespaces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System.Web</a:t>
            </a:r>
          </a:p>
          <a:p>
            <a:pPr lvl="2"/>
            <a:r>
              <a:rPr lang="en-US" dirty="0" smtClean="0"/>
              <a:t>Web application main classes like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HttpApplication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HttpContext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HttpRequest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HttpResponse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HttpSessionState</a:t>
            </a:r>
            <a:r>
              <a:rPr lang="en-US" dirty="0" smtClean="0"/>
              <a:t>, …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System.Web.Mvc</a:t>
            </a:r>
          </a:p>
          <a:p>
            <a:pPr lvl="2"/>
            <a:r>
              <a:rPr lang="en-US" dirty="0" smtClean="0"/>
              <a:t>MVC classes and framework components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System.Web.UI (.WebControls)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dirty="0" smtClean="0"/>
              <a:t>Web Forms UI controls (like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5099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Classes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HttpApplication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Base class for the ASP.NET Web apps</a:t>
            </a:r>
            <a:br>
              <a:rPr lang="en-US" sz="2800" dirty="0" smtClean="0"/>
            </a:br>
            <a:r>
              <a:rPr lang="en-US" sz="2800" dirty="0" smtClean="0"/>
              <a:t>(inherited in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Global.asax</a:t>
            </a:r>
            <a:r>
              <a:rPr lang="en-US" sz="2800" dirty="0" smtClean="0"/>
              <a:t>)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HttpContext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Encapsulates </a:t>
            </a:r>
            <a:r>
              <a:rPr lang="en-US" sz="2800" dirty="0"/>
              <a:t>all HTTP-specific information about an individual HTTP request</a:t>
            </a:r>
            <a:endParaRPr lang="en-US" sz="2800" dirty="0" smtClean="0"/>
          </a:p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HttpRequest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Encapsulates an HTTP request</a:t>
            </a:r>
          </a:p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HttpResponse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Encapsulates </a:t>
            </a:r>
            <a:r>
              <a:rPr lang="en-US" sz="2800" dirty="0"/>
              <a:t>an HTTP </a:t>
            </a:r>
            <a:r>
              <a:rPr lang="en-US" sz="2800" dirty="0" smtClean="0"/>
              <a:t>response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0380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Site vs. Web Application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2264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Web Sites in VS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 </a:t>
            </a:r>
            <a:r>
              <a:rPr lang="en-US" dirty="0"/>
              <a:t>project </a:t>
            </a:r>
            <a:r>
              <a:rPr lang="en-US" dirty="0" smtClean="0"/>
              <a:t>file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.csproj</a:t>
            </a:r>
            <a:r>
              <a:rPr lang="en-US" dirty="0" smtClean="0"/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.sln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Code compiled dynamically at the Web server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be precompiled (into multiple assemblies)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Web Apps in VS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Have project file</a:t>
            </a:r>
            <a:br>
              <a:rPr lang="en-US" dirty="0" smtClean="0"/>
            </a:br>
            <a:r>
              <a:rPr lang="en-US" dirty="0" smtClean="0"/>
              <a:t>(like any C# project)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Compilation produces an assembly: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bin\*.dll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Web apps are recommended (</a:t>
            </a:r>
            <a:r>
              <a:rPr lang="en-US" dirty="0" smtClean="0">
                <a:hlinkClick r:id="rId2"/>
              </a:rPr>
              <a:t>read more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555" t="3555" r="64400" b="81334"/>
          <a:stretch/>
        </p:blipFill>
        <p:spPr>
          <a:xfrm>
            <a:off x="3994484" y="1017081"/>
            <a:ext cx="4622132" cy="12456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1" r="36775" b="62444"/>
          <a:stretch/>
        </p:blipFill>
        <p:spPr>
          <a:xfrm>
            <a:off x="4363767" y="3934328"/>
            <a:ext cx="4246833" cy="141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5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838200"/>
            <a:ext cx="7924800" cy="838200"/>
          </a:xfrm>
        </p:spPr>
        <p:txBody>
          <a:bodyPr/>
          <a:lstStyle/>
          <a:p>
            <a:r>
              <a:rPr lang="en-US" sz="6000" dirty="0" smtClean="0"/>
              <a:t>ASP.NET 5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715193"/>
            <a:ext cx="7924800" cy="569120"/>
          </a:xfrm>
        </p:spPr>
        <p:txBody>
          <a:bodyPr/>
          <a:lstStyle/>
          <a:p>
            <a:r>
              <a:rPr lang="en-US" dirty="0" smtClean="0"/>
              <a:t>The redesign of ASP.NET</a:t>
            </a:r>
            <a:endParaRPr lang="en-US" dirty="0"/>
          </a:p>
        </p:txBody>
      </p:sp>
      <p:pic>
        <p:nvPicPr>
          <p:cNvPr id="4098" name="Picture 2" descr="http://blogs.msdn.com/cfs-filesystemfile.ashx/__key/communityserver-blogs-components-weblogfiles/00-00-00-84-75-metablogapi/4786.image_5F00_0D3B299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14600"/>
            <a:ext cx="6705600" cy="3897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7562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94360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Open-source</a:t>
            </a:r>
            <a:r>
              <a:rPr lang="en-US" dirty="0" smtClean="0"/>
              <a:t> cross-platform </a:t>
            </a:r>
            <a:r>
              <a:rPr lang="en-US" dirty="0"/>
              <a:t>framework for building modern cloud-based Web </a:t>
            </a:r>
            <a:r>
              <a:rPr lang="en-US" dirty="0" smtClean="0"/>
              <a:t>applications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odular </a:t>
            </a:r>
            <a:r>
              <a:rPr lang="en-US" dirty="0"/>
              <a:t>components with minimal </a:t>
            </a:r>
            <a:r>
              <a:rPr lang="en-US" dirty="0" smtClean="0"/>
              <a:t>overhead</a:t>
            </a:r>
          </a:p>
          <a:p>
            <a:pPr lvl="1"/>
            <a:r>
              <a:rPr lang="en-US" dirty="0" smtClean="0"/>
              <a:t>Cross-platform (runs on Windows, Mac, Linux)</a:t>
            </a:r>
          </a:p>
          <a:p>
            <a:r>
              <a:rPr lang="en-US" dirty="0" smtClean="0"/>
              <a:t>Rewritten </a:t>
            </a:r>
            <a:r>
              <a:rPr lang="en-US" dirty="0"/>
              <a:t>from </a:t>
            </a:r>
            <a:r>
              <a:rPr lang="en-US" dirty="0" smtClean="0"/>
              <a:t>the ground up</a:t>
            </a:r>
          </a:p>
          <a:p>
            <a:pPr lvl="1"/>
            <a:r>
              <a:rPr lang="en-US" dirty="0" smtClean="0"/>
              <a:t>A lot of legacy code removed from the 15-years-old ASP.NET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No </a:t>
            </a:r>
            <a:r>
              <a:rPr lang="en-US" dirty="0"/>
              <a:t>longer based on </a:t>
            </a:r>
            <a:r>
              <a:rPr lang="en-US" dirty="0" smtClean="0"/>
              <a:t>System.Web.dll</a:t>
            </a:r>
          </a:p>
          <a:p>
            <a:pPr lvl="2"/>
            <a:r>
              <a:rPr lang="en-US" dirty="0" smtClean="0"/>
              <a:t>Based </a:t>
            </a:r>
            <a:r>
              <a:rPr lang="en-US" dirty="0"/>
              <a:t>on a set of granular and well factored NuGet packages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6370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ASP.NET 5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763000" cy="58674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/>
              <a:t>New </a:t>
            </a:r>
            <a:r>
              <a:rPr lang="en-US" sz="2800" dirty="0"/>
              <a:t>light-weight and modular HTTP request pipeline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Ability to host on IIS or self-host in your own process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Built on .NET </a:t>
            </a:r>
            <a:r>
              <a:rPr lang="en-US" sz="2800" dirty="0" smtClean="0"/>
              <a:t>Core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/>
              <a:t>Ships </a:t>
            </a:r>
            <a:r>
              <a:rPr lang="en-US" sz="2800" dirty="0"/>
              <a:t>entirely as NuGet packages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Integrated support for creating and using NuGet packages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Single aligned web stack for Web UI and Web APIs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Cloud-ready environment-based configuration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Built-in support for dependency injection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New tooling that simplifies modern web development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Build and run cross-platform ASP.NET apps on Windows, Mac and Linux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Open source and community focused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839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At the beginning of Internet </a:t>
            </a:r>
            <a:r>
              <a:rPr lang="en-US" dirty="0" smtClean="0"/>
              <a:t>(up to 1997)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CGI, ISAPI </a:t>
            </a:r>
            <a:r>
              <a:rPr lang="en-US" sz="2800" dirty="0" smtClean="0"/>
              <a:t>(for </a:t>
            </a:r>
            <a:r>
              <a:rPr lang="en-US" sz="2800" dirty="0"/>
              <a:t>C, C</a:t>
            </a:r>
            <a:r>
              <a:rPr lang="en-US" sz="2800" dirty="0" smtClean="0"/>
              <a:t>++), PHP</a:t>
            </a:r>
            <a:endParaRPr lang="en-US" sz="2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Classic </a:t>
            </a:r>
            <a:r>
              <a:rPr lang="en-US" dirty="0" smtClean="0"/>
              <a:t>/ Legacy ASP (1997-2002)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/>
              <a:t>Based on VB Script, COM</a:t>
            </a:r>
            <a:r>
              <a:rPr lang="en-US" sz="2800" dirty="0"/>
              <a:t>, ADO</a:t>
            </a:r>
            <a:endParaRPr lang="bg-BG" sz="2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ASP.NET 1.0 (2002, January 16) – with .NET 1.0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ASP.NET 1.1 (2003-2005)</a:t>
            </a:r>
            <a:r>
              <a:rPr lang="bg-BG" dirty="0" smtClean="0"/>
              <a:t> – </a:t>
            </a:r>
            <a:r>
              <a:rPr lang="en-US" dirty="0" smtClean="0"/>
              <a:t>based on .NET 1.1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ASP.NET </a:t>
            </a:r>
            <a:r>
              <a:rPr lang="en-US" dirty="0"/>
              <a:t>2.0 </a:t>
            </a:r>
            <a:r>
              <a:rPr lang="en-US" dirty="0" smtClean="0"/>
              <a:t>(2005-2007) – based on .NET 2.0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ASP.NET 3.5 (2007-2009) – LINQ to SQL, MVC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ASP.NET 4.0 (2010) – Entity Framework, MVC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ASP.NET 4.5 (2012) – </a:t>
            </a:r>
            <a:r>
              <a:rPr lang="en-US" dirty="0"/>
              <a:t>One ASP.NET (</a:t>
            </a:r>
            <a:r>
              <a:rPr lang="en-US" dirty="0" smtClean="0">
                <a:hlinkClick r:id="rId2"/>
              </a:rPr>
              <a:t>info</a:t>
            </a:r>
            <a:r>
              <a:rPr lang="en-US" dirty="0" smtClean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ASP.NET 4.6 (2015) – HTTP/2, Roslyn, fixes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ASP.NET </a:t>
            </a:r>
            <a:r>
              <a:rPr lang="bg-BG" dirty="0" smtClean="0"/>
              <a:t>5</a:t>
            </a:r>
            <a:r>
              <a:rPr lang="en-US" dirty="0" smtClean="0"/>
              <a:t> (expected 2016) </a:t>
            </a:r>
            <a:r>
              <a:rPr lang="en-US" dirty="0" smtClean="0"/>
              <a:t>– Redesigned (</a:t>
            </a:r>
            <a:r>
              <a:rPr lang="en-US" dirty="0" smtClean="0">
                <a:hlinkClick r:id="rId3"/>
              </a:rPr>
              <a:t>info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162800" y="1371600"/>
            <a:ext cx="1275618" cy="1219200"/>
            <a:chOff x="6752163" y="2103144"/>
            <a:chExt cx="1580418" cy="1607072"/>
          </a:xfrm>
        </p:grpSpPr>
        <p:pic>
          <p:nvPicPr>
            <p:cNvPr id="77826" name="Picture 2" descr="http://www.stjosephsbns.ie/images/history.jpg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205363">
              <a:off x="6752163" y="2103144"/>
              <a:ext cx="1580418" cy="1607072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2" name="TextBox 1"/>
            <p:cNvSpPr txBox="1"/>
            <p:nvPr/>
          </p:nvSpPr>
          <p:spPr>
            <a:xfrm rot="20359812">
              <a:off x="7130965" y="2739575"/>
              <a:ext cx="968627" cy="36512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1200" b="1" dirty="0" smtClean="0">
                  <a:solidFill>
                    <a:schemeClr val="accent5">
                      <a:lumMod val="50000"/>
                    </a:schemeClr>
                  </a:solidFill>
                </a:rPr>
                <a:t>ASP.NET</a:t>
              </a:r>
              <a:endParaRPr lang="en-US" sz="12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ASP.NET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8549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281864"/>
            <a:ext cx="7924800" cy="685800"/>
          </a:xfrm>
        </p:spPr>
        <p:txBody>
          <a:bodyPr/>
          <a:lstStyle/>
          <a:p>
            <a:r>
              <a:rPr lang="en-US" dirty="0" smtClean="0"/>
              <a:t>ASP.NET 5 (MVC 6)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036216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762000"/>
            <a:ext cx="6781800" cy="44109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255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/>
              <a:t>Introduction to ASP.NET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10"/>
          </p:nvPr>
        </p:nvSpPr>
        <p:spPr>
          <a:xfrm>
            <a:off x="6019800" y="6400800"/>
            <a:ext cx="3005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dirty="0" smtClean="0">
                <a:hlinkClick r:id="rId2"/>
              </a:rPr>
              <a:t>http://academy.telerik.com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80887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ASP.NET?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ASP.NET</a:t>
            </a:r>
            <a:r>
              <a:rPr lang="en-US" dirty="0" smtClean="0"/>
              <a:t> is a stack of technologies to create web sites, web services and web applications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40" y="2178683"/>
            <a:ext cx="8049919" cy="45269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52830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ASP.NET: Web Forms vs.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64200"/>
          </a:xfrm>
        </p:spPr>
        <p:txBody>
          <a:bodyPr/>
          <a:lstStyle/>
          <a:p>
            <a:r>
              <a:rPr lang="en-US" dirty="0" smtClean="0"/>
              <a:t>ASP.NET has two major frameworks for </a:t>
            </a:r>
            <a:r>
              <a:rPr lang="en-US" dirty="0" smtClean="0"/>
              <a:t>web </a:t>
            </a:r>
            <a:r>
              <a:rPr lang="en-US" dirty="0" smtClean="0"/>
              <a:t>application development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ASP.NET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Forms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read more</a:t>
            </a:r>
            <a:r>
              <a:rPr lang="en-US" dirty="0"/>
              <a:t>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/>
            <a:r>
              <a:rPr lang="en-US" dirty="0"/>
              <a:t>The traditional component-based approach</a:t>
            </a:r>
          </a:p>
          <a:p>
            <a:pPr lvl="2"/>
            <a:r>
              <a:rPr lang="en-US" dirty="0"/>
              <a:t>Mixes the presentation and presentation </a:t>
            </a:r>
            <a:r>
              <a:rPr lang="en-US" dirty="0" smtClean="0"/>
              <a:t>logic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ASP.NET MVC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read more</a:t>
            </a:r>
            <a:r>
              <a:rPr lang="en-US" dirty="0"/>
              <a:t>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/>
            <a:r>
              <a:rPr lang="en-US" dirty="0"/>
              <a:t>Modern </a:t>
            </a:r>
            <a:r>
              <a:rPr lang="en-US" dirty="0" smtClean="0"/>
              <a:t>approach, more clear and flexible</a:t>
            </a:r>
          </a:p>
          <a:p>
            <a:pPr lvl="2"/>
            <a:r>
              <a:rPr lang="en-US" dirty="0" smtClean="0"/>
              <a:t>MVC architecture, like Ruby-on-Rails and Django</a:t>
            </a:r>
          </a:p>
          <a:p>
            <a:pPr lvl="2"/>
            <a:r>
              <a:rPr lang="en-US" dirty="0" smtClean="0"/>
              <a:t>Testable </a:t>
            </a:r>
            <a:r>
              <a:rPr lang="en-US" dirty="0" smtClean="0"/>
              <a:t>and easy to use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7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ASP.NET: Web Pages, Web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ASP.NET Web Pages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read more</a:t>
            </a:r>
            <a:r>
              <a:rPr lang="en-US" dirty="0"/>
              <a:t>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Lightweight framework to </a:t>
            </a:r>
            <a:r>
              <a:rPr lang="en-US" dirty="0"/>
              <a:t>combine </a:t>
            </a:r>
            <a:r>
              <a:rPr lang="en-US" dirty="0" smtClean="0"/>
              <a:t>C# </a:t>
            </a:r>
            <a:r>
              <a:rPr lang="en-US" dirty="0"/>
              <a:t>code with HTML to create dynamic web </a:t>
            </a:r>
            <a:r>
              <a:rPr lang="en-US" dirty="0" smtClean="0"/>
              <a:t>content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Similar to PHP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Uses the "Razor"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ASP.NET Web API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read more</a:t>
            </a:r>
            <a:r>
              <a:rPr lang="en-US" dirty="0" smtClean="0"/>
              <a:t>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Framework </a:t>
            </a:r>
            <a:r>
              <a:rPr lang="en-US" dirty="0" smtClean="0"/>
              <a:t>for building </a:t>
            </a:r>
            <a:r>
              <a:rPr lang="en-US" noProof="1" smtClean="0"/>
              <a:t>RESTful</a:t>
            </a:r>
            <a:r>
              <a:rPr lang="en-US" dirty="0" smtClean="0"/>
              <a:t> Web services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Write C# code to handle HTTP requests in REST style (GET / POST / PUT / DELETE requests)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Return JSON / XML as result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8619" y="2590800"/>
            <a:ext cx="2286000" cy="182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760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ASP.NET: </a:t>
            </a:r>
            <a:r>
              <a:rPr lang="en-US" dirty="0" smtClean="0"/>
              <a:t>SPA, </a:t>
            </a:r>
            <a:r>
              <a:rPr lang="en-US" noProof="1" smtClean="0"/>
              <a:t>SignalR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Single Page Applications (SPA)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read more</a:t>
            </a:r>
            <a:r>
              <a:rPr lang="en-US" dirty="0"/>
              <a:t>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Combine </a:t>
            </a:r>
            <a:r>
              <a:rPr lang="en-US" dirty="0" smtClean="0"/>
              <a:t>ASP.NET Web </a:t>
            </a:r>
            <a:r>
              <a:rPr lang="en-US" dirty="0" smtClean="0"/>
              <a:t>API with client-side JS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Write a HTML5 single page apps with </a:t>
            </a:r>
            <a:r>
              <a:rPr lang="en-US" noProof="1" smtClean="0"/>
              <a:t>AngularJS</a:t>
            </a:r>
            <a:r>
              <a:rPr lang="en-US" dirty="0" smtClean="0"/>
              <a:t> </a:t>
            </a:r>
            <a:r>
              <a:rPr lang="en-US" dirty="0" smtClean="0"/>
              <a:t>/ Knockout.js / other JS client-side framework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Client HTML5 code consumes Web API services</a:t>
            </a:r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SignalR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read </a:t>
            </a:r>
            <a:r>
              <a:rPr lang="en-US" dirty="0" smtClean="0">
                <a:hlinkClick r:id="rId3"/>
              </a:rPr>
              <a:t>more</a:t>
            </a:r>
            <a:r>
              <a:rPr lang="en-US" dirty="0" smtClean="0"/>
              <a:t>)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sz="2800" dirty="0" smtClean="0"/>
              <a:t>Real-time communication between client (JS) and server (C#) over HTTP through Web Sockets</a:t>
            </a:r>
          </a:p>
          <a:p>
            <a:pPr lvl="2"/>
            <a:r>
              <a:rPr lang="en-US" sz="2500" dirty="0" smtClean="0"/>
              <a:t>Server C# code can invoke JS functions at the client</a:t>
            </a:r>
          </a:p>
          <a:p>
            <a:pPr lvl="2"/>
            <a:r>
              <a:rPr lang="en-US" sz="2700" dirty="0" smtClean="0"/>
              <a:t>Client JS </a:t>
            </a:r>
            <a:r>
              <a:rPr lang="en-US" sz="2700" dirty="0"/>
              <a:t>code can invoke </a:t>
            </a:r>
            <a:r>
              <a:rPr lang="en-US" sz="2700" dirty="0" smtClean="0"/>
              <a:t>C# methods </a:t>
            </a:r>
            <a:r>
              <a:rPr lang="en-US" sz="2700" dirty="0"/>
              <a:t>at the </a:t>
            </a:r>
            <a:r>
              <a:rPr lang="en-US" sz="2700" dirty="0" smtClean="0"/>
              <a:t>server</a:t>
            </a:r>
            <a:endParaRPr lang="en-US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42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235223"/>
            <a:ext cx="7924800" cy="685800"/>
          </a:xfrm>
        </p:spPr>
        <p:txBody>
          <a:bodyPr/>
          <a:lstStyle/>
          <a:p>
            <a:r>
              <a:rPr lang="en-US" dirty="0" smtClean="0"/>
              <a:t>Simple Web Forms App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961502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810" y="762000"/>
            <a:ext cx="6794379" cy="42784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000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4097</TotalTime>
  <Words>1513</Words>
  <Application>Microsoft Office PowerPoint</Application>
  <PresentationFormat>On-screen Show (4:3)</PresentationFormat>
  <Paragraphs>315</Paragraphs>
  <Slides>42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Cambria</vt:lpstr>
      <vt:lpstr>Comic Sans MS</vt:lpstr>
      <vt:lpstr>Consolas</vt:lpstr>
      <vt:lpstr>Corbel</vt:lpstr>
      <vt:lpstr>Wingdings 2</vt:lpstr>
      <vt:lpstr>Telerik Academy</vt:lpstr>
      <vt:lpstr>Introduction to ASP.NET</vt:lpstr>
      <vt:lpstr>Table of Contents</vt:lpstr>
      <vt:lpstr>Introduction to ASP.NET</vt:lpstr>
      <vt:lpstr>History of ASP.NET</vt:lpstr>
      <vt:lpstr>What is ASP.NET?</vt:lpstr>
      <vt:lpstr>ASP.NET: Web Forms vs. MVC</vt:lpstr>
      <vt:lpstr>ASP.NET: Web Pages, Web API</vt:lpstr>
      <vt:lpstr>ASP.NET: SPA, SignalR</vt:lpstr>
      <vt:lpstr>Simple Web Forms App</vt:lpstr>
      <vt:lpstr>Simple MVC  App</vt:lpstr>
      <vt:lpstr>ASP.NET Application Structure</vt:lpstr>
      <vt:lpstr>ASP.NET App Structure</vt:lpstr>
      <vt:lpstr>App_Start</vt:lpstr>
      <vt:lpstr>App_Start (2)</vt:lpstr>
      <vt:lpstr>App_Data</vt:lpstr>
      <vt:lpstr>Web.config</vt:lpstr>
      <vt:lpstr>Web.config (2)</vt:lpstr>
      <vt:lpstr>Web.config – Example</vt:lpstr>
      <vt:lpstr>Global.asax</vt:lpstr>
      <vt:lpstr>ASP.NET App Lifecycle</vt:lpstr>
      <vt:lpstr>ASP.NET App Lifecycle</vt:lpstr>
      <vt:lpstr>ASP.NET App Lifecycle (2)</vt:lpstr>
      <vt:lpstr>ASP.NET App Lifecycle (3)</vt:lpstr>
      <vt:lpstr>HttpHandler </vt:lpstr>
      <vt:lpstr>HttpModule </vt:lpstr>
      <vt:lpstr>ASP.NET App Lifecycle (4)</vt:lpstr>
      <vt:lpstr>Application Lifecycle Events</vt:lpstr>
      <vt:lpstr>App Lifecycle Events</vt:lpstr>
      <vt:lpstr>HTTP Handlers</vt:lpstr>
      <vt:lpstr>Writing a HTTP Handler</vt:lpstr>
      <vt:lpstr>HTTP Modules</vt:lpstr>
      <vt:lpstr>Writing a HTTP Module</vt:lpstr>
      <vt:lpstr>ASP.NET Common Concepts</vt:lpstr>
      <vt:lpstr>ASP.NET Namespaces</vt:lpstr>
      <vt:lpstr>ASP.NET Classes</vt:lpstr>
      <vt:lpstr>Web Site vs. Web Application</vt:lpstr>
      <vt:lpstr>ASP.NET 5</vt:lpstr>
      <vt:lpstr>ASP.NET 5</vt:lpstr>
      <vt:lpstr>Main ASP.NET 5 Improvements</vt:lpstr>
      <vt:lpstr>ASP.NET 5 (MVC 6)</vt:lpstr>
      <vt:lpstr>Introduction to ASP.NET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ASP.NET</dc:title>
  <dc:subject>Telerik Software Academy</dc:subject>
  <dc:creator>Svetlin Nakov</dc:creator>
  <cp:keywords>ASP.NET, MVC, WebAPI, Web Pages, web forms, aspx, web development</cp:keywords>
  <cp:lastModifiedBy>Nikolay Kostov</cp:lastModifiedBy>
  <cp:revision>756</cp:revision>
  <dcterms:created xsi:type="dcterms:W3CDTF">2007-12-08T16:03:35Z</dcterms:created>
  <dcterms:modified xsi:type="dcterms:W3CDTF">2016-01-17T14:50:17Z</dcterms:modified>
  <cp:category>web development, .NET, ASP.NET</cp:category>
</cp:coreProperties>
</file>