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320" r:id="rId2"/>
    <p:sldId id="335" r:id="rId3"/>
    <p:sldId id="336" r:id="rId4"/>
    <p:sldId id="376" r:id="rId5"/>
    <p:sldId id="375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34" r:id="rId35"/>
    <p:sldId id="333" r:id="rId3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30" d="100"/>
          <a:sy n="130" d="100"/>
        </p:scale>
        <p:origin x="7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D6FA7-7466-44E5-84A4-AB9B40D5C29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2068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BB620-B2B0-4D85-97E3-4939597EE4AE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8285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856D5-7182-4326-A915-69F6FE8B91E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5511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2051C0-000F-4777-ACF0-38C2BB968042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0134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572FD-6812-4464-AF31-E9632521270E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3422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88E7D-E824-4298-8C88-5B6548120830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0206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61EBE6-7CF0-4203-A8D7-E6E68BBBBF3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7729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63E46-FB70-4194-B8C7-5D10F72E866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689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28BA9-B465-4C96-B004-665B41FAFBE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700" dirty="0"/>
              <a:t>PreInit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 се за: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Проверява свойството </a:t>
            </a:r>
            <a:r>
              <a:rPr lang="bg-BG" sz="700" b="1" dirty="0"/>
              <a:t>IsPostBack</a:t>
            </a:r>
            <a:r>
              <a:rPr lang="bg-BG" sz="700" dirty="0"/>
              <a:t> за определяне дали страницата се извиква за първи път.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Създад</a:t>
            </a:r>
            <a:r>
              <a:rPr lang="en-US" sz="700" dirty="0"/>
              <a:t>a</a:t>
            </a:r>
            <a:r>
              <a:rPr lang="bg-BG" sz="700" dirty="0"/>
              <a:t>т или пресъздад</a:t>
            </a:r>
            <a:r>
              <a:rPr lang="en-US" sz="700" dirty="0"/>
              <a:t>a</a:t>
            </a:r>
            <a:r>
              <a:rPr lang="bg-BG" sz="700" dirty="0"/>
              <a:t>т динамични контроли.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динамично master page.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Theme динамично.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Ако заявката е postback, стойностите на контролите все още не са зададени в този момент и ако им ги зададете могат да се променят в последствие. 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Случва се, след като всички контроли са инициализирани и настройките за skin-а са направени. Използвайте това събитие за инициализиране за свойства на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InitComplete</a:t>
            </a:r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го кодато имате нужда всичката инициализация да е направена.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събитие, когато имате нужда да направите някаква обработка преди събитието Load. 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След извикването на това събитие, обекта </a:t>
            </a:r>
            <a:r>
              <a:rPr lang="bg-BG" sz="700" b="1" dirty="0"/>
              <a:t>Page</a:t>
            </a:r>
            <a:r>
              <a:rPr lang="bg-BG" sz="700" dirty="0"/>
              <a:t> зарежда view state за себе си и за съдържащите се в него контроли. След което обработва данните подадени чрез инстанцията на </a:t>
            </a:r>
            <a:r>
              <a:rPr lang="bg-BG" sz="700" b="1" dirty="0"/>
              <a:t>Request</a:t>
            </a:r>
            <a:r>
              <a:rPr lang="bg-BG" sz="700" dirty="0"/>
              <a:t>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това събитие за обща обработка (Bind controls с данни от базата и др.)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Преди това събитие:</a:t>
            </a:r>
          </a:p>
          <a:p>
            <a:pPr lvl="1">
              <a:lnSpc>
                <a:spcPct val="80000"/>
              </a:lnSpc>
            </a:pPr>
            <a:r>
              <a:rPr lang="bg-BG" sz="700" b="1" dirty="0"/>
              <a:t>Page</a:t>
            </a:r>
            <a:r>
              <a:rPr lang="bg-BG" sz="700" dirty="0"/>
              <a:t> обекта извикава EnsureChildControls всеки собствен контрол и за самата страница. </a:t>
            </a:r>
            <a:endParaRPr lang="bg-BG" sz="700" b="1" dirty="0"/>
          </a:p>
          <a:p>
            <a:pPr lvl="1">
              <a:lnSpc>
                <a:spcPct val="80000"/>
              </a:lnSpc>
            </a:pPr>
            <a:r>
              <a:rPr lang="bg-BG" sz="700" dirty="0"/>
              <a:t>За всеки Data Bound контрол, чието свойство DataSourceID е зададено се извиква метода му DataBind.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Събитието </a:t>
            </a:r>
            <a:r>
              <a:rPr lang="bg-BG" sz="700" b="1" dirty="0"/>
              <a:t>PreRender</a:t>
            </a:r>
            <a:r>
              <a:rPr lang="bg-BG" sz="700" dirty="0"/>
              <a:t> се предизвиква за всеки контрол нма страницата. Използвайте го за да направите финални промени по съдържанието на контролите или страницата.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Това събитие се предизвиква точно преди да се рендира съдържанието на съответната страница. Може да го използвате при нужда да направите промени след като всички данни са зададени.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SaveStateComplete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Каквито и да било промени по съдържанието на страницата или контролите на този етап се игнорират.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 когато искате да извършите обработка, изискваща view state да бъде вече запазен, но не пражете какжио и да било промени по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 err="1" smtClean="0"/>
              <a:t>Unload</a:t>
            </a:r>
            <a:endParaRPr lang="bg-BG" sz="700" dirty="0"/>
          </a:p>
        </p:txBody>
      </p:sp>
    </p:spTree>
    <p:extLst>
      <p:ext uri="{BB962C8B-B14F-4D97-AF65-F5344CB8AC3E}">
        <p14:creationId xmlns:p14="http://schemas.microsoft.com/office/powerpoint/2010/main" val="3574296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DC043-DD50-4CF2-B975-C8492AF395A2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63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8E7D4-EAC2-4473-92BC-F6A1115516A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7270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55D2F-990C-41E6-96D5-852EF3786754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Директиви</a:t>
            </a:r>
          </a:p>
          <a:p>
            <a:r>
              <a:rPr lang="bg-BG">
                <a:effectLst>
                  <a:outerShdw blurRad="38100" dist="38100" dir="2700000" algn="tl">
                    <a:srgbClr val="C0C0C0"/>
                  </a:outerShdw>
                </a:effectLst>
              </a:rPr>
              <a:t>Директивите п</a:t>
            </a:r>
            <a:r>
              <a:rPr lang="bg-BG"/>
              <a:t>редоставят възможност да се контролират много опции влияещи върху компилацията и изпълнението на </a:t>
            </a:r>
            <a:r>
              <a:rPr lang="en-US"/>
              <a:t>Web </a:t>
            </a:r>
            <a:r>
              <a:rPr lang="bg-BG"/>
              <a:t>формата</a:t>
            </a:r>
            <a:r>
              <a:rPr lang="bg-BG">
                <a:effectLst>
                  <a:outerShdw blurRad="38100" dist="38100" dir="2700000" algn="tl">
                    <a:srgbClr val="C0C0C0"/>
                  </a:outerShdw>
                </a:effectLst>
              </a:rPr>
              <a:t>. Името на всяка директива започва с “@” и заградена с &lt;% и %&gt; тагове. Директивите може да бъде поставена на всякъде в </a:t>
            </a:r>
            <a:r>
              <a:rPr lang="en-US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aspx</a:t>
            </a:r>
            <a:r>
              <a:rPr lang="bg-BG">
                <a:effectLst>
                  <a:outerShdw blurRad="38100" dist="38100" dir="2700000" algn="tl">
                    <a:srgbClr val="C0C0C0"/>
                  </a:outerShdw>
                </a:effectLst>
              </a:rPr>
              <a:t> файла на формата, но по принцип се поставят в началото й. Настройките и опциите към всяка директива се задават като атрибути. </a:t>
            </a:r>
          </a:p>
          <a:p>
            <a:r>
              <a:rPr lang="bg-BG"/>
              <a:t>Важни директиви</a:t>
            </a:r>
            <a:r>
              <a:rPr lang="en-US"/>
              <a:t>:</a:t>
            </a:r>
          </a:p>
          <a:p>
            <a:pPr lvl="1"/>
            <a:r>
              <a:rPr lang="en-US" b="1"/>
              <a:t>@Page</a:t>
            </a:r>
            <a:r>
              <a:rPr lang="en-US"/>
              <a:t> – </a:t>
            </a:r>
            <a:r>
              <a:rPr lang="bg-BG"/>
              <a:t>главна директива за формата</a:t>
            </a:r>
            <a:r>
              <a:rPr lang="en-US"/>
              <a:t> (</a:t>
            </a:r>
            <a:r>
              <a:rPr lang="bg-BG"/>
              <a:t>по-късно разгледана</a:t>
            </a:r>
            <a:r>
              <a:rPr lang="en-US"/>
              <a:t>)</a:t>
            </a:r>
          </a:p>
          <a:p>
            <a:pPr lvl="1"/>
            <a:r>
              <a:rPr lang="en-US" b="1"/>
              <a:t>@Import</a:t>
            </a:r>
            <a:r>
              <a:rPr lang="en-US"/>
              <a:t> – </a:t>
            </a:r>
            <a:r>
              <a:rPr lang="bg-BG"/>
              <a:t>въвежда даден </a:t>
            </a:r>
            <a:r>
              <a:rPr lang="en-US"/>
              <a:t>namespace </a:t>
            </a:r>
            <a:r>
              <a:rPr lang="bg-BG"/>
              <a:t>във формата</a:t>
            </a:r>
            <a:endParaRPr lang="en-US"/>
          </a:p>
          <a:p>
            <a:pPr lvl="1"/>
            <a:r>
              <a:rPr lang="en-US" b="1"/>
              <a:t>@Assembly</a:t>
            </a:r>
            <a:r>
              <a:rPr lang="en-US"/>
              <a:t> – </a:t>
            </a:r>
            <a:r>
              <a:rPr lang="bg-BG"/>
              <a:t>свързва асембли с формата, когато бъде компилирана</a:t>
            </a:r>
            <a:r>
              <a:rPr lang="en-US"/>
              <a:t> </a:t>
            </a:r>
          </a:p>
          <a:p>
            <a:pPr lvl="1"/>
            <a:r>
              <a:rPr lang="en-US" b="1" noProof="1"/>
              <a:t>@OutputCache</a:t>
            </a:r>
            <a:r>
              <a:rPr lang="en-US"/>
              <a:t> – </a:t>
            </a:r>
            <a:r>
              <a:rPr lang="bg-BG"/>
              <a:t>контролира способността за кеширане на формите</a:t>
            </a:r>
            <a:endParaRPr lang="en-US"/>
          </a:p>
          <a:p>
            <a:pPr lvl="1"/>
            <a:r>
              <a:rPr lang="en-US" b="1"/>
              <a:t>@Register</a:t>
            </a:r>
            <a:r>
              <a:rPr lang="en-US"/>
              <a:t> – </a:t>
            </a:r>
            <a:r>
              <a:rPr lang="bg-BG"/>
              <a:t>регистрира контрола за употреба в уеб</a:t>
            </a:r>
            <a:r>
              <a:rPr lang="en-US"/>
              <a:t> </a:t>
            </a:r>
            <a:r>
              <a:rPr lang="bg-BG"/>
              <a:t>форма</a:t>
            </a:r>
            <a:r>
              <a:rPr lang="en-US"/>
              <a:t> </a:t>
            </a:r>
          </a:p>
          <a:p>
            <a:endParaRPr lang="bg-BG" b="1"/>
          </a:p>
          <a:p>
            <a:r>
              <a:rPr lang="bg-BG" b="1"/>
              <a:t>Пример:</a:t>
            </a:r>
          </a:p>
          <a:p>
            <a:r>
              <a:rPr lang="en-US" noProof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&lt;%@ Page Language="c#" Codebehind="WebForm1.aspx.cs" Inherits="WebApplication1.WebForm1"%&gt;</a:t>
            </a:r>
            <a:endParaRPr lang="bg-BG" b="1"/>
          </a:p>
        </p:txBody>
      </p:sp>
    </p:spTree>
    <p:extLst>
      <p:ext uri="{BB962C8B-B14F-4D97-AF65-F5344CB8AC3E}">
        <p14:creationId xmlns:p14="http://schemas.microsoft.com/office/powerpoint/2010/main" val="3485841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A9FC8-AF6A-4AB5-95A5-844A6C900736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Директивата </a:t>
            </a:r>
            <a:r>
              <a:rPr lang="en-US" b="1"/>
              <a:t>@Page</a:t>
            </a:r>
            <a:endParaRPr lang="bg-BG" b="1"/>
          </a:p>
          <a:p>
            <a:r>
              <a:rPr lang="bg-BG"/>
              <a:t>Дефинира специфични за формата </a:t>
            </a:r>
            <a:r>
              <a:rPr lang="en-US"/>
              <a:t>(.</a:t>
            </a:r>
            <a:r>
              <a:rPr lang="en-US" noProof="1"/>
              <a:t>aspx</a:t>
            </a:r>
            <a:r>
              <a:rPr lang="en-US"/>
              <a:t> file)</a:t>
            </a:r>
            <a:r>
              <a:rPr lang="bg-BG"/>
              <a:t> атрибути, използвани от парсера и компилатора на </a:t>
            </a:r>
            <a:r>
              <a:rPr lang="en-US"/>
              <a:t>ASP.NET.</a:t>
            </a:r>
          </a:p>
          <a:p>
            <a:r>
              <a:rPr lang="bg-BG"/>
              <a:t>Важни атрибути</a:t>
            </a:r>
            <a:r>
              <a:rPr lang="en-US"/>
              <a:t>: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AutoEventWireup</a:t>
            </a:r>
            <a:r>
              <a:rPr lang="bg-BG">
                <a:latin typeface="Courier New" pitchFamily="49" charset="0"/>
              </a:rPr>
              <a:t> – обяснен по-късно</a:t>
            </a:r>
            <a:endParaRPr lang="bg-BG" noProof="1">
              <a:latin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</a:rPr>
              <a:t>Culture</a:t>
            </a:r>
            <a:r>
              <a:rPr lang="en-US" i="1"/>
              <a:t> – </a:t>
            </a:r>
            <a:r>
              <a:rPr lang="bg-BG"/>
              <a:t>култура, която се използва при генериране на страницата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UICulture</a:t>
            </a:r>
            <a:r>
              <a:rPr lang="en-US"/>
              <a:t> – </a:t>
            </a:r>
            <a:r>
              <a:rPr lang="bg-BG"/>
              <a:t>култура, засягаща визуализацията на данните</a:t>
            </a:r>
          </a:p>
          <a:p>
            <a:pPr lvl="1"/>
            <a:r>
              <a:rPr lang="en-US" b="1">
                <a:latin typeface="Courier New" pitchFamily="49" charset="0"/>
              </a:rPr>
              <a:t>Debug</a:t>
            </a:r>
            <a:r>
              <a:rPr lang="en-US" i="1"/>
              <a:t> </a:t>
            </a:r>
            <a:r>
              <a:rPr lang="en-US"/>
              <a:t>– </a:t>
            </a:r>
            <a:r>
              <a:rPr lang="bg-BG"/>
              <a:t>дали тази страница е компилирана с </a:t>
            </a:r>
            <a:r>
              <a:rPr lang="en-US"/>
              <a:t>debug </a:t>
            </a:r>
            <a:r>
              <a:rPr lang="bg-BG"/>
              <a:t>символи 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EnableSessionState–</a:t>
            </a:r>
            <a:r>
              <a:rPr lang="bg-BG"/>
              <a:t>дали ще се поддържа сесията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EnableViewState</a:t>
            </a:r>
            <a:r>
              <a:rPr lang="en-US"/>
              <a:t> - </a:t>
            </a:r>
            <a:r>
              <a:rPr lang="bg-BG"/>
              <a:t>дали</a:t>
            </a:r>
            <a:r>
              <a:rPr lang="en-US"/>
              <a:t> </a:t>
            </a:r>
            <a:r>
              <a:rPr lang="bg-BG"/>
              <a:t>ще се използва </a:t>
            </a:r>
            <a:r>
              <a:rPr lang="en-US"/>
              <a:t>"view state"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ErrorPage</a:t>
            </a:r>
            <a:r>
              <a:rPr lang="en-US"/>
              <a:t> – </a:t>
            </a:r>
            <a:r>
              <a:rPr lang="bg-BG"/>
              <a:t>страница, към която ще се пренасочва в случай на необработено изключение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022164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E53AE-9DF0-44E8-AEEE-A727394474F8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Директивата </a:t>
            </a:r>
            <a:r>
              <a:rPr lang="en-US" b="1"/>
              <a:t>@Page</a:t>
            </a:r>
            <a:endParaRPr lang="bg-BG" b="1"/>
          </a:p>
          <a:p>
            <a:r>
              <a:rPr lang="bg-BG"/>
              <a:t>Дефинира специфични за формата </a:t>
            </a:r>
            <a:r>
              <a:rPr lang="en-US"/>
              <a:t>(.</a:t>
            </a:r>
            <a:r>
              <a:rPr lang="en-US" noProof="1"/>
              <a:t>aspx</a:t>
            </a:r>
            <a:r>
              <a:rPr lang="en-US"/>
              <a:t> file)</a:t>
            </a:r>
            <a:r>
              <a:rPr lang="bg-BG"/>
              <a:t> атрибути, използвани от парсера и компилатора на </a:t>
            </a:r>
            <a:r>
              <a:rPr lang="en-US"/>
              <a:t>ASP.NET.</a:t>
            </a:r>
          </a:p>
          <a:p>
            <a:r>
              <a:rPr lang="bg-BG"/>
              <a:t>Важни атрибути</a:t>
            </a:r>
            <a:r>
              <a:rPr lang="en-US"/>
              <a:t>: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AutoEventWireup</a:t>
            </a:r>
            <a:r>
              <a:rPr lang="bg-BG">
                <a:latin typeface="Courier New" pitchFamily="49" charset="0"/>
              </a:rPr>
              <a:t> – обяснен по-късно</a:t>
            </a:r>
            <a:endParaRPr lang="bg-BG" noProof="1">
              <a:latin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</a:rPr>
              <a:t>Culture</a:t>
            </a:r>
            <a:r>
              <a:rPr lang="en-US" i="1"/>
              <a:t> – </a:t>
            </a:r>
            <a:r>
              <a:rPr lang="bg-BG"/>
              <a:t>култура, която се използва при генериране на страницата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UICulture</a:t>
            </a:r>
            <a:r>
              <a:rPr lang="en-US"/>
              <a:t> – </a:t>
            </a:r>
            <a:r>
              <a:rPr lang="bg-BG"/>
              <a:t>култура, засягаща визуализацията на данните</a:t>
            </a:r>
          </a:p>
          <a:p>
            <a:pPr lvl="1"/>
            <a:r>
              <a:rPr lang="en-US" b="1">
                <a:latin typeface="Courier New" pitchFamily="49" charset="0"/>
              </a:rPr>
              <a:t>Debug</a:t>
            </a:r>
            <a:r>
              <a:rPr lang="en-US" i="1"/>
              <a:t> </a:t>
            </a:r>
            <a:r>
              <a:rPr lang="en-US"/>
              <a:t>– </a:t>
            </a:r>
            <a:r>
              <a:rPr lang="bg-BG"/>
              <a:t>дали тази страница е компилирана с </a:t>
            </a:r>
            <a:r>
              <a:rPr lang="en-US"/>
              <a:t>debug </a:t>
            </a:r>
            <a:r>
              <a:rPr lang="bg-BG"/>
              <a:t>символи 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EnableSessionState–</a:t>
            </a:r>
            <a:r>
              <a:rPr lang="bg-BG"/>
              <a:t>дали ще се поддържа сесията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EnableViewState</a:t>
            </a:r>
            <a:r>
              <a:rPr lang="en-US"/>
              <a:t> - </a:t>
            </a:r>
            <a:r>
              <a:rPr lang="bg-BG"/>
              <a:t>дали</a:t>
            </a:r>
            <a:r>
              <a:rPr lang="en-US"/>
              <a:t> </a:t>
            </a:r>
            <a:r>
              <a:rPr lang="bg-BG"/>
              <a:t>ще се използва </a:t>
            </a:r>
            <a:r>
              <a:rPr lang="en-US"/>
              <a:t>"view state"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ErrorPage</a:t>
            </a:r>
            <a:r>
              <a:rPr lang="en-US"/>
              <a:t> – </a:t>
            </a:r>
            <a:r>
              <a:rPr lang="bg-BG"/>
              <a:t>страница, към която ще се пренасочва в случай на необработено изключение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58233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5945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41EA9-63F0-4557-BDAC-743A672C4F3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25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07E87-BC6C-49BE-A53E-120B00A9827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0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7C046-21CC-42DF-B583-0AB76692BFD2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86611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E4548-F96B-4143-BBC6-E41374F2D292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bg-BG" sz="900" dirty="0"/>
          </a:p>
        </p:txBody>
      </p:sp>
    </p:spTree>
    <p:extLst>
      <p:ext uri="{BB962C8B-B14F-4D97-AF65-F5344CB8AC3E}">
        <p14:creationId xmlns:p14="http://schemas.microsoft.com/office/powerpoint/2010/main" val="1936958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3C45F-B9B6-4B31-840C-8940D0A5909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9804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BAB99-60AD-48D1-AFC8-C5CAE29D194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 b="1" dirty="0"/>
              <a:t>Компоненти на </a:t>
            </a:r>
            <a:r>
              <a:rPr lang="en-US" b="1" dirty="0"/>
              <a:t>ASP.NET</a:t>
            </a:r>
            <a:endParaRPr lang="bg-BG" b="1" dirty="0"/>
          </a:p>
          <a:p>
            <a:r>
              <a:rPr lang="en-US" dirty="0"/>
              <a:t>Web Forms – </a:t>
            </a:r>
            <a:r>
              <a:rPr lang="bg-BG" dirty="0"/>
              <a:t>доставят интерфейса за </a:t>
            </a:r>
            <a:r>
              <a:rPr lang="en-US" dirty="0"/>
              <a:t>ASP.NET </a:t>
            </a:r>
            <a:r>
              <a:rPr lang="bg-BG" dirty="0"/>
              <a:t>приложение.</a:t>
            </a:r>
            <a:endParaRPr lang="en-US" dirty="0"/>
          </a:p>
          <a:p>
            <a:r>
              <a:rPr lang="en-US" dirty="0"/>
              <a:t>Code-behind – </a:t>
            </a:r>
            <a:r>
              <a:rPr lang="bg-BG" dirty="0"/>
              <a:t>асоциират се с уеб</a:t>
            </a:r>
            <a:r>
              <a:rPr lang="en-US" dirty="0"/>
              <a:t> </a:t>
            </a:r>
            <a:r>
              <a:rPr lang="bg-BG" dirty="0"/>
              <a:t>форми и съдържат </a:t>
            </a:r>
            <a:r>
              <a:rPr lang="en-US" dirty="0"/>
              <a:t>server-side </a:t>
            </a:r>
            <a:r>
              <a:rPr lang="bg-BG" dirty="0"/>
              <a:t>код.</a:t>
            </a:r>
          </a:p>
          <a:p>
            <a:r>
              <a:rPr lang="en-US" noProof="1"/>
              <a:t>Web.config</a:t>
            </a:r>
            <a:r>
              <a:rPr lang="en-US" dirty="0"/>
              <a:t> – </a:t>
            </a:r>
            <a:r>
              <a:rPr lang="bg-BG" dirty="0"/>
              <a:t>файл, съдържащ конфигурацията на </a:t>
            </a:r>
            <a:r>
              <a:rPr lang="en-US" dirty="0"/>
              <a:t>ASP.NET</a:t>
            </a:r>
            <a:r>
              <a:rPr lang="bg-BG" dirty="0"/>
              <a:t> приложението.</a:t>
            </a:r>
          </a:p>
          <a:p>
            <a:r>
              <a:rPr lang="en-US" noProof="1"/>
              <a:t>Machine.config</a:t>
            </a:r>
            <a:r>
              <a:rPr lang="en-US" dirty="0"/>
              <a:t> – </a:t>
            </a:r>
            <a:r>
              <a:rPr lang="bg-BG" dirty="0"/>
              <a:t>файл с глобални настройки за уеб</a:t>
            </a:r>
            <a:r>
              <a:rPr lang="en-US" dirty="0"/>
              <a:t> </a:t>
            </a:r>
            <a:r>
              <a:rPr lang="bg-BG" dirty="0"/>
              <a:t>сървъра.</a:t>
            </a:r>
          </a:p>
          <a:p>
            <a:r>
              <a:rPr lang="en-US" noProof="1"/>
              <a:t>Global.asax</a:t>
            </a:r>
            <a:r>
              <a:rPr lang="en-US" dirty="0"/>
              <a:t> – </a:t>
            </a:r>
            <a:r>
              <a:rPr lang="bg-BG" dirty="0"/>
              <a:t>файл, съдържащ код за прихващане на </a:t>
            </a:r>
            <a:r>
              <a:rPr lang="en-US" dirty="0"/>
              <a:t>application-level </a:t>
            </a:r>
            <a:r>
              <a:rPr lang="bg-BG" dirty="0"/>
              <a:t>събития.</a:t>
            </a:r>
          </a:p>
        </p:txBody>
      </p:sp>
    </p:spTree>
    <p:extLst>
      <p:ext uri="{BB962C8B-B14F-4D97-AF65-F5344CB8AC3E}">
        <p14:creationId xmlns:p14="http://schemas.microsoft.com/office/powerpoint/2010/main" val="405190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10143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microsoft.com/office/2007/relationships/hdphoto" Target="../media/hdphoto2.wdp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8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866842"/>
            <a:ext cx="8382000" cy="976911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Web </a:t>
            </a:r>
            <a:r>
              <a:rPr lang="en-US" dirty="0"/>
              <a:t>Forms – Intro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49156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://www.che.iitm.ac.in/~alchemy/images/website-maintenanc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4678">
            <a:off x="943559" y="1082660"/>
            <a:ext cx="1650066" cy="1403398"/>
          </a:xfrm>
          <a:prstGeom prst="roundRect">
            <a:avLst>
              <a:gd name="adj" fmla="val 2826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4607363"/>
            <a:ext cx="3723836" cy="182443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117452" y="819463"/>
            <a:ext cx="3376868" cy="1340799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sp>
        <p:nvSpPr>
          <p:cNvPr id="2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ASP.NET </a:t>
            </a:r>
            <a:r>
              <a:rPr lang="en-US" dirty="0" smtClean="0"/>
              <a:t>Web Forms</a:t>
            </a:r>
            <a:br>
              <a:rPr lang="en-US" dirty="0" smtClean="0"/>
            </a:br>
            <a:r>
              <a:rPr lang="en-US" dirty="0" smtClean="0"/>
              <a:t>Basic </a:t>
            </a:r>
            <a:r>
              <a:rPr lang="en-US" dirty="0"/>
              <a:t>Components</a:t>
            </a:r>
            <a:endParaRPr lang="bg-BG" dirty="0"/>
          </a:p>
        </p:txBody>
      </p:sp>
      <p:pic>
        <p:nvPicPr>
          <p:cNvPr id="60418" name="Picture 2" descr="http://www.wallpaperbase.com/wallpapers/3d/abstract/abstract_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403669">
            <a:off x="935249" y="1103394"/>
            <a:ext cx="7836864" cy="2590800"/>
          </a:xfrm>
          <a:prstGeom prst="roundRect">
            <a:avLst>
              <a:gd name="adj" fmla="val 41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0"/>
          </a:effectLst>
          <a:scene3d>
            <a:camera prst="perspectiveRight"/>
            <a:lightRig rig="threePt" dir="t"/>
          </a:scene3d>
        </p:spPr>
      </p:pic>
      <p:pic>
        <p:nvPicPr>
          <p:cNvPr id="6146" name="Picture 2" descr="http://www.cecid.hku.hk/images/DataComponent_icon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2590800" cy="25908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rtistsvalley.com/images/icons/Professional%20Vista%20Software%20Icons/Object%20Component%20Document/256x256/Object%20Component%20Documen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7606">
            <a:off x="3474318" y="2026518"/>
            <a:ext cx="2438400" cy="2438400"/>
          </a:xfrm>
          <a:prstGeom prst="roundRect">
            <a:avLst>
              <a:gd name="adj" fmla="val 54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macformat.techradar.com/files/macformat/blog/Component_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51356">
            <a:off x="6379962" y="2639447"/>
            <a:ext cx="1798848" cy="1798848"/>
          </a:xfrm>
          <a:prstGeom prst="roundRect">
            <a:avLst>
              <a:gd name="adj" fmla="val 62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243384" y="904866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2770498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 Basic </a:t>
            </a:r>
            <a:r>
              <a:rPr lang="en-US" dirty="0"/>
              <a:t>Components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Forms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XML-based files describing the Web UI</a:t>
            </a:r>
          </a:p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Control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The </a:t>
            </a:r>
            <a:r>
              <a:rPr lang="en-US" dirty="0"/>
              <a:t>smallest part we can use in our </a:t>
            </a:r>
            <a:r>
              <a:rPr lang="en-US" dirty="0" smtClean="0"/>
              <a:t>Web application (e.g. text box)</a:t>
            </a:r>
            <a:endParaRPr lang="en-US" dirty="0"/>
          </a:p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"Code behind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Contains the server-side C# code behind pages</a:t>
            </a:r>
            <a:endParaRPr lang="en-US" dirty="0"/>
          </a:p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Contains </a:t>
            </a:r>
            <a:r>
              <a:rPr lang="en-US" dirty="0"/>
              <a:t>ASP.NET application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57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Form </a:t>
            </a:r>
            <a:r>
              <a:rPr lang="en-US" dirty="0" smtClean="0"/>
              <a:t>is a </a:t>
            </a:r>
            <a:r>
              <a:rPr lang="en-US" dirty="0"/>
              <a:t>programmable </a:t>
            </a:r>
            <a:r>
              <a:rPr lang="en-US" dirty="0" smtClean="0"/>
              <a:t>Web page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dirty="0" smtClean="0"/>
              <a:t> file)</a:t>
            </a:r>
            <a:endParaRPr lang="bg-BG" dirty="0"/>
          </a:p>
          <a:p>
            <a:pPr lvl="1"/>
            <a:r>
              <a:rPr lang="en-US" dirty="0"/>
              <a:t>Acts as a </a:t>
            </a:r>
            <a:r>
              <a:rPr lang="en-US" dirty="0" smtClean="0"/>
              <a:t>Web-based user </a:t>
            </a:r>
            <a:r>
              <a:rPr lang="en-US" dirty="0"/>
              <a:t>interface</a:t>
            </a:r>
            <a:r>
              <a:rPr lang="bg-BG" dirty="0"/>
              <a:t> (</a:t>
            </a:r>
            <a:r>
              <a:rPr lang="en-US" dirty="0"/>
              <a:t>UI</a:t>
            </a:r>
            <a:r>
              <a:rPr lang="bg-BG" dirty="0"/>
              <a:t>) </a:t>
            </a:r>
            <a:r>
              <a:rPr lang="en-US" dirty="0"/>
              <a:t>of </a:t>
            </a:r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dirty="0"/>
              <a:t>ASP.NET </a:t>
            </a:r>
            <a:r>
              <a:rPr lang="en-US" dirty="0" smtClean="0"/>
              <a:t>Web Forms applications</a:t>
            </a:r>
          </a:p>
          <a:p>
            <a:pPr lvl="1"/>
            <a:r>
              <a:rPr lang="en-US" dirty="0" smtClean="0"/>
              <a:t>XML-based language, like XHTML</a:t>
            </a:r>
            <a:endParaRPr lang="bg-BG" dirty="0"/>
          </a:p>
          <a:p>
            <a:pPr lvl="1"/>
            <a:r>
              <a:rPr lang="en-US" dirty="0"/>
              <a:t>Consists of</a:t>
            </a:r>
            <a:r>
              <a:rPr lang="bg-BG" dirty="0"/>
              <a:t> </a:t>
            </a:r>
            <a:r>
              <a:rPr lang="en-US" dirty="0"/>
              <a:t>HTML, </a:t>
            </a:r>
            <a:r>
              <a:rPr lang="en-US" dirty="0" smtClean="0"/>
              <a:t>C# code </a:t>
            </a:r>
            <a:r>
              <a:rPr lang="en-US" dirty="0"/>
              <a:t>and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Executed at the server-side by ASP.NET</a:t>
            </a:r>
            <a:endParaRPr lang="bg-BG" dirty="0"/>
          </a:p>
          <a:p>
            <a:pPr lvl="1"/>
            <a:r>
              <a:rPr lang="en-US" dirty="0" smtClean="0"/>
              <a:t>Rendered to HTML by the ASP.NET runtime</a:t>
            </a:r>
          </a:p>
          <a:p>
            <a:pPr lvl="1"/>
            <a:r>
              <a:rPr lang="en-US" dirty="0" smtClean="0"/>
              <a:t>Have complex execution model (many steps)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97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/>
              <a:t>Web </a:t>
            </a:r>
            <a:r>
              <a:rPr lang="en-US" dirty="0" smtClean="0"/>
              <a:t>Form – Example</a:t>
            </a:r>
            <a:endParaRPr lang="bg-BG" sz="1800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534025"/>
            <a:ext cx="8496300" cy="1095375"/>
          </a:xfrm>
        </p:spPr>
        <p:txBody>
          <a:bodyPr/>
          <a:lstStyle/>
          <a:p>
            <a:r>
              <a:rPr lang="en-US" dirty="0"/>
              <a:t>The functionality of the </a:t>
            </a:r>
            <a:r>
              <a:rPr lang="en-US" dirty="0" smtClean="0"/>
              <a:t>Web </a:t>
            </a:r>
            <a:r>
              <a:rPr lang="en-US" dirty="0"/>
              <a:t>form is defined by </a:t>
            </a:r>
            <a:r>
              <a:rPr lang="en-US" dirty="0" smtClean="0"/>
              <a:t>attributes: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Codebehind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Inherits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088172"/>
            <a:ext cx="82296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="C#"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Codebehind="TestWebForm.aspx.cs"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Inherits="FirstApp.TestWebForm" %&gt;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&lt;head&gt;&lt;title&gt;First WebForm&lt;/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ID="FormTest" runat="server"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asp:Label ID="lbl"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"&gt;…&lt;/asp:Label&gt;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asp:TextBox ID="textCustomerName"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Text="Customer Name: "&gt;…&lt;/asp:TextBox&gt;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&lt;asp:Button ID="btn" runat="server" …&gt;&lt;/asp:Button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562600" y="983099"/>
            <a:ext cx="3352800" cy="1379101"/>
          </a:xfrm>
          <a:prstGeom prst="wedgeRoundRectCallout">
            <a:avLst>
              <a:gd name="adj1" fmla="val -54634"/>
              <a:gd name="adj2" fmla="val 1030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put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ID="…"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for the ASP.NET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controls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0969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</a:t>
            </a:r>
            <a:r>
              <a:rPr lang="en-US" dirty="0" smtClean="0"/>
              <a:t>Controls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82002" cy="4114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controls </a:t>
            </a:r>
            <a:r>
              <a:rPr lang="en-US" dirty="0" smtClean="0"/>
              <a:t>are the smallest </a:t>
            </a:r>
            <a:r>
              <a:rPr lang="en-US" dirty="0"/>
              <a:t>component part</a:t>
            </a:r>
          </a:p>
          <a:p>
            <a:pPr>
              <a:lnSpc>
                <a:spcPct val="100000"/>
              </a:lnSpc>
            </a:pPr>
            <a:r>
              <a:rPr lang="en-US" dirty="0"/>
              <a:t>Deliver </a:t>
            </a:r>
            <a:r>
              <a:rPr lang="en-US" dirty="0" smtClean="0"/>
              <a:t>fast and easy component-oriented development process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HTML </a:t>
            </a:r>
            <a:r>
              <a:rPr lang="en-US" dirty="0" smtClean="0"/>
              <a:t>abstraction, but has server-side properties and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Rendered as HTML (+ CSS + scripts)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2310" name="Rectangle 6"/>
          <p:cNvSpPr>
            <a:spLocks noChangeArrowheads="1"/>
          </p:cNvSpPr>
          <p:nvPr/>
        </p:nvSpPr>
        <p:spPr bwMode="auto">
          <a:xfrm>
            <a:off x="762000" y="5265003"/>
            <a:ext cx="762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&lt;asp:Button runat="server" ID="btn"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Text="Click me!" OnClick="btn_Click" /&gt;</a:t>
            </a:r>
          </a:p>
        </p:txBody>
      </p:sp>
    </p:spTree>
    <p:extLst>
      <p:ext uri="{BB962C8B-B14F-4D97-AF65-F5344CB8AC3E}">
        <p14:creationId xmlns:p14="http://schemas.microsoft.com/office/powerpoint/2010/main" val="2836518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Web.config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</a:t>
            </a:r>
            <a:r>
              <a:rPr lang="en-US" sz="3000" dirty="0"/>
              <a:t>configuration file for </a:t>
            </a:r>
            <a:r>
              <a:rPr lang="en-US" sz="3000" dirty="0" smtClean="0"/>
              <a:t>ASP.NET application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Text based XML document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sz="3000" dirty="0" smtClean="0"/>
              <a:t> defines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Connection strings to any DB used by app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Security settings and membership settings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Whether </a:t>
            </a:r>
            <a:r>
              <a:rPr lang="en-US" sz="2800" dirty="0"/>
              <a:t>debugging is allowed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546100" y="4572000"/>
            <a:ext cx="80645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 ?&gt;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&lt;system.web&gt;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&lt;/system.web&gt;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&lt;/configuration&gt;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6405" name="AutoShape 5"/>
          <p:cNvSpPr>
            <a:spLocks noChangeArrowheads="1"/>
          </p:cNvSpPr>
          <p:nvPr/>
        </p:nvSpPr>
        <p:spPr bwMode="auto">
          <a:xfrm>
            <a:off x="4419600" y="5181600"/>
            <a:ext cx="3959224" cy="953453"/>
          </a:xfrm>
          <a:prstGeom prst="wedgeRoundRectCallout">
            <a:avLst>
              <a:gd name="adj1" fmla="val -63240"/>
              <a:gd name="adj2" fmla="val -389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Minimal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look like this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7" name="Picture 2" descr="http://fc03.deviantart.net/fs43/f/2009/126/6/b/Configuration_icon_by_obsili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46299">
            <a:off x="7043782" y="1412196"/>
            <a:ext cx="1695429" cy="1669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3501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781800" cy="914400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 smtClean="0"/>
              <a:t>Your First ASP.NET Web Forms </a:t>
            </a:r>
            <a:r>
              <a:rPr lang="en-US" dirty="0"/>
              <a:t>Application – </a:t>
            </a:r>
            <a:r>
              <a:rPr lang="en-US" dirty="0" smtClean="0"/>
              <a:t>Sumator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 marL="361950" indent="-361950">
              <a:lnSpc>
                <a:spcPct val="100000"/>
              </a:lnSpc>
            </a:pPr>
            <a:r>
              <a:rPr lang="en-US" dirty="0" smtClean="0"/>
              <a:t>Steps to create </a:t>
            </a:r>
            <a:r>
              <a:rPr lang="en-US" dirty="0"/>
              <a:t>a simple ASP.NET Web </a:t>
            </a:r>
            <a:r>
              <a:rPr lang="en-US" dirty="0" smtClean="0"/>
              <a:t>application:</a:t>
            </a:r>
            <a:endParaRPr lang="en-US" dirty="0"/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Start Visual Studio</a:t>
            </a:r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Create “New Web </a:t>
            </a:r>
            <a:r>
              <a:rPr lang="en-US" dirty="0" smtClean="0"/>
              <a:t>Application”</a:t>
            </a:r>
            <a:endParaRPr lang="en-US" dirty="0"/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Add </a:t>
            </a:r>
            <a:r>
              <a:rPr lang="en-US" dirty="0" smtClean="0"/>
              <a:t>two </a:t>
            </a:r>
            <a:r>
              <a:rPr lang="en-US" dirty="0"/>
              <a:t>text fields, a button and a label</a:t>
            </a:r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Handle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Button.Click</a:t>
            </a:r>
            <a:r>
              <a:rPr lang="en-US" dirty="0"/>
              <a:t> and implement logic to </a:t>
            </a:r>
            <a:r>
              <a:rPr lang="en-US" dirty="0" smtClean="0"/>
              <a:t>sum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values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text fields</a:t>
            </a:r>
            <a:endParaRPr lang="en-US" dirty="0"/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Display the results in the label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8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http://www.uberreview.com/wp-content/uploads/lexon-roswell-calcula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3124200" cy="2357888"/>
          </a:xfrm>
          <a:prstGeom prst="roundRect">
            <a:avLst>
              <a:gd name="adj" fmla="val 45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724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</a:t>
            </a:r>
            <a:r>
              <a:rPr lang="en-US" dirty="0" smtClean="0"/>
              <a:t>Sumator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" name="Picture 2" descr="http://www.files32.com/images/cheers__blood_alcohol_calculator-1032-scr.jpe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8589">
            <a:off x="860760" y="1451256"/>
            <a:ext cx="1839574" cy="25146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62468" name="Picture 4" descr="http://www.hedgeco.net/hedgeducation/hedge-fund-articles/wp-content/uploads/2008/04/calculato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0" y="1554860"/>
            <a:ext cx="2270937" cy="2278508"/>
          </a:xfrm>
          <a:prstGeom prst="roundRect">
            <a:avLst>
              <a:gd name="adj" fmla="val 5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9256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99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Execution Model</a:t>
            </a:r>
            <a:endParaRPr lang="bg-BG" dirty="0"/>
          </a:p>
        </p:txBody>
      </p:sp>
      <p:pic>
        <p:nvPicPr>
          <p:cNvPr id="46082" name="Picture 2" descr="http://silvermountain.files.wordpress.com/2008/08/guillotine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600" y="2842262"/>
            <a:ext cx="4267200" cy="3253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302502">
            <a:off x="2099362" y="4073153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HeroicExtremeRightFacing"/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408600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Execution </a:t>
            </a:r>
            <a:r>
              <a:rPr lang="en-US" dirty="0"/>
              <a:t>Model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First call to particular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9664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6" y="1752600"/>
            <a:ext cx="5794847" cy="4724400"/>
          </a:xfrm>
          <a:prstGeom prst="roundRect">
            <a:avLst>
              <a:gd name="adj" fmla="val 2118"/>
            </a:avLst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0239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Introduction to </a:t>
            </a:r>
            <a:r>
              <a:rPr lang="en-US" sz="3000" dirty="0" smtClean="0"/>
              <a:t>ASP.NET</a:t>
            </a:r>
            <a:r>
              <a:rPr lang="bg-BG" sz="3000" dirty="0" smtClean="0"/>
              <a:t> </a:t>
            </a:r>
            <a:r>
              <a:rPr lang="en-US" sz="3000" dirty="0" smtClean="0"/>
              <a:t>Web Forms</a:t>
            </a:r>
            <a:endParaRPr lang="en-US" sz="3000" dirty="0"/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 smtClean="0"/>
              <a:t>Web Forms Basic </a:t>
            </a:r>
            <a:r>
              <a:rPr lang="en-US" sz="3000" dirty="0"/>
              <a:t>Components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ASP.NET Sumator </a:t>
            </a:r>
            <a:r>
              <a:rPr lang="en-US" sz="3000" dirty="0" smtClean="0"/>
              <a:t>– Demo</a:t>
            </a:r>
            <a:endParaRPr lang="en-US" sz="3000" dirty="0"/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ASP.NET </a:t>
            </a:r>
            <a:r>
              <a:rPr lang="en-US" sz="3000" dirty="0" smtClean="0"/>
              <a:t>Page Execution Model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noProof="1" smtClean="0"/>
              <a:t>Postbacks</a:t>
            </a:r>
            <a:r>
              <a:rPr lang="en-US" sz="3000" dirty="0" smtClean="0"/>
              <a:t> and VIEWSTATE</a:t>
            </a:r>
            <a:endParaRPr lang="en-US" sz="3000" dirty="0"/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ASP.NET Page </a:t>
            </a:r>
            <a:r>
              <a:rPr lang="en-US" sz="3000" dirty="0" smtClean="0"/>
              <a:t>Directives</a:t>
            </a:r>
            <a:endParaRPr lang="en-US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2946" name="Picture 2" descr="http://www.lrhsd.org/823120711162810903/lib/823120711162810903/book_clipart_3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2301" y="2000250"/>
            <a:ext cx="1485900" cy="1485900"/>
          </a:xfrm>
          <a:prstGeom prst="roundRect">
            <a:avLst>
              <a:gd name="adj" fmla="val 41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050" name="Picture 2" descr="http://www.aspnet4you.com/images/Books/0735615829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2301" y="4343400"/>
            <a:ext cx="1485900" cy="1805121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>
                <a:alpha val="95000"/>
              </a:srgb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0" y="5181600"/>
            <a:ext cx="3723836" cy="12192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28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693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8"/>
          <a:stretch/>
        </p:blipFill>
        <p:spPr bwMode="auto">
          <a:xfrm>
            <a:off x="1674576" y="1752600"/>
            <a:ext cx="5831334" cy="4724400"/>
          </a:xfrm>
          <a:prstGeom prst="roundRect">
            <a:avLst>
              <a:gd name="adj" fmla="val 1923"/>
            </a:avLst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</p:pic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Execution </a:t>
            </a:r>
            <a:r>
              <a:rPr lang="en-US" dirty="0"/>
              <a:t>Model (2)</a:t>
            </a:r>
            <a:endParaRPr lang="bg-BG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Any other call after </a:t>
            </a:r>
            <a:r>
              <a:rPr lang="en-US" dirty="0" smtClean="0"/>
              <a:t>the first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9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ASP.NET Controls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When requested an ASP.NET Web form is parsed by ASP.NET and converted to a tree</a:t>
            </a:r>
          </a:p>
          <a:p>
            <a:pPr lvl="1"/>
            <a:r>
              <a:rPr lang="en-US" dirty="0" smtClean="0"/>
              <a:t>Also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controls tree </a:t>
            </a:r>
            <a:r>
              <a:rPr lang="en-US" dirty="0" smtClean="0"/>
              <a:t>(XML tags are turned into a tree of controls)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1676400" y="3276600"/>
            <a:ext cx="5562600" cy="3200400"/>
            <a:chOff x="1676400" y="3200400"/>
            <a:chExt cx="5562600" cy="3200400"/>
          </a:xfrm>
        </p:grpSpPr>
        <p:sp>
          <p:nvSpPr>
            <p:cNvPr id="7" name="Rounded Rectangle 6"/>
            <p:cNvSpPr/>
            <p:nvPr/>
          </p:nvSpPr>
          <p:spPr>
            <a:xfrm>
              <a:off x="4013200" y="4114800"/>
              <a:ext cx="15494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Form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603500" y="4967526"/>
              <a:ext cx="19558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Panel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00600" y="4967526"/>
              <a:ext cx="13716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TextBox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76400" y="5958126"/>
              <a:ext cx="9906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Label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971800" y="5958126"/>
              <a:ext cx="12192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TextBox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95800" y="5958126"/>
              <a:ext cx="11430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Button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114800" y="4572000"/>
              <a:ext cx="228600" cy="3955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15" name="Straight Arrow Connector 14"/>
            <p:cNvCxnSpPr/>
            <p:nvPr/>
          </p:nvCxnSpPr>
          <p:spPr>
            <a:xfrm flipH="1">
              <a:off x="2628900" y="5410200"/>
              <a:ext cx="266700" cy="5479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18" name="Straight Arrow Connector 17"/>
            <p:cNvCxnSpPr>
              <a:stCxn id="8" idx="2"/>
              <a:endCxn id="11" idx="0"/>
            </p:cNvCxnSpPr>
            <p:nvPr/>
          </p:nvCxnSpPr>
          <p:spPr>
            <a:xfrm>
              <a:off x="3581400" y="5410200"/>
              <a:ext cx="0" cy="5479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22" name="Straight Arrow Connector 21"/>
            <p:cNvCxnSpPr/>
            <p:nvPr/>
          </p:nvCxnSpPr>
          <p:spPr>
            <a:xfrm>
              <a:off x="5194300" y="4572000"/>
              <a:ext cx="165100" cy="3955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26" name="Straight Arrow Connector 25"/>
            <p:cNvCxnSpPr/>
            <p:nvPr/>
          </p:nvCxnSpPr>
          <p:spPr>
            <a:xfrm>
              <a:off x="4191000" y="5410200"/>
              <a:ext cx="304800" cy="5479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35" name="Rounded Rectangle 34"/>
            <p:cNvSpPr/>
            <p:nvPr/>
          </p:nvSpPr>
          <p:spPr>
            <a:xfrm>
              <a:off x="4013200" y="3200400"/>
              <a:ext cx="15494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Page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2"/>
              <a:endCxn id="7" idx="0"/>
            </p:cNvCxnSpPr>
            <p:nvPr/>
          </p:nvCxnSpPr>
          <p:spPr>
            <a:xfrm>
              <a:off x="4787900" y="3657600"/>
              <a:ext cx="0" cy="4572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46" name="Rounded Rectangle 45"/>
            <p:cNvSpPr/>
            <p:nvPr/>
          </p:nvSpPr>
          <p:spPr>
            <a:xfrm>
              <a:off x="2362200" y="4114800"/>
              <a:ext cx="125095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Head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3613150" y="3657600"/>
              <a:ext cx="615950" cy="4572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50" name="Rounded Rectangle 49"/>
            <p:cNvSpPr/>
            <p:nvPr/>
          </p:nvSpPr>
          <p:spPr>
            <a:xfrm>
              <a:off x="6019800" y="4114800"/>
              <a:ext cx="7620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…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410200" y="3657600"/>
              <a:ext cx="609600" cy="4572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53" name="Rounded Rectangle 52"/>
            <p:cNvSpPr/>
            <p:nvPr/>
          </p:nvSpPr>
          <p:spPr>
            <a:xfrm>
              <a:off x="6477000" y="4953000"/>
              <a:ext cx="7620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…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5549900" y="4546600"/>
              <a:ext cx="927100" cy="4064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173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Page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At each request to a Web Form: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form is created (a page instance)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VIEWSTATE is restored (the state of each control, sent from the browser)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page and control events are executed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VIEWSTATE is saved in a hidden field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form is rendered as HTML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form is unloaded (destroyed)</a:t>
            </a:r>
          </a:p>
          <a:p>
            <a:pPr marL="523875" indent="-51435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Important: page instances do not survive the next HTTP request!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Page Lifecycle Events</a:t>
            </a:r>
            <a:endParaRPr lang="bg-BG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5257800" cy="4953000"/>
          </a:xfrm>
        </p:spPr>
        <p:txBody>
          <a:bodyPr/>
          <a:lstStyle/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PreInit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en-US" sz="3000" dirty="0" smtClean="0"/>
              <a:t> (load data from DB)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dirty="0" smtClean="0"/>
              <a:t>(control events are executed here,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3000" dirty="0" smtClean="0"/>
              <a:t>)</a:t>
            </a:r>
            <a:endParaRPr lang="bg-BG" sz="3000" dirty="0"/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PreRender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Render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Unload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7890" name="Picture 2" descr="http://www.photostm.com/web/images/services_even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790122"/>
            <a:ext cx="2590800" cy="2534478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Left"/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228600" y="1015425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forms and controls have lifecycle events: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68505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2819400" cy="2514600"/>
          </a:xfrm>
        </p:spPr>
        <p:txBody>
          <a:bodyPr/>
          <a:lstStyle/>
          <a:p>
            <a:pPr algn="ctr"/>
            <a:r>
              <a:rPr lang="en-US" dirty="0" smtClean="0"/>
              <a:t>ASP.NET Page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 descr="ASP.NET Page Life Cycl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152400"/>
            <a:ext cx="5257800" cy="6532948"/>
          </a:xfrm>
          <a:prstGeom prst="roundRect">
            <a:avLst>
              <a:gd name="adj" fmla="val 137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3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sp101.com/articles/sample_chapters/sitepoint_byoaspnet20/images/fig-aspnetpagelifecy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5100" y="783412"/>
            <a:ext cx="3771900" cy="2874188"/>
          </a:xfrm>
          <a:prstGeom prst="roundRect">
            <a:avLst>
              <a:gd name="adj" fmla="val 48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4190998"/>
            <a:ext cx="6553200" cy="144780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ASP.NET Page Lifecycle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743200" y="5679280"/>
            <a:ext cx="3657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noProof="1" smtClean="0"/>
              <a:t>Postbacks</a:t>
            </a:r>
            <a:r>
              <a:rPr lang="en-US" dirty="0" smtClean="0"/>
              <a:t> and VIEWSTATE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45480"/>
            <a:ext cx="7924800" cy="873920"/>
          </a:xfrm>
        </p:spPr>
        <p:txBody>
          <a:bodyPr/>
          <a:lstStyle/>
          <a:p>
            <a:r>
              <a:rPr lang="en-US" dirty="0" smtClean="0"/>
              <a:t>What is a </a:t>
            </a:r>
            <a:r>
              <a:rPr lang="en-US" noProof="1" smtClean="0"/>
              <a:t>Postback</a:t>
            </a:r>
            <a:r>
              <a:rPr lang="en-US" dirty="0" smtClean="0"/>
              <a:t>? What is a</a:t>
            </a:r>
            <a:br>
              <a:rPr lang="en-US" dirty="0" smtClean="0"/>
            </a:br>
            <a:r>
              <a:rPr lang="en-US" dirty="0" smtClean="0"/>
              <a:t>VIEWSTATE? How It Works?</a:t>
            </a:r>
            <a:endParaRPr lang="en-US" dirty="0"/>
          </a:p>
        </p:txBody>
      </p:sp>
      <p:pic>
        <p:nvPicPr>
          <p:cNvPr id="6" name="Picture 2" descr="http://www.codeproject.com/KB/viewstate/ViewStateTricks/viewst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7075" y="3124199"/>
            <a:ext cx="5153025" cy="3200401"/>
          </a:xfrm>
          <a:prstGeom prst="roundRect">
            <a:avLst>
              <a:gd name="adj" fmla="val 27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Page Postbacks and VIEWSTATE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VIEWSTATE</a:t>
            </a:r>
            <a:r>
              <a:rPr lang="en-US" sz="3000" dirty="0" smtClean="0"/>
              <a:t> preserves the state of a Web control into a serialized, encrypted hidden field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Postback</a:t>
            </a:r>
            <a:r>
              <a:rPr lang="en-US" sz="3000" dirty="0" smtClean="0"/>
              <a:t> in ASP.NET means submitting a Web form to the server (i.e.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POST</a:t>
            </a:r>
            <a:r>
              <a:rPr lang="en-US" sz="3000" dirty="0" smtClean="0"/>
              <a:t> request)</a:t>
            </a:r>
          </a:p>
          <a:p>
            <a:pPr lvl="1"/>
            <a:r>
              <a:rPr lang="en-US" sz="2800" dirty="0" smtClean="0"/>
              <a:t>Executed when a server-side </a:t>
            </a:r>
            <a:r>
              <a:rPr lang="en-US" sz="2800" dirty="0"/>
              <a:t>event is </a:t>
            </a:r>
            <a:r>
              <a:rPr lang="en-US" sz="2800" dirty="0" smtClean="0"/>
              <a:t>raised</a:t>
            </a:r>
          </a:p>
          <a:p>
            <a:pPr lvl="2"/>
            <a:r>
              <a:rPr lang="en-US" dirty="0" smtClean="0"/>
              <a:t>E.g. a button is clicked or a checkbox is checked</a:t>
            </a:r>
          </a:p>
          <a:p>
            <a:pPr lvl="1"/>
            <a:r>
              <a:rPr lang="en-US" sz="2800" dirty="0" smtClean="0"/>
              <a:t>VIEWSTATE preserves the page and controls state</a:t>
            </a:r>
          </a:p>
          <a:p>
            <a:pPr lvl="2"/>
            <a:r>
              <a:rPr lang="en-US" dirty="0" smtClean="0"/>
              <a:t>Almost all control properties: color, position, width, height, etc.</a:t>
            </a:r>
          </a:p>
          <a:p>
            <a:pPr lvl="2"/>
            <a:r>
              <a:rPr lang="en-US" dirty="0" smtClean="0"/>
              <a:t>The text in the control is posted with the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VIEWSTATE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050" name="Picture 2" descr="ms972976.viewstate_fig02(en-us,MSDN.10)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6" t="-1691" r="-1537" b="-1691"/>
          <a:stretch/>
        </p:blipFill>
        <p:spPr bwMode="auto">
          <a:xfrm>
            <a:off x="838200" y="848718"/>
            <a:ext cx="7391400" cy="5957663"/>
          </a:xfrm>
          <a:prstGeom prst="roundRect">
            <a:avLst>
              <a:gd name="adj" fmla="val 193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875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 smtClean="0"/>
              <a:t>VIEWSTATE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41436" y="673205"/>
            <a:ext cx="7449608" cy="3890722"/>
            <a:chOff x="741436" y="673205"/>
            <a:chExt cx="7449608" cy="3890722"/>
          </a:xfrm>
        </p:grpSpPr>
        <p:pic>
          <p:nvPicPr>
            <p:cNvPr id="4104" name="Picture 8" descr="page, file, document, pap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679" y="1835705"/>
              <a:ext cx="2820642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www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268439">
              <a:off x="2109116" y="673205"/>
              <a:ext cx="2105126" cy="2105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document, file, find, search, text, view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418448">
              <a:off x="5379784" y="939619"/>
              <a:ext cx="2811260" cy="281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608" t="-12667" r="4015" b="-12627"/>
            <a:stretch/>
          </p:blipFill>
          <p:spPr bwMode="auto">
            <a:xfrm rot="21177485">
              <a:off x="741436" y="2981165"/>
              <a:ext cx="2705090" cy="1074067"/>
            </a:xfrm>
            <a:prstGeom prst="roundRect">
              <a:avLst>
                <a:gd name="adj" fmla="val 10506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powder">
              <a:bevelT w="152400" h="25400" prst="softRound"/>
            </a:sp3d>
          </p:spPr>
        </p:pic>
        <p:pic>
          <p:nvPicPr>
            <p:cNvPr id="4108" name="Picture 12" descr="http://cdn1.iconfinder.com/data/icons/UltimateGnome/256x256/apps/gnome-netstatus-txrx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81702">
              <a:off x="4260671" y="948136"/>
              <a:ext cx="1775137" cy="1775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 descr="earth, folder, internet, web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2472469"/>
              <a:ext cx="2091458" cy="2091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 rot="464088">
              <a:off x="5588431" y="3531423"/>
              <a:ext cx="2061655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r>
                <a:rPr lang="en-US" sz="28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VIEWSTATE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4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17664"/>
            <a:ext cx="7467600" cy="1566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Introduction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ASP.NET Web Forms</a:t>
            </a:r>
            <a:endParaRPr lang="bg-BG" dirty="0"/>
          </a:p>
        </p:txBody>
      </p:sp>
      <p:pic>
        <p:nvPicPr>
          <p:cNvPr id="79874" name="Picture 2" descr="http://www.smmguru.com/wp-content/uploads/2008/09/musiccatalog-v-va-an-introduction-va-an-introduc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055" y="1013940"/>
            <a:ext cx="3390900" cy="2857500"/>
          </a:xfrm>
          <a:prstGeom prst="roundRect">
            <a:avLst>
              <a:gd name="adj" fmla="val 32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317500">
              <a:schemeClr val="accent5">
                <a:lumMod val="50000"/>
                <a:alpha val="60000"/>
              </a:schemeClr>
            </a:glow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2" name="Picture 2" descr="http://www.microsoft.com/mspress/books/sampchap/5136/0735613486-0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0265">
            <a:off x="3704319" y="1084226"/>
            <a:ext cx="4587503" cy="2558252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027436" y="3359508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587505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johannesburgbar.co.za/images/top_directives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0325" y="1676400"/>
            <a:ext cx="3876675" cy="2105026"/>
          </a:xfrm>
          <a:prstGeom prst="roundRect">
            <a:avLst>
              <a:gd name="adj" fmla="val 49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6" y="4673600"/>
            <a:ext cx="7845424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ASP.NET Page Directives</a:t>
            </a:r>
            <a:endParaRPr lang="bg-BG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675" t="-12667" b="-12627"/>
          <a:stretch/>
        </p:blipFill>
        <p:spPr bwMode="auto">
          <a:xfrm rot="21177485">
            <a:off x="741437" y="3031368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80103">
            <a:off x="6348358" y="2523176"/>
            <a:ext cx="1482419" cy="1582114"/>
          </a:xfrm>
          <a:prstGeom prst="roundRect">
            <a:avLst>
              <a:gd name="adj" fmla="val 52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71200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Page Directives</a:t>
            </a:r>
            <a:endParaRPr lang="en-US" dirty="0"/>
          </a:p>
        </p:txBody>
      </p:sp>
      <p:sp>
        <p:nvSpPr>
          <p:cNvPr id="49869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pPr>
              <a:lnSpc>
                <a:spcPts val="3100"/>
              </a:lnSpc>
            </a:pPr>
            <a:r>
              <a:rPr lang="en-US" sz="3000" dirty="0"/>
              <a:t>Provide control over many options affecting the compilation and execution of the web form</a:t>
            </a:r>
          </a:p>
          <a:p>
            <a:pPr>
              <a:lnSpc>
                <a:spcPts val="3100"/>
              </a:lnSpc>
            </a:pPr>
            <a:r>
              <a:rPr lang="en-US" sz="3000" dirty="0"/>
              <a:t>Important directives: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@Page</a:t>
            </a:r>
            <a:r>
              <a:rPr lang="en-US" sz="2800" dirty="0"/>
              <a:t> – main directive of the page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  <a:r>
              <a:rPr lang="en-US" sz="2800" dirty="0"/>
              <a:t> – imports a namespace into the </a:t>
            </a:r>
            <a:r>
              <a:rPr lang="en-US" sz="2800" dirty="0" smtClean="0"/>
              <a:t>page</a:t>
            </a:r>
            <a:endParaRPr lang="en-US" sz="2800" dirty="0"/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@Assembly</a:t>
            </a:r>
            <a:r>
              <a:rPr lang="en-US" sz="2800" dirty="0"/>
              <a:t> – attaches an assembly to the form when it is compiled</a:t>
            </a:r>
          </a:p>
          <a:p>
            <a:pPr lvl="1">
              <a:lnSpc>
                <a:spcPts val="31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@OutputCache</a:t>
            </a:r>
            <a:r>
              <a:rPr lang="en-US" sz="2800" dirty="0"/>
              <a:t> – controls the ability of the forms to use cache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@Register</a:t>
            </a:r>
            <a:r>
              <a:rPr lang="en-US" sz="2800" dirty="0"/>
              <a:t> – registers a user control to be used in a web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35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</a:rPr>
              <a:t>@Page</a:t>
            </a:r>
            <a:r>
              <a:rPr lang="en-US" dirty="0"/>
              <a:t> Directive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Defines a </a:t>
            </a:r>
            <a:r>
              <a:rPr lang="en-US" dirty="0" smtClean="0"/>
              <a:t>form-specific</a:t>
            </a:r>
            <a:r>
              <a:rPr lang="bg-BG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aspx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file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/>
              <a:t>attributes used by the </a:t>
            </a:r>
            <a:r>
              <a:rPr lang="en-US" dirty="0" smtClean="0"/>
              <a:t>ASP.NET runtime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attributes: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AutoEventWireup</a:t>
            </a:r>
            <a:r>
              <a:rPr lang="en-US" dirty="0"/>
              <a:t> </a:t>
            </a:r>
            <a:r>
              <a:rPr lang="en-US" dirty="0" smtClean="0"/>
              <a:t>– auto-bind the controls' events to appropriate methods in the code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Culture</a:t>
            </a:r>
            <a:r>
              <a:rPr lang="en-US" i="1" dirty="0"/>
              <a:t> – </a:t>
            </a:r>
            <a:r>
              <a:rPr lang="en-US" dirty="0"/>
              <a:t>a</a:t>
            </a:r>
            <a:r>
              <a:rPr lang="en-US" i="1" dirty="0"/>
              <a:t> </a:t>
            </a:r>
            <a:r>
              <a:rPr lang="en-US" dirty="0"/>
              <a:t>culture </a:t>
            </a:r>
            <a:r>
              <a:rPr lang="en-US" dirty="0" smtClean="0"/>
              <a:t>used</a:t>
            </a:r>
            <a:r>
              <a:rPr lang="bg-BG" dirty="0" smtClean="0"/>
              <a:t> </a:t>
            </a:r>
            <a:r>
              <a:rPr lang="en-US" dirty="0" smtClean="0"/>
              <a:t>at page generation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UICulture</a:t>
            </a:r>
            <a:r>
              <a:rPr lang="en-US" dirty="0"/>
              <a:t> – a culture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data visualization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Language</a:t>
            </a:r>
            <a:r>
              <a:rPr lang="en-US" dirty="0"/>
              <a:t> – </a:t>
            </a:r>
            <a:r>
              <a:rPr lang="en-US" dirty="0" smtClean="0"/>
              <a:t>code language (C#, VB.NET, …)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Codebehind</a:t>
            </a:r>
            <a:r>
              <a:rPr lang="en-US" dirty="0"/>
              <a:t> </a:t>
            </a:r>
            <a:r>
              <a:rPr lang="en-US" dirty="0" smtClean="0"/>
              <a:t>– the </a:t>
            </a:r>
            <a:r>
              <a:rPr lang="en-US" dirty="0"/>
              <a:t>code-behind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87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 smtClean="0">
                <a:latin typeface="Consolas" pitchFamily="49" charset="0"/>
              </a:rPr>
              <a:t>@Page</a:t>
            </a:r>
            <a:r>
              <a:rPr lang="en-US" dirty="0" smtClean="0"/>
              <a:t> </a:t>
            </a:r>
            <a:r>
              <a:rPr lang="en-US" dirty="0"/>
              <a:t>Directive (2)</a:t>
            </a:r>
          </a:p>
        </p:txBody>
      </p:sp>
      <p:sp>
        <p:nvSpPr>
          <p:cNvPr id="51814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Important attributes: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</a:t>
            </a:r>
            <a:r>
              <a:rPr lang="en-US" i="1" dirty="0"/>
              <a:t> </a:t>
            </a:r>
            <a:r>
              <a:rPr lang="en-US" dirty="0"/>
              <a:t>– whether the page is compiled with</a:t>
            </a:r>
            <a:r>
              <a:rPr lang="bg-BG" dirty="0"/>
              <a:t> </a:t>
            </a:r>
            <a:r>
              <a:rPr lang="en-US" dirty="0"/>
              <a:t>debug symbols in it</a:t>
            </a:r>
            <a:r>
              <a:rPr lang="bg-BG" dirty="0"/>
              <a:t> 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EnableSessionState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whether </a:t>
            </a:r>
            <a:r>
              <a:rPr lang="en-US" dirty="0"/>
              <a:t>a session is supported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EnableViewState</a:t>
            </a:r>
            <a:r>
              <a:rPr lang="en-US" dirty="0"/>
              <a:t> – whether to use "view </a:t>
            </a:r>
            <a:r>
              <a:rPr lang="en-US" dirty="0" smtClean="0"/>
              <a:t>state" </a:t>
            </a:r>
            <a:r>
              <a:rPr lang="en-US" dirty="0"/>
              <a:t>or not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ErrorPage</a:t>
            </a:r>
            <a:r>
              <a:rPr lang="en-US" dirty="0"/>
              <a:t> – a page to which to redirect in case of unhandled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98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Forms </a:t>
            </a:r>
            <a:r>
              <a:rPr lang="en-US" dirty="0" smtClean="0"/>
              <a:t>– Intro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ASP.NET Web 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Forms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application development framework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Renders HTML content at the server-side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Combines C# with HTML for dynamic content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Component-based, event-driven </a:t>
            </a:r>
            <a:r>
              <a:rPr lang="en-US" dirty="0" smtClean="0"/>
              <a:t>model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Created by from Microsoft in 2002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Powerful, but complicated, very mature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Weak control over the output HTML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Web Form == composition of </a:t>
            </a:r>
            <a:r>
              <a:rPr lang="en-US" dirty="0" smtClean="0"/>
              <a:t>nested controls </a:t>
            </a:r>
            <a:r>
              <a:rPr lang="en-US" dirty="0"/>
              <a:t>in ASPX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2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Web Forms Benefits 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Separate presentation from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behind, unlike PHP (mixed code + HTML)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Component-based </a:t>
            </a:r>
            <a:r>
              <a:rPr lang="en-US" dirty="0" smtClean="0"/>
              <a:t>development (like JSF)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Event-driven </a:t>
            </a:r>
            <a:r>
              <a:rPr lang="en-US" dirty="0"/>
              <a:t>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 approach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compilation (instead of  interpreter)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Built-in state management (session, app, …)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Many others </a:t>
            </a:r>
            <a:r>
              <a:rPr lang="en-US" dirty="0" smtClean="0"/>
              <a:t>(data binding, validation</a:t>
            </a:r>
            <a:r>
              <a:rPr lang="en-US" dirty="0"/>
              <a:t>, </a:t>
            </a:r>
            <a:r>
              <a:rPr lang="en-US" dirty="0" smtClean="0"/>
              <a:t>master pages, user controls, authentication, etc</a:t>
            </a:r>
            <a:r>
              <a:rPr lang="en-US" dirty="0"/>
              <a:t>.)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26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1438"/>
            <a:ext cx="6983413" cy="909637"/>
          </a:xfrm>
        </p:spPr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ASP.NET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Web Forms Architecture</a:t>
            </a:r>
            <a:endParaRPr lang="bg-BG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463875" name="Rectangle 3"/>
          <p:cNvSpPr>
            <a:spLocks noChangeArrowheads="1"/>
          </p:cNvSpPr>
          <p:nvPr/>
        </p:nvSpPr>
        <p:spPr bwMode="auto">
          <a:xfrm>
            <a:off x="269875" y="6161088"/>
            <a:ext cx="8569325" cy="36036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69875" y="5656263"/>
            <a:ext cx="8569325" cy="43338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Information Server (IIS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+  ISAPI Filters (aspnet_isapi.dll)          OWIN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8" name="Rectangle 6"/>
          <p:cNvSpPr>
            <a:spLocks noChangeArrowheads="1"/>
          </p:cNvSpPr>
          <p:nvPr/>
        </p:nvSpPr>
        <p:spPr bwMode="auto">
          <a:xfrm>
            <a:off x="269875" y="5153025"/>
            <a:ext cx="8569325" cy="431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</a:t>
            </a: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(aspnet_wp.dll /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w3wp.dll </a:t>
            </a: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Microsoft.Owin.Hosting.dll)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9" name="Rectangle 7"/>
          <p:cNvSpPr>
            <a:spLocks noChangeArrowheads="1"/>
          </p:cNvSpPr>
          <p:nvPr/>
        </p:nvSpPr>
        <p:spPr bwMode="auto">
          <a:xfrm>
            <a:off x="269875" y="1066800"/>
            <a:ext cx="8569325" cy="3941763"/>
          </a:xfrm>
          <a:prstGeom prst="rect">
            <a:avLst/>
          </a:prstGeom>
          <a:noFill/>
          <a:ln w="28575" algn="ctr">
            <a:solidFill>
              <a:schemeClr val="accent5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63880" name="Rectangle 8"/>
          <p:cNvSpPr>
            <a:spLocks noChangeArrowheads="1"/>
          </p:cNvSpPr>
          <p:nvPr/>
        </p:nvSpPr>
        <p:spPr bwMode="auto">
          <a:xfrm>
            <a:off x="412750" y="1192213"/>
            <a:ext cx="1730375" cy="374491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XML-based </a:t>
            </a:r>
            <a:endParaRPr lang="en-US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</a:p>
          <a:p>
            <a:pPr algn="ctr"/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Web.config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214563" y="4505325"/>
            <a:ext cx="6483350" cy="431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HttpApplication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Cache</a:t>
            </a:r>
            <a:endParaRPr lang="bg-BG" sz="2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2" name="Rectangle 10"/>
          <p:cNvSpPr>
            <a:spLocks noChangeArrowheads="1"/>
          </p:cNvSpPr>
          <p:nvPr/>
        </p:nvSpPr>
        <p:spPr bwMode="auto">
          <a:xfrm>
            <a:off x="2214563" y="3424238"/>
            <a:ext cx="6483350" cy="100806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HttpModules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state                      Authentication                           …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7" name="Rectangle 15"/>
          <p:cNvSpPr>
            <a:spLocks noChangeArrowheads="1"/>
          </p:cNvSpPr>
          <p:nvPr/>
        </p:nvSpPr>
        <p:spPr bwMode="auto">
          <a:xfrm>
            <a:off x="2214563" y="2346325"/>
            <a:ext cx="6483350" cy="100647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b="1" dirty="0" err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HttpHandlers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ASP.NET MVC controllers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pages     ASP.NET Web API          </a:t>
            </a:r>
            <a:r>
              <a:rPr lang="en-US" sz="2000" b="1" dirty="0" err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SignalR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…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91" name="Rectangle 19"/>
          <p:cNvSpPr>
            <a:spLocks noChangeArrowheads="1"/>
          </p:cNvSpPr>
          <p:nvPr/>
        </p:nvSpPr>
        <p:spPr bwMode="auto">
          <a:xfrm>
            <a:off x="2214563" y="1192213"/>
            <a:ext cx="6480175" cy="108108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ASPX pages	  Html Controls       AJAX</a:t>
            </a:r>
          </a:p>
          <a:p>
            <a:pPr>
              <a:spcBef>
                <a:spcPts val="18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controls          User controls        Master pages       …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453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vs. ASP.NET Web Forms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/>
              <a:t>Traditional </a:t>
            </a:r>
            <a:r>
              <a:rPr lang="en-US" dirty="0" smtClean="0"/>
              <a:t>Web pages (static </a:t>
            </a:r>
            <a:r>
              <a:rPr lang="en-US" dirty="0"/>
              <a:t>HTML)</a:t>
            </a:r>
          </a:p>
          <a:p>
            <a:pPr lvl="1"/>
            <a:r>
              <a:rPr lang="en-US" dirty="0" smtClean="0"/>
              <a:t>Consist of static HTML, images, styles, etc.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code on </a:t>
            </a:r>
            <a:r>
              <a:rPr lang="en-US" dirty="0" smtClean="0"/>
              <a:t>the client side (JavaScript)</a:t>
            </a:r>
            <a:endParaRPr lang="en-US" dirty="0"/>
          </a:p>
          <a:p>
            <a:pPr lvl="1"/>
            <a:r>
              <a:rPr lang="en-US" dirty="0" smtClean="0"/>
              <a:t>Need lots of AJAX to become dynamic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ASP.NET Web </a:t>
            </a:r>
            <a:r>
              <a:rPr lang="en-US" dirty="0" smtClean="0"/>
              <a:t>Forms</a:t>
            </a:r>
            <a:endParaRPr lang="en-US" dirty="0"/>
          </a:p>
          <a:p>
            <a:pPr lvl="1"/>
            <a:r>
              <a:rPr lang="en-US" dirty="0" smtClean="0"/>
              <a:t>Execute </a:t>
            </a:r>
            <a:r>
              <a:rPr lang="en-US" dirty="0"/>
              <a:t>code on </a:t>
            </a:r>
            <a:r>
              <a:rPr lang="en-US" dirty="0" smtClean="0"/>
              <a:t>the server and render HTML</a:t>
            </a:r>
            <a:endParaRPr lang="en-US" dirty="0"/>
          </a:p>
          <a:p>
            <a:pPr lvl="1"/>
            <a:r>
              <a:rPr lang="en-US" dirty="0" smtClean="0"/>
              <a:t>Extensive use of server-side components</a:t>
            </a:r>
          </a:p>
          <a:p>
            <a:pPr lvl="1"/>
            <a:r>
              <a:rPr lang="en-US" dirty="0" smtClean="0"/>
              <a:t>Allow easy integration with databases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24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858000" cy="1066800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 smtClean="0"/>
              <a:t>ASPX: Separate Visualization </a:t>
            </a:r>
            <a:r>
              <a:rPr lang="en-US" dirty="0"/>
              <a:t>from </a:t>
            </a:r>
            <a:r>
              <a:rPr lang="en-US" dirty="0" smtClean="0"/>
              <a:t>Business </a:t>
            </a:r>
            <a:r>
              <a:rPr lang="en-US" dirty="0"/>
              <a:t>Logic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Old-fashioned Web development mixes HTML </a:t>
            </a:r>
            <a:r>
              <a:rPr lang="en-US" dirty="0"/>
              <a:t>and </a:t>
            </a:r>
            <a:r>
              <a:rPr lang="en-US" dirty="0" smtClean="0"/>
              <a:t>programming code </a:t>
            </a:r>
            <a:r>
              <a:rPr lang="en-US" dirty="0"/>
              <a:t>in </a:t>
            </a:r>
            <a:r>
              <a:rPr lang="en-US" dirty="0" smtClean="0"/>
              <a:t>single </a:t>
            </a:r>
            <a:r>
              <a:rPr lang="en-US" dirty="0"/>
              <a:t>file </a:t>
            </a:r>
            <a:r>
              <a:rPr lang="en-US" dirty="0" smtClean="0"/>
              <a:t>(like PHP)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Hard </a:t>
            </a:r>
            <a:r>
              <a:rPr lang="en-US" dirty="0"/>
              <a:t>to </a:t>
            </a:r>
            <a:r>
              <a:rPr lang="en-US" dirty="0" smtClean="0"/>
              <a:t>read, understand and maintain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Often leads to spaghetti code</a:t>
            </a:r>
            <a:endParaRPr lang="en-US" dirty="0"/>
          </a:p>
          <a:p>
            <a:pPr defTabSz="800100">
              <a:lnSpc>
                <a:spcPct val="100000"/>
              </a:lnSpc>
              <a:tabLst>
                <a:tab pos="282575" algn="l"/>
                <a:tab pos="7658100" algn="l"/>
              </a:tabLst>
            </a:pPr>
            <a:r>
              <a:rPr lang="en-US" dirty="0"/>
              <a:t>ASP.NET </a:t>
            </a:r>
            <a:r>
              <a:rPr lang="en-US" dirty="0" smtClean="0"/>
              <a:t>Web Forms splits the Web pages into two parts: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dirty="0"/>
              <a:t> file containing </a:t>
            </a:r>
            <a:r>
              <a:rPr lang="en-US" dirty="0" smtClean="0"/>
              <a:t>HTML </a:t>
            </a:r>
            <a:r>
              <a:rPr lang="en-US" dirty="0"/>
              <a:t>for visualization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behind</a:t>
            </a:r>
            <a:r>
              <a:rPr lang="en-US" dirty="0"/>
              <a:t>" files 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.aspx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.cs</a:t>
            </a:r>
            <a:r>
              <a:rPr lang="en-US" dirty="0" smtClean="0"/>
              <a:t>) </a:t>
            </a:r>
            <a:r>
              <a:rPr lang="en-US" dirty="0"/>
              <a:t>containing </a:t>
            </a:r>
            <a:r>
              <a:rPr lang="en-US" dirty="0" smtClean="0"/>
              <a:t>the presentation </a:t>
            </a:r>
            <a:r>
              <a:rPr lang="en-US" dirty="0"/>
              <a:t>logic for particular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80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0974"/>
            <a:ext cx="6934200" cy="1009652"/>
          </a:xfrm>
        </p:spPr>
        <p:txBody>
          <a:bodyPr/>
          <a:lstStyle/>
          <a:p>
            <a:r>
              <a:rPr lang="en-US" dirty="0" smtClean="0"/>
              <a:t>ASPX: Separate </a:t>
            </a:r>
            <a:r>
              <a:rPr lang="en-US" dirty="0"/>
              <a:t>Visualization from Business Logic (2)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3505200" y="1371600"/>
            <a:ext cx="5314950" cy="5257800"/>
          </a:xfrm>
        </p:spPr>
        <p:txBody>
          <a:bodyPr/>
          <a:lstStyle/>
          <a:p>
            <a:r>
              <a:rPr lang="en-US" sz="3000" dirty="0"/>
              <a:t>Class generated </a:t>
            </a:r>
            <a:r>
              <a:rPr lang="en-US" sz="3000" dirty="0" smtClean="0"/>
              <a:t>from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sz="3000" dirty="0" smtClean="0"/>
              <a:t> </a:t>
            </a:r>
            <a:r>
              <a:rPr lang="en-US" sz="3000" dirty="0"/>
              <a:t>file does not </a:t>
            </a:r>
            <a:r>
              <a:rPr lang="en-US" sz="3000" dirty="0" smtClean="0"/>
              <a:t>derive </a:t>
            </a:r>
            <a:r>
              <a:rPr lang="en-US" sz="3000" dirty="0"/>
              <a:t>directly from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en-US" sz="3000" dirty="0"/>
              <a:t> class</a:t>
            </a:r>
          </a:p>
          <a:p>
            <a:r>
              <a:rPr lang="en-US" sz="3000" dirty="0"/>
              <a:t>Derives </a:t>
            </a:r>
            <a:r>
              <a:rPr lang="en-US" sz="3000" dirty="0" smtClean="0"/>
              <a:t>from class </a:t>
            </a:r>
            <a:r>
              <a:rPr lang="en-US" sz="3000" dirty="0"/>
              <a:t>defined in </a:t>
            </a:r>
            <a:r>
              <a:rPr lang="en-US" sz="3000" dirty="0" smtClean="0"/>
              <a:t>the "code </a:t>
            </a:r>
            <a:r>
              <a:rPr lang="en-US" sz="3000" dirty="0"/>
              <a:t>behind", where </a:t>
            </a:r>
            <a:r>
              <a:rPr lang="en-US" sz="3000" dirty="0" smtClean="0"/>
              <a:t>it is </a:t>
            </a:r>
            <a:r>
              <a:rPr lang="en-US" sz="3000" dirty="0"/>
              <a:t>easy to add methods, event </a:t>
            </a:r>
            <a:r>
              <a:rPr lang="en-US" sz="3000" dirty="0" smtClean="0"/>
              <a:t>handlers, etc.</a:t>
            </a:r>
            <a:endParaRPr lang="en-US" sz="3000" dirty="0"/>
          </a:p>
          <a:p>
            <a:r>
              <a:rPr lang="en-US" sz="3000" dirty="0"/>
              <a:t>Using "code behind" separates </a:t>
            </a:r>
            <a:r>
              <a:rPr lang="en-US" sz="3000" dirty="0" smtClean="0"/>
              <a:t>the presentation </a:t>
            </a:r>
            <a:r>
              <a:rPr lang="en-US" sz="3000" dirty="0"/>
              <a:t>logic from UI visualization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2753" y="1752600"/>
            <a:ext cx="2832100" cy="4416427"/>
            <a:chOff x="203" y="1029"/>
            <a:chExt cx="1784" cy="2782"/>
          </a:xfrm>
        </p:grpSpPr>
        <p:sp>
          <p:nvSpPr>
            <p:cNvPr id="472068" name="Oval 4"/>
            <p:cNvSpPr>
              <a:spLocks noChangeArrowheads="1"/>
            </p:cNvSpPr>
            <p:nvPr/>
          </p:nvSpPr>
          <p:spPr bwMode="auto">
            <a:xfrm>
              <a:off x="203" y="1029"/>
              <a:ext cx="1784" cy="4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noProof="1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System.Web.UI.Page</a:t>
              </a:r>
            </a:p>
          </p:txBody>
        </p:sp>
        <p:sp>
          <p:nvSpPr>
            <p:cNvPr id="472069" name="Oval 5"/>
            <p:cNvSpPr>
              <a:spLocks noChangeArrowheads="1"/>
            </p:cNvSpPr>
            <p:nvPr/>
          </p:nvSpPr>
          <p:spPr bwMode="auto">
            <a:xfrm>
              <a:off x="203" y="2295"/>
              <a:ext cx="1784" cy="38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TestForm.aspx.cs</a:t>
              </a:r>
              <a:endPara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72070" name="Line 6"/>
            <p:cNvSpPr>
              <a:spLocks noChangeShapeType="1"/>
            </p:cNvSpPr>
            <p:nvPr/>
          </p:nvSpPr>
          <p:spPr bwMode="auto">
            <a:xfrm flipV="1">
              <a:off x="1095" y="1538"/>
              <a:ext cx="0" cy="64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190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72071" name="Oval 7"/>
            <p:cNvSpPr>
              <a:spLocks noChangeArrowheads="1"/>
            </p:cNvSpPr>
            <p:nvPr/>
          </p:nvSpPr>
          <p:spPr bwMode="auto">
            <a:xfrm>
              <a:off x="205" y="3425"/>
              <a:ext cx="1782" cy="38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TestForm.aspx</a:t>
              </a:r>
              <a:endPara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72072" name="Line 8"/>
            <p:cNvSpPr>
              <a:spLocks noChangeShapeType="1"/>
            </p:cNvSpPr>
            <p:nvPr/>
          </p:nvSpPr>
          <p:spPr bwMode="auto">
            <a:xfrm flipH="1" flipV="1">
              <a:off x="1094" y="2766"/>
              <a:ext cx="1" cy="55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190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752666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3528</TotalTime>
  <Words>2680</Words>
  <Application>Microsoft Office PowerPoint</Application>
  <PresentationFormat>On-screen Show (4:3)</PresentationFormat>
  <Paragraphs>390</Paragraphs>
  <Slides>35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ASP.NET Web Forms – Intro</vt:lpstr>
      <vt:lpstr>Table of Contents</vt:lpstr>
      <vt:lpstr>Introduction to ASP.NET Web Forms</vt:lpstr>
      <vt:lpstr>What is ASP.NET Web Forms?</vt:lpstr>
      <vt:lpstr>ASP.NET Web Forms Benefits </vt:lpstr>
      <vt:lpstr>ASP.NET Web Forms Architecture</vt:lpstr>
      <vt:lpstr>HTML vs. ASP.NET Web Forms</vt:lpstr>
      <vt:lpstr>ASPX: Separate Visualization from Business Logic</vt:lpstr>
      <vt:lpstr>ASPX: Separate Visualization from Business Logic (2)</vt:lpstr>
      <vt:lpstr>ASP.NET Web Forms Basic Components</vt:lpstr>
      <vt:lpstr>Web Forms Basic Components</vt:lpstr>
      <vt:lpstr>Web Forms</vt:lpstr>
      <vt:lpstr>ASP.NET Web Form – Example</vt:lpstr>
      <vt:lpstr>ASP.NET Web Controls</vt:lpstr>
      <vt:lpstr>Web.config</vt:lpstr>
      <vt:lpstr>Your First ASP.NET Web Forms Application – Sumator</vt:lpstr>
      <vt:lpstr>ASP.NET Sumator</vt:lpstr>
      <vt:lpstr>ASP.NET Execution Model</vt:lpstr>
      <vt:lpstr>ASP.NET Execution Model</vt:lpstr>
      <vt:lpstr>ASP.NET Execution Model (2)</vt:lpstr>
      <vt:lpstr>The ASP.NET Controls Tree</vt:lpstr>
      <vt:lpstr>ASP.NET Page Lifecycle</vt:lpstr>
      <vt:lpstr>ASP.NET Page Lifecycle Events</vt:lpstr>
      <vt:lpstr>ASP.NET Page Lifecycle</vt:lpstr>
      <vt:lpstr>ASP.NET Page Lifecycle</vt:lpstr>
      <vt:lpstr>Postbacks and VIEWSTATE</vt:lpstr>
      <vt:lpstr>Page Postbacks and VIEWSTATE</vt:lpstr>
      <vt:lpstr>How Does VIEWSTATE Work?</vt:lpstr>
      <vt:lpstr>VIEWSTATE</vt:lpstr>
      <vt:lpstr>ASP.NET Page Directives</vt:lpstr>
      <vt:lpstr>ASP.NET Page Directives</vt:lpstr>
      <vt:lpstr>The @Page Directive</vt:lpstr>
      <vt:lpstr>The @Page Directive (2)</vt:lpstr>
      <vt:lpstr>ASP.NET Web Forms – Intro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Forms – Intro</dc:title>
  <dc:subject>Telerik Software Academy</dc:subject>
  <dc:creator>Svetlin Nakov</dc:creator>
  <cp:keywords>ASP.NET, Web Forms</cp:keywords>
  <cp:lastModifiedBy>Nikolay Kostov</cp:lastModifiedBy>
  <cp:revision>363</cp:revision>
  <dcterms:created xsi:type="dcterms:W3CDTF">2007-12-08T16:03:35Z</dcterms:created>
  <dcterms:modified xsi:type="dcterms:W3CDTF">2016-01-17T20:33:24Z</dcterms:modified>
  <cp:category>ASP.NET, web development</cp:category>
</cp:coreProperties>
</file>