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DAB353-5E85-4926-A92C-8E611B92CA64}"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344189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DAB353-5E85-4926-A92C-8E611B92CA64}"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201951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DAB353-5E85-4926-A92C-8E611B92CA64}"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6789F-9C1F-442F-B37F-A99AB353591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7209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DAB353-5E85-4926-A92C-8E611B92CA64}"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404634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DAB353-5E85-4926-A92C-8E611B92CA64}"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6789F-9C1F-442F-B37F-A99AB353591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8979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DAB353-5E85-4926-A92C-8E611B92CA64}"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210140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AB353-5E85-4926-A92C-8E611B92CA64}"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378457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AB353-5E85-4926-A92C-8E611B92CA64}"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100449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AB353-5E85-4926-A92C-8E611B92CA64}"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333851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DAB353-5E85-4926-A92C-8E611B92CA64}"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247063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DAB353-5E85-4926-A92C-8E611B92CA64}" type="datetimeFigureOut">
              <a:rPr lang="en-US" smtClean="0"/>
              <a:t>7/20/2017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216995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DAB353-5E85-4926-A92C-8E611B92CA64}" type="datetimeFigureOut">
              <a:rPr lang="en-US" smtClean="0"/>
              <a:t>7/20/2017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342198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DAB353-5E85-4926-A92C-8E611B92CA64}" type="datetimeFigureOut">
              <a:rPr lang="en-US" smtClean="0"/>
              <a:t>7/20/2017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276612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AB353-5E85-4926-A92C-8E611B92CA64}" type="datetimeFigureOut">
              <a:rPr lang="en-US" smtClean="0"/>
              <a:t>7/20/2017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161390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DAB353-5E85-4926-A92C-8E611B92CA64}" type="datetimeFigureOut">
              <a:rPr lang="en-US" smtClean="0"/>
              <a:t>7/20/2017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148186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DAB353-5E85-4926-A92C-8E611B92CA64}" type="datetimeFigureOut">
              <a:rPr lang="en-US" smtClean="0"/>
              <a:t>7/20/2017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6789F-9C1F-442F-B37F-A99AB3535912}" type="slidenum">
              <a:rPr lang="en-US" smtClean="0"/>
              <a:t>‹#›</a:t>
            </a:fld>
            <a:endParaRPr lang="en-US"/>
          </a:p>
        </p:txBody>
      </p:sp>
    </p:spTree>
    <p:extLst>
      <p:ext uri="{BB962C8B-B14F-4D97-AF65-F5344CB8AC3E}">
        <p14:creationId xmlns:p14="http://schemas.microsoft.com/office/powerpoint/2010/main" val="184564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DAB353-5E85-4926-A92C-8E611B92CA64}" type="datetimeFigureOut">
              <a:rPr lang="en-US" smtClean="0"/>
              <a:t>7/20/2017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76789F-9C1F-442F-B37F-A99AB3535912}" type="slidenum">
              <a:rPr lang="en-US" smtClean="0"/>
              <a:t>‹#›</a:t>
            </a:fld>
            <a:endParaRPr lang="en-US"/>
          </a:p>
        </p:txBody>
      </p:sp>
    </p:spTree>
    <p:extLst>
      <p:ext uri="{BB962C8B-B14F-4D97-AF65-F5344CB8AC3E}">
        <p14:creationId xmlns:p14="http://schemas.microsoft.com/office/powerpoint/2010/main" val="4068566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2239-F7EE-43F7-8F3F-3C3CCBD208E1}"/>
              </a:ext>
            </a:extLst>
          </p:cNvPr>
          <p:cNvSpPr>
            <a:spLocks noGrp="1"/>
          </p:cNvSpPr>
          <p:nvPr>
            <p:ph type="ctrTitle"/>
          </p:nvPr>
        </p:nvSpPr>
        <p:spPr/>
        <p:txBody>
          <a:bodyPr/>
          <a:lstStyle/>
          <a:p>
            <a:r>
              <a:rPr lang="en-US" dirty="0"/>
              <a:t>ARP Protocol</a:t>
            </a:r>
          </a:p>
        </p:txBody>
      </p:sp>
      <p:sp>
        <p:nvSpPr>
          <p:cNvPr id="3" name="Subtitle 2">
            <a:extLst>
              <a:ext uri="{FF2B5EF4-FFF2-40B4-BE49-F238E27FC236}">
                <a16:creationId xmlns:a16="http://schemas.microsoft.com/office/drawing/2014/main" id="{D6E386A7-6B57-4FF2-9304-D664744DC090}"/>
              </a:ext>
            </a:extLst>
          </p:cNvPr>
          <p:cNvSpPr>
            <a:spLocks noGrp="1"/>
          </p:cNvSpPr>
          <p:nvPr>
            <p:ph type="subTitle" idx="1"/>
          </p:nvPr>
        </p:nvSpPr>
        <p:spPr/>
        <p:txBody>
          <a:bodyPr/>
          <a:lstStyle/>
          <a:p>
            <a:r>
              <a:rPr lang="en-US" dirty="0"/>
              <a:t>Address resolution protocol</a:t>
            </a:r>
          </a:p>
        </p:txBody>
      </p:sp>
    </p:spTree>
    <p:extLst>
      <p:ext uri="{BB962C8B-B14F-4D97-AF65-F5344CB8AC3E}">
        <p14:creationId xmlns:p14="http://schemas.microsoft.com/office/powerpoint/2010/main" val="1639817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0339-FE51-4B69-AA56-1E15E4BF9467}"/>
              </a:ext>
            </a:extLst>
          </p:cNvPr>
          <p:cNvSpPr>
            <a:spLocks noGrp="1"/>
          </p:cNvSpPr>
          <p:nvPr>
            <p:ph type="title"/>
          </p:nvPr>
        </p:nvSpPr>
        <p:spPr/>
        <p:txBody>
          <a:bodyPr/>
          <a:lstStyle/>
          <a:p>
            <a:r>
              <a:rPr lang="en-US" dirty="0"/>
              <a:t>ARP spoofing (poisoning)</a:t>
            </a:r>
          </a:p>
        </p:txBody>
      </p:sp>
      <p:sp>
        <p:nvSpPr>
          <p:cNvPr id="3" name="Content Placeholder 2">
            <a:extLst>
              <a:ext uri="{FF2B5EF4-FFF2-40B4-BE49-F238E27FC236}">
                <a16:creationId xmlns:a16="http://schemas.microsoft.com/office/drawing/2014/main" id="{81C31991-5E44-4C61-A0AF-11BAB724316E}"/>
              </a:ext>
            </a:extLst>
          </p:cNvPr>
          <p:cNvSpPr>
            <a:spLocks noGrp="1"/>
          </p:cNvSpPr>
          <p:nvPr>
            <p:ph idx="1"/>
          </p:nvPr>
        </p:nvSpPr>
        <p:spPr/>
        <p:txBody>
          <a:bodyPr/>
          <a:lstStyle/>
          <a:p>
            <a:r>
              <a:rPr lang="en-US" dirty="0"/>
              <a:t>In ARP spoofing the answering system, or </a:t>
            </a:r>
            <a:r>
              <a:rPr lang="en-US" dirty="0" err="1"/>
              <a:t>spoofer</a:t>
            </a:r>
            <a:r>
              <a:rPr lang="en-US" dirty="0"/>
              <a:t>, replies to a request for another system's address with the aim of intercepting data bound for that system. A malicious user may use ARP spoofing to perform a man-in-the-middle or denial-of-service attack on other users on the network. Various software exists to both detect and perform ARP spoofing attacks, though ARP itself does not provide any methods of protection from such attacks</a:t>
            </a:r>
          </a:p>
          <a:p>
            <a:r>
              <a:rPr lang="en-US" dirty="0"/>
              <a:t>This works because ARP does not have a way to validate if responses are valid, and also PCs cache all responses they get from the network, even if they were not requested, as to speed up connections</a:t>
            </a:r>
          </a:p>
        </p:txBody>
      </p:sp>
    </p:spTree>
    <p:extLst>
      <p:ext uri="{BB962C8B-B14F-4D97-AF65-F5344CB8AC3E}">
        <p14:creationId xmlns:p14="http://schemas.microsoft.com/office/powerpoint/2010/main" val="44373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A552F2-930D-4E37-8322-82FE0677DE71}"/>
              </a:ext>
            </a:extLst>
          </p:cNvPr>
          <p:cNvSpPr>
            <a:spLocks noGrp="1"/>
          </p:cNvSpPr>
          <p:nvPr>
            <p:ph type="title"/>
          </p:nvPr>
        </p:nvSpPr>
        <p:spPr>
          <a:xfrm>
            <a:off x="3671545" y="3379694"/>
            <a:ext cx="8596668" cy="809812"/>
          </a:xfrm>
        </p:spPr>
        <p:txBody>
          <a:bodyPr/>
          <a:lstStyle/>
          <a:p>
            <a:r>
              <a:rPr lang="en-US" dirty="0"/>
              <a:t>Questions?</a:t>
            </a:r>
          </a:p>
        </p:txBody>
      </p:sp>
    </p:spTree>
    <p:extLst>
      <p:ext uri="{BB962C8B-B14F-4D97-AF65-F5344CB8AC3E}">
        <p14:creationId xmlns:p14="http://schemas.microsoft.com/office/powerpoint/2010/main" val="276838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4EE1-A73C-4348-B824-E6AD069778B6}"/>
              </a:ext>
            </a:extLst>
          </p:cNvPr>
          <p:cNvSpPr>
            <a:spLocks noGrp="1"/>
          </p:cNvSpPr>
          <p:nvPr>
            <p:ph type="title"/>
          </p:nvPr>
        </p:nvSpPr>
        <p:spPr/>
        <p:txBody>
          <a:bodyPr/>
          <a:lstStyle/>
          <a:p>
            <a:r>
              <a:rPr lang="en-US" dirty="0"/>
              <a:t>What is ARP</a:t>
            </a:r>
          </a:p>
        </p:txBody>
      </p:sp>
      <p:sp>
        <p:nvSpPr>
          <p:cNvPr id="3" name="Content Placeholder 2">
            <a:extLst>
              <a:ext uri="{FF2B5EF4-FFF2-40B4-BE49-F238E27FC236}">
                <a16:creationId xmlns:a16="http://schemas.microsoft.com/office/drawing/2014/main" id="{41EC289E-9380-4BDE-B747-9BF68B72D056}"/>
              </a:ext>
            </a:extLst>
          </p:cNvPr>
          <p:cNvSpPr>
            <a:spLocks noGrp="1"/>
          </p:cNvSpPr>
          <p:nvPr>
            <p:ph idx="1"/>
          </p:nvPr>
        </p:nvSpPr>
        <p:spPr/>
        <p:txBody>
          <a:bodyPr/>
          <a:lstStyle/>
          <a:p>
            <a:r>
              <a:rPr lang="en-US" dirty="0"/>
              <a:t>Address Resolution Protocol</a:t>
            </a:r>
          </a:p>
          <a:p>
            <a:r>
              <a:rPr lang="en-US" dirty="0"/>
              <a:t>Translates IP addresses to physical addresses (like MAC addresses)</a:t>
            </a:r>
          </a:p>
          <a:p>
            <a:r>
              <a:rPr lang="en-US" dirty="0"/>
              <a:t>It can be forward (ARP) or reverse (RARP)</a:t>
            </a:r>
          </a:p>
          <a:p>
            <a:r>
              <a:rPr lang="en-US" dirty="0"/>
              <a:t>In IPv6 this functionality is provided by the Neighbor Discovery Protocol (NDP)</a:t>
            </a:r>
          </a:p>
        </p:txBody>
      </p:sp>
    </p:spTree>
    <p:extLst>
      <p:ext uri="{BB962C8B-B14F-4D97-AF65-F5344CB8AC3E}">
        <p14:creationId xmlns:p14="http://schemas.microsoft.com/office/powerpoint/2010/main" val="66728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EB7F-AFF1-4E76-9605-7426586D3AC6}"/>
              </a:ext>
            </a:extLst>
          </p:cNvPr>
          <p:cNvSpPr>
            <a:spLocks noGrp="1"/>
          </p:cNvSpPr>
          <p:nvPr>
            <p:ph type="title"/>
          </p:nvPr>
        </p:nvSpPr>
        <p:spPr/>
        <p:txBody>
          <a:bodyPr/>
          <a:lstStyle/>
          <a:p>
            <a:r>
              <a:rPr lang="en-US" dirty="0"/>
              <a:t>RARP (Reverse Address Resolution protocol)</a:t>
            </a:r>
          </a:p>
        </p:txBody>
      </p:sp>
      <p:sp>
        <p:nvSpPr>
          <p:cNvPr id="3" name="Content Placeholder 2">
            <a:extLst>
              <a:ext uri="{FF2B5EF4-FFF2-40B4-BE49-F238E27FC236}">
                <a16:creationId xmlns:a16="http://schemas.microsoft.com/office/drawing/2014/main" id="{E1AFF1A0-14A4-4ED2-A332-067EE1DC751C}"/>
              </a:ext>
            </a:extLst>
          </p:cNvPr>
          <p:cNvSpPr>
            <a:spLocks noGrp="1"/>
          </p:cNvSpPr>
          <p:nvPr>
            <p:ph idx="1"/>
          </p:nvPr>
        </p:nvSpPr>
        <p:spPr/>
        <p:txBody>
          <a:bodyPr/>
          <a:lstStyle/>
          <a:p>
            <a:r>
              <a:rPr lang="en-US" dirty="0"/>
              <a:t>Obsolete computer networking protocol used by a client computer to request its Internet Protocol (IPv4) address from a computer network, when all it has available is its link layer or hardware address, such as a MAC address. The client broadcasts the request, and does not need prior knowledge of the network topology or the identities of servers capable of fulfilling its request</a:t>
            </a:r>
          </a:p>
          <a:p>
            <a:r>
              <a:rPr lang="en-US" dirty="0"/>
              <a:t>We currently use DHCP (dynamic host configuration protocol) to obtain IP addresses</a:t>
            </a:r>
          </a:p>
        </p:txBody>
      </p:sp>
    </p:spTree>
    <p:extLst>
      <p:ext uri="{BB962C8B-B14F-4D97-AF65-F5344CB8AC3E}">
        <p14:creationId xmlns:p14="http://schemas.microsoft.com/office/powerpoint/2010/main" val="415800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017F-9AA4-4D9E-8F0B-29DA558D4123}"/>
              </a:ext>
            </a:extLst>
          </p:cNvPr>
          <p:cNvSpPr>
            <a:spLocks noGrp="1"/>
          </p:cNvSpPr>
          <p:nvPr>
            <p:ph type="title"/>
          </p:nvPr>
        </p:nvSpPr>
        <p:spPr/>
        <p:txBody>
          <a:bodyPr/>
          <a:lstStyle/>
          <a:p>
            <a:r>
              <a:rPr lang="en-US" dirty="0"/>
              <a:t>ARP Operating Scope</a:t>
            </a:r>
          </a:p>
        </p:txBody>
      </p:sp>
      <p:sp>
        <p:nvSpPr>
          <p:cNvPr id="3" name="Content Placeholder 2">
            <a:extLst>
              <a:ext uri="{FF2B5EF4-FFF2-40B4-BE49-F238E27FC236}">
                <a16:creationId xmlns:a16="http://schemas.microsoft.com/office/drawing/2014/main" id="{406D7CA8-575C-4096-B756-A4978C518365}"/>
              </a:ext>
            </a:extLst>
          </p:cNvPr>
          <p:cNvSpPr>
            <a:spLocks noGrp="1"/>
          </p:cNvSpPr>
          <p:nvPr>
            <p:ph idx="1"/>
          </p:nvPr>
        </p:nvSpPr>
        <p:spPr/>
        <p:txBody>
          <a:bodyPr/>
          <a:lstStyle/>
          <a:p>
            <a:r>
              <a:rPr lang="en-US" dirty="0"/>
              <a:t>Request and response protocol whose messages are encapsulated by a link layer protocol</a:t>
            </a:r>
          </a:p>
          <a:p>
            <a:r>
              <a:rPr lang="en-US" dirty="0"/>
              <a:t>It is communicated within the boundaries of a single network, never routed across internetwork nodes</a:t>
            </a:r>
          </a:p>
        </p:txBody>
      </p:sp>
    </p:spTree>
    <p:extLst>
      <p:ext uri="{BB962C8B-B14F-4D97-AF65-F5344CB8AC3E}">
        <p14:creationId xmlns:p14="http://schemas.microsoft.com/office/powerpoint/2010/main" val="90000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A2870-59ED-44B5-B552-A2BA05F2F602}"/>
              </a:ext>
            </a:extLst>
          </p:cNvPr>
          <p:cNvSpPr>
            <a:spLocks noGrp="1"/>
          </p:cNvSpPr>
          <p:nvPr>
            <p:ph type="title"/>
          </p:nvPr>
        </p:nvSpPr>
        <p:spPr/>
        <p:txBody>
          <a:bodyPr/>
          <a:lstStyle/>
          <a:p>
            <a:r>
              <a:rPr lang="en-US" dirty="0"/>
              <a:t>Packet structure</a:t>
            </a:r>
          </a:p>
        </p:txBody>
      </p:sp>
      <p:pic>
        <p:nvPicPr>
          <p:cNvPr id="5" name="Content Placeholder 4">
            <a:extLst>
              <a:ext uri="{FF2B5EF4-FFF2-40B4-BE49-F238E27FC236}">
                <a16:creationId xmlns:a16="http://schemas.microsoft.com/office/drawing/2014/main" id="{9100906D-27F3-4246-9F7D-77CC158CE413}"/>
              </a:ext>
            </a:extLst>
          </p:cNvPr>
          <p:cNvPicPr>
            <a:picLocks noGrp="1" noChangeAspect="1"/>
          </p:cNvPicPr>
          <p:nvPr>
            <p:ph idx="1"/>
          </p:nvPr>
        </p:nvPicPr>
        <p:blipFill>
          <a:blip r:embed="rId2"/>
          <a:stretch>
            <a:fillRect/>
          </a:stretch>
        </p:blipFill>
        <p:spPr>
          <a:xfrm>
            <a:off x="3379694" y="1565360"/>
            <a:ext cx="4141694" cy="5026422"/>
          </a:xfrm>
          <a:prstGeom prst="rect">
            <a:avLst/>
          </a:prstGeom>
        </p:spPr>
      </p:pic>
    </p:spTree>
    <p:extLst>
      <p:ext uri="{BB962C8B-B14F-4D97-AF65-F5344CB8AC3E}">
        <p14:creationId xmlns:p14="http://schemas.microsoft.com/office/powerpoint/2010/main" val="47007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ECD7-5103-47DD-913C-337661DC45C9}"/>
              </a:ext>
            </a:extLst>
          </p:cNvPr>
          <p:cNvSpPr>
            <a:spLocks noGrp="1"/>
          </p:cNvSpPr>
          <p:nvPr>
            <p:ph type="title"/>
          </p:nvPr>
        </p:nvSpPr>
        <p:spPr/>
        <p:txBody>
          <a:bodyPr/>
          <a:lstStyle/>
          <a:p>
            <a:r>
              <a:rPr lang="en-US" dirty="0"/>
              <a:t>Packet structure</a:t>
            </a:r>
          </a:p>
        </p:txBody>
      </p:sp>
      <p:sp>
        <p:nvSpPr>
          <p:cNvPr id="3" name="Content Placeholder 2">
            <a:extLst>
              <a:ext uri="{FF2B5EF4-FFF2-40B4-BE49-F238E27FC236}">
                <a16:creationId xmlns:a16="http://schemas.microsoft.com/office/drawing/2014/main" id="{C78B8EF8-A44B-463F-AD07-06B8E3ECAD96}"/>
              </a:ext>
            </a:extLst>
          </p:cNvPr>
          <p:cNvSpPr>
            <a:spLocks noGrp="1"/>
          </p:cNvSpPr>
          <p:nvPr>
            <p:ph idx="1"/>
          </p:nvPr>
        </p:nvSpPr>
        <p:spPr/>
        <p:txBody>
          <a:bodyPr/>
          <a:lstStyle/>
          <a:p>
            <a:r>
              <a:rPr lang="en-US" dirty="0"/>
              <a:t>Hardware type (HTYPE) –specifies the network protocol type. Example: Ethernet is 1</a:t>
            </a:r>
          </a:p>
          <a:p>
            <a:r>
              <a:rPr lang="en-US" dirty="0"/>
              <a:t>Protocol type (PTYPE) - specifies the internetwork protocol for which the ARP request is intended. For IPv4, this has the value 0x0800</a:t>
            </a:r>
          </a:p>
          <a:p>
            <a:r>
              <a:rPr lang="en-US" dirty="0"/>
              <a:t>Hardware length (HLEN) - Length (in octets) of a hardware address. Ethernet addresses size is 6</a:t>
            </a:r>
          </a:p>
          <a:p>
            <a:r>
              <a:rPr lang="en-US" dirty="0"/>
              <a:t>Protocol length (PLEN) - Length (in octets) of addresses used in the upper layer protocol. (The upper layer protocol specified in PTYPE.) IPv4 address size is 4.</a:t>
            </a:r>
          </a:p>
          <a:p>
            <a:r>
              <a:rPr lang="en-US" dirty="0"/>
              <a:t>Operation - 1 for request, 2 for reply</a:t>
            </a:r>
          </a:p>
        </p:txBody>
      </p:sp>
    </p:spTree>
    <p:extLst>
      <p:ext uri="{BB962C8B-B14F-4D97-AF65-F5344CB8AC3E}">
        <p14:creationId xmlns:p14="http://schemas.microsoft.com/office/powerpoint/2010/main" val="395829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ECD7-5103-47DD-913C-337661DC45C9}"/>
              </a:ext>
            </a:extLst>
          </p:cNvPr>
          <p:cNvSpPr>
            <a:spLocks noGrp="1"/>
          </p:cNvSpPr>
          <p:nvPr>
            <p:ph type="title"/>
          </p:nvPr>
        </p:nvSpPr>
        <p:spPr/>
        <p:txBody>
          <a:bodyPr/>
          <a:lstStyle/>
          <a:p>
            <a:r>
              <a:rPr lang="en-US" dirty="0"/>
              <a:t>Packet structure</a:t>
            </a:r>
          </a:p>
        </p:txBody>
      </p:sp>
      <p:sp>
        <p:nvSpPr>
          <p:cNvPr id="3" name="Content Placeholder 2">
            <a:extLst>
              <a:ext uri="{FF2B5EF4-FFF2-40B4-BE49-F238E27FC236}">
                <a16:creationId xmlns:a16="http://schemas.microsoft.com/office/drawing/2014/main" id="{C78B8EF8-A44B-463F-AD07-06B8E3ECAD96}"/>
              </a:ext>
            </a:extLst>
          </p:cNvPr>
          <p:cNvSpPr>
            <a:spLocks noGrp="1"/>
          </p:cNvSpPr>
          <p:nvPr>
            <p:ph idx="1"/>
          </p:nvPr>
        </p:nvSpPr>
        <p:spPr/>
        <p:txBody>
          <a:bodyPr/>
          <a:lstStyle/>
          <a:p>
            <a:r>
              <a:rPr lang="en-US" dirty="0"/>
              <a:t>Sender hardware address (SHA) – in an ARP request this field is used to indicate the address of the host sending the request. In an ARP reply this field is used to indicate the address of the host that the request was looking for</a:t>
            </a:r>
          </a:p>
          <a:p>
            <a:r>
              <a:rPr lang="en-US" dirty="0"/>
              <a:t>Sender protocol address (SPA) –  Internetwork address of the sender</a:t>
            </a:r>
          </a:p>
          <a:p>
            <a:r>
              <a:rPr lang="en-US" dirty="0"/>
              <a:t>Target hardware address (THA) - Media address of the intended receiver. In an ARP request this field is ignored. In an ARP reply this field is used to indicate the address of the host that originated the ARP request</a:t>
            </a:r>
          </a:p>
          <a:p>
            <a:r>
              <a:rPr lang="en-US" dirty="0"/>
              <a:t>Target protocol address (TPA) - Internetwork address of the intended receiver.</a:t>
            </a:r>
          </a:p>
        </p:txBody>
      </p:sp>
    </p:spTree>
    <p:extLst>
      <p:ext uri="{BB962C8B-B14F-4D97-AF65-F5344CB8AC3E}">
        <p14:creationId xmlns:p14="http://schemas.microsoft.com/office/powerpoint/2010/main" val="3124241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4B47-2B23-48A2-9E6E-A9D2E0B96851}"/>
              </a:ext>
            </a:extLst>
          </p:cNvPr>
          <p:cNvSpPr>
            <a:spLocks noGrp="1"/>
          </p:cNvSpPr>
          <p:nvPr>
            <p:ph type="title"/>
          </p:nvPr>
        </p:nvSpPr>
        <p:spPr/>
        <p:txBody>
          <a:bodyPr/>
          <a:lstStyle/>
          <a:p>
            <a:r>
              <a:rPr lang="en-US" b="1" dirty="0"/>
              <a:t>ARP announcements</a:t>
            </a:r>
            <a:endParaRPr lang="en-US" dirty="0"/>
          </a:p>
        </p:txBody>
      </p:sp>
      <p:sp>
        <p:nvSpPr>
          <p:cNvPr id="3" name="Content Placeholder 2">
            <a:extLst>
              <a:ext uri="{FF2B5EF4-FFF2-40B4-BE49-F238E27FC236}">
                <a16:creationId xmlns:a16="http://schemas.microsoft.com/office/drawing/2014/main" id="{76AA5B25-CFA9-4DD5-A2F2-6CE44F993FDF}"/>
              </a:ext>
            </a:extLst>
          </p:cNvPr>
          <p:cNvSpPr>
            <a:spLocks noGrp="1"/>
          </p:cNvSpPr>
          <p:nvPr>
            <p:ph idx="1"/>
          </p:nvPr>
        </p:nvSpPr>
        <p:spPr/>
        <p:txBody>
          <a:bodyPr/>
          <a:lstStyle/>
          <a:p>
            <a:r>
              <a:rPr lang="en-US" dirty="0"/>
              <a:t>ARP may also be used as a simple announcement protocol</a:t>
            </a:r>
          </a:p>
          <a:p>
            <a:r>
              <a:rPr lang="en-US" dirty="0"/>
              <a:t>It is an ARP request containing the sender's protocol address (SPA) in the target field (TPA=SPA), with the target hardware address (THA) set to zero. An alternative way is to broadcast an ARP reply with the sender's hardware and protocol addresses (SHA and SPA) duplicated in the target fields (TPA=SPA, THA=SHA)</a:t>
            </a:r>
          </a:p>
          <a:p>
            <a:r>
              <a:rPr lang="en-US" dirty="0"/>
              <a:t>An ARP announcement is not intended to solicit a reply; instead it updates any cached entries in the ARP tables of other hosts that receive the packet. The operation code may indicate a request or a reply because the ARP standard specifies that the opcode is only processed after the ARP table has been updated from the address fields</a:t>
            </a:r>
          </a:p>
        </p:txBody>
      </p:sp>
    </p:spTree>
    <p:extLst>
      <p:ext uri="{BB962C8B-B14F-4D97-AF65-F5344CB8AC3E}">
        <p14:creationId xmlns:p14="http://schemas.microsoft.com/office/powerpoint/2010/main" val="315369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9923-1B23-474A-B706-9F996F6E7461}"/>
              </a:ext>
            </a:extLst>
          </p:cNvPr>
          <p:cNvSpPr>
            <a:spLocks noGrp="1"/>
          </p:cNvSpPr>
          <p:nvPr>
            <p:ph type="title"/>
          </p:nvPr>
        </p:nvSpPr>
        <p:spPr/>
        <p:txBody>
          <a:bodyPr/>
          <a:lstStyle/>
          <a:p>
            <a:r>
              <a:rPr lang="en-US" dirty="0"/>
              <a:t>Proxy ARP</a:t>
            </a:r>
          </a:p>
        </p:txBody>
      </p:sp>
      <p:sp>
        <p:nvSpPr>
          <p:cNvPr id="3" name="Content Placeholder 2">
            <a:extLst>
              <a:ext uri="{FF2B5EF4-FFF2-40B4-BE49-F238E27FC236}">
                <a16:creationId xmlns:a16="http://schemas.microsoft.com/office/drawing/2014/main" id="{0F7997E0-9AD0-4BD6-B026-6D122CA63E4A}"/>
              </a:ext>
            </a:extLst>
          </p:cNvPr>
          <p:cNvSpPr>
            <a:spLocks noGrp="1"/>
          </p:cNvSpPr>
          <p:nvPr>
            <p:ph idx="1"/>
          </p:nvPr>
        </p:nvSpPr>
        <p:spPr/>
        <p:txBody>
          <a:bodyPr/>
          <a:lstStyle/>
          <a:p>
            <a:r>
              <a:rPr lang="en-US" dirty="0"/>
              <a:t>Because ARP does not provide methods for authenticating ARP replies on a network, ARP replies can come from systems other than the one with the required Layer 2 address. An ARP </a:t>
            </a:r>
            <a:r>
              <a:rPr lang="en-US" i="1" dirty="0"/>
              <a:t>proxy</a:t>
            </a:r>
            <a:r>
              <a:rPr lang="en-US" dirty="0"/>
              <a:t> is a system which answers the ARP request on behalf of another system for which it will forward traffic, normally as a part of the network's design, such as for a dialup internet service</a:t>
            </a:r>
          </a:p>
        </p:txBody>
      </p:sp>
    </p:spTree>
    <p:extLst>
      <p:ext uri="{BB962C8B-B14F-4D97-AF65-F5344CB8AC3E}">
        <p14:creationId xmlns:p14="http://schemas.microsoft.com/office/powerpoint/2010/main" val="27585671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TotalTime>
  <Words>727</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ARP Protocol</vt:lpstr>
      <vt:lpstr>What is ARP</vt:lpstr>
      <vt:lpstr>RARP (Reverse Address Resolution protocol)</vt:lpstr>
      <vt:lpstr>ARP Operating Scope</vt:lpstr>
      <vt:lpstr>Packet structure</vt:lpstr>
      <vt:lpstr>Packet structure</vt:lpstr>
      <vt:lpstr>Packet structure</vt:lpstr>
      <vt:lpstr>ARP announcements</vt:lpstr>
      <vt:lpstr>Proxy ARP</vt:lpstr>
      <vt:lpstr>ARP spoofing (poisoning)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ARP Protocol</dc:title>
  <dc:creator>Ilian A. Trifonov</dc:creator>
  <cp:lastModifiedBy>Ilian A. Trifonov</cp:lastModifiedBy>
  <cp:revision>15</cp:revision>
  <dcterms:created xsi:type="dcterms:W3CDTF">2017-07-20T12:00:03Z</dcterms:created>
  <dcterms:modified xsi:type="dcterms:W3CDTF">2017-07-20T14:01:26Z</dcterms:modified>
</cp:coreProperties>
</file>