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74" r:id="rId7"/>
    <p:sldId id="261" r:id="rId8"/>
    <p:sldId id="262" r:id="rId9"/>
    <p:sldId id="265" r:id="rId10"/>
    <p:sldId id="263" r:id="rId11"/>
    <p:sldId id="264" r:id="rId12"/>
    <p:sldId id="266" r:id="rId13"/>
    <p:sldId id="267" r:id="rId14"/>
    <p:sldId id="268" r:id="rId15"/>
    <p:sldId id="269" r:id="rId16"/>
    <p:sldId id="270" r:id="rId17"/>
    <p:sldId id="271" r:id="rId18"/>
    <p:sldId id="272" r:id="rId19"/>
    <p:sldId id="273"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42376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81672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2382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4224811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577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542969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85642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78654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40639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1FDB05-8EAB-4273-9169-80233C93230D}"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116487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FDB05-8EAB-4273-9169-80233C93230D}"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314735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FDB05-8EAB-4273-9169-80233C93230D}"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14539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FDB05-8EAB-4273-9169-80233C93230D}"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44099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FDB05-8EAB-4273-9169-80233C93230D}"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73111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1FDB05-8EAB-4273-9169-80233C93230D}"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243524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1FDB05-8EAB-4273-9169-80233C93230D}"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F1A64-A11D-4D7E-852B-1B71582F1E4D}" type="slidenum">
              <a:rPr lang="en-US" smtClean="0"/>
              <a:t>‹#›</a:t>
            </a:fld>
            <a:endParaRPr lang="en-US"/>
          </a:p>
        </p:txBody>
      </p:sp>
    </p:spTree>
    <p:extLst>
      <p:ext uri="{BB962C8B-B14F-4D97-AF65-F5344CB8AC3E}">
        <p14:creationId xmlns:p14="http://schemas.microsoft.com/office/powerpoint/2010/main" val="182457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1FDB05-8EAB-4273-9169-80233C93230D}" type="datetimeFigureOut">
              <a:rPr lang="en-US" smtClean="0"/>
              <a:t>7/21/2017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EF1A64-A11D-4D7E-852B-1B71582F1E4D}" type="slidenum">
              <a:rPr lang="en-US" smtClean="0"/>
              <a:t>‹#›</a:t>
            </a:fld>
            <a:endParaRPr lang="en-US"/>
          </a:p>
        </p:txBody>
      </p:sp>
    </p:spTree>
    <p:extLst>
      <p:ext uri="{BB962C8B-B14F-4D97-AF65-F5344CB8AC3E}">
        <p14:creationId xmlns:p14="http://schemas.microsoft.com/office/powerpoint/2010/main" val="799155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pkvaTUl5F-Y" TargetMode="External"/><Relationship Id="rId2" Type="http://schemas.openxmlformats.org/officeDocument/2006/relationships/hyperlink" Target="https://www.youtube.com/watch?v=Rck3BALhI5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B70B-B224-4089-BDC0-CB1C56766E0B}"/>
              </a:ext>
            </a:extLst>
          </p:cNvPr>
          <p:cNvSpPr>
            <a:spLocks noGrp="1"/>
          </p:cNvSpPr>
          <p:nvPr>
            <p:ph type="ctrTitle"/>
          </p:nvPr>
        </p:nvSpPr>
        <p:spPr/>
        <p:txBody>
          <a:bodyPr/>
          <a:lstStyle/>
          <a:p>
            <a:r>
              <a:rPr lang="en-US" dirty="0"/>
              <a:t>DNS</a:t>
            </a:r>
          </a:p>
        </p:txBody>
      </p:sp>
      <p:sp>
        <p:nvSpPr>
          <p:cNvPr id="3" name="Subtitle 2">
            <a:extLst>
              <a:ext uri="{FF2B5EF4-FFF2-40B4-BE49-F238E27FC236}">
                <a16:creationId xmlns:a16="http://schemas.microsoft.com/office/drawing/2014/main" id="{CAE34451-7260-48AF-9C74-A1E5FB5D7011}"/>
              </a:ext>
            </a:extLst>
          </p:cNvPr>
          <p:cNvSpPr>
            <a:spLocks noGrp="1"/>
          </p:cNvSpPr>
          <p:nvPr>
            <p:ph type="subTitle" idx="1"/>
          </p:nvPr>
        </p:nvSpPr>
        <p:spPr/>
        <p:txBody>
          <a:bodyPr/>
          <a:lstStyle/>
          <a:p>
            <a:r>
              <a:rPr lang="en-US" dirty="0"/>
              <a:t>Domain Name System</a:t>
            </a:r>
          </a:p>
          <a:p>
            <a:r>
              <a:rPr lang="en-US" dirty="0"/>
              <a:t>By Ilian Trifonov</a:t>
            </a:r>
          </a:p>
        </p:txBody>
      </p:sp>
    </p:spTree>
    <p:extLst>
      <p:ext uri="{BB962C8B-B14F-4D97-AF65-F5344CB8AC3E}">
        <p14:creationId xmlns:p14="http://schemas.microsoft.com/office/powerpoint/2010/main" val="414331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B294-FBFF-4FFC-9D7E-B0C904F8FD6B}"/>
              </a:ext>
            </a:extLst>
          </p:cNvPr>
          <p:cNvSpPr>
            <a:spLocks noGrp="1"/>
          </p:cNvSpPr>
          <p:nvPr>
            <p:ph type="title"/>
          </p:nvPr>
        </p:nvSpPr>
        <p:spPr/>
        <p:txBody>
          <a:bodyPr/>
          <a:lstStyle/>
          <a:p>
            <a:r>
              <a:rPr lang="en-US" dirty="0"/>
              <a:t>DNS Servers</a:t>
            </a:r>
          </a:p>
        </p:txBody>
      </p:sp>
      <p:sp>
        <p:nvSpPr>
          <p:cNvPr id="3" name="Content Placeholder 2">
            <a:extLst>
              <a:ext uri="{FF2B5EF4-FFF2-40B4-BE49-F238E27FC236}">
                <a16:creationId xmlns:a16="http://schemas.microsoft.com/office/drawing/2014/main" id="{12844DE4-D8AB-4887-8235-671AD4067F0F}"/>
              </a:ext>
            </a:extLst>
          </p:cNvPr>
          <p:cNvSpPr>
            <a:spLocks noGrp="1"/>
          </p:cNvSpPr>
          <p:nvPr>
            <p:ph idx="1"/>
          </p:nvPr>
        </p:nvSpPr>
        <p:spPr/>
        <p:txBody>
          <a:bodyPr>
            <a:normAutofit/>
          </a:bodyPr>
          <a:lstStyle/>
          <a:p>
            <a:r>
              <a:rPr lang="en-US" dirty="0"/>
              <a:t>Root zone servers – Have information on where </a:t>
            </a:r>
            <a:r>
              <a:rPr lang="en-US" b="1" dirty="0"/>
              <a:t>authoritative name servers</a:t>
            </a:r>
            <a:r>
              <a:rPr lang="en-US" dirty="0"/>
              <a:t> are located (their IP addresses) for the particular top level domain (</a:t>
            </a:r>
            <a:r>
              <a:rPr lang="en-US" dirty="0" err="1"/>
              <a:t>.net</a:t>
            </a:r>
            <a:r>
              <a:rPr lang="en-US" dirty="0"/>
              <a:t>, .com, .</a:t>
            </a:r>
            <a:r>
              <a:rPr lang="en-US" dirty="0" err="1"/>
              <a:t>bg</a:t>
            </a:r>
            <a:r>
              <a:rPr lang="en-US" dirty="0"/>
              <a:t>)</a:t>
            </a:r>
          </a:p>
          <a:p>
            <a:r>
              <a:rPr lang="en-US" dirty="0"/>
              <a:t>Authoritative name servers - nameserver (DNS Server) that holds the actual DNS records (A, AAAA, CNAME, PTR, </a:t>
            </a:r>
            <a:r>
              <a:rPr lang="en-US" dirty="0" err="1"/>
              <a:t>etc</a:t>
            </a:r>
            <a:r>
              <a:rPr lang="en-US" dirty="0"/>
              <a:t>) for a particular domain/ address. A recursive resolver would be a DNS server that queries an authoritative nameserver to resolve a domain/ address</a:t>
            </a:r>
          </a:p>
        </p:txBody>
      </p:sp>
    </p:spTree>
    <p:extLst>
      <p:ext uri="{BB962C8B-B14F-4D97-AF65-F5344CB8AC3E}">
        <p14:creationId xmlns:p14="http://schemas.microsoft.com/office/powerpoint/2010/main" val="296144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C21B-6986-40B9-B845-22491EDDE76C}"/>
              </a:ext>
            </a:extLst>
          </p:cNvPr>
          <p:cNvSpPr>
            <a:spLocks noGrp="1"/>
          </p:cNvSpPr>
          <p:nvPr>
            <p:ph type="title"/>
          </p:nvPr>
        </p:nvSpPr>
        <p:spPr/>
        <p:txBody>
          <a:bodyPr/>
          <a:lstStyle/>
          <a:p>
            <a:r>
              <a:rPr lang="en-US" dirty="0"/>
              <a:t>DNS Servers</a:t>
            </a:r>
          </a:p>
        </p:txBody>
      </p:sp>
      <p:sp>
        <p:nvSpPr>
          <p:cNvPr id="3" name="Content Placeholder 2">
            <a:extLst>
              <a:ext uri="{FF2B5EF4-FFF2-40B4-BE49-F238E27FC236}">
                <a16:creationId xmlns:a16="http://schemas.microsoft.com/office/drawing/2014/main" id="{8F636C6C-8A6B-4381-82AC-DA1C4B1CCC40}"/>
              </a:ext>
            </a:extLst>
          </p:cNvPr>
          <p:cNvSpPr>
            <a:spLocks noGrp="1"/>
          </p:cNvSpPr>
          <p:nvPr>
            <p:ph idx="1"/>
          </p:nvPr>
        </p:nvSpPr>
        <p:spPr/>
        <p:txBody>
          <a:bodyPr>
            <a:normAutofit fontScale="92500" lnSpcReduction="20000"/>
          </a:bodyPr>
          <a:lstStyle/>
          <a:p>
            <a:r>
              <a:rPr lang="en-US" dirty="0"/>
              <a:t>Recursive name server - they perform every step necessary to answer any DNS query they receive. To do this the name server queries each authoritative name-server in turn, starting from the DNS root zone. It continues until it reaches the authoritative server for the zone that contains the queried domain name. That server provides the answer to the question, or definitively says it can't be answered</a:t>
            </a:r>
          </a:p>
          <a:p>
            <a:r>
              <a:rPr lang="en-US" dirty="0"/>
              <a:t>Caching name server – so called </a:t>
            </a:r>
            <a:r>
              <a:rPr lang="en-US" i="1" dirty="0"/>
              <a:t>DNS caches</a:t>
            </a:r>
            <a:r>
              <a:rPr lang="en-US" dirty="0"/>
              <a:t> store DNS query results for a period of time determined in the configuration (time-to-live) of each domain-name record. DNS caches improve the efficiency of the DNS by reducing DNS traffic across the Internet, and by reducing load on authoritative name-servers, particularly root name-servers. Caching name servers are often also </a:t>
            </a:r>
            <a:r>
              <a:rPr lang="en-US" b="1" dirty="0"/>
              <a:t>recursive name servers</a:t>
            </a:r>
            <a:r>
              <a:rPr lang="en-US" dirty="0"/>
              <a:t>.</a:t>
            </a:r>
          </a:p>
          <a:p>
            <a:r>
              <a:rPr lang="en-US" dirty="0"/>
              <a:t>The authority, resolving and caching functions can all be present in a DNS server implementation, but this is not required: a DNS server can implement any one of these functions alone, without implementing the others. </a:t>
            </a:r>
            <a:r>
              <a:rPr lang="en-US" b="1" dirty="0"/>
              <a:t>Internet service providers </a:t>
            </a:r>
            <a:r>
              <a:rPr lang="en-US" dirty="0"/>
              <a:t>typically provide caching resolvers for their customers. In addition, many </a:t>
            </a:r>
            <a:r>
              <a:rPr lang="en-US" b="1" dirty="0"/>
              <a:t>home-networking routers</a:t>
            </a:r>
            <a:r>
              <a:rPr lang="en-US" dirty="0"/>
              <a:t> implement caching resolvers to improve efficiency in the local network</a:t>
            </a:r>
          </a:p>
          <a:p>
            <a:endParaRPr lang="en-US" dirty="0"/>
          </a:p>
        </p:txBody>
      </p:sp>
    </p:spTree>
    <p:extLst>
      <p:ext uri="{BB962C8B-B14F-4D97-AF65-F5344CB8AC3E}">
        <p14:creationId xmlns:p14="http://schemas.microsoft.com/office/powerpoint/2010/main" val="5134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FF4C-E8B4-40E5-A517-B3D0BB8C8EE3}"/>
              </a:ext>
            </a:extLst>
          </p:cNvPr>
          <p:cNvSpPr>
            <a:spLocks noGrp="1"/>
          </p:cNvSpPr>
          <p:nvPr>
            <p:ph type="title"/>
          </p:nvPr>
        </p:nvSpPr>
        <p:spPr/>
        <p:txBody>
          <a:bodyPr/>
          <a:lstStyle/>
          <a:p>
            <a:r>
              <a:rPr lang="en-US" dirty="0"/>
              <a:t>DNS Resolvers</a:t>
            </a:r>
          </a:p>
        </p:txBody>
      </p:sp>
      <p:sp>
        <p:nvSpPr>
          <p:cNvPr id="3" name="Content Placeholder 2">
            <a:extLst>
              <a:ext uri="{FF2B5EF4-FFF2-40B4-BE49-F238E27FC236}">
                <a16:creationId xmlns:a16="http://schemas.microsoft.com/office/drawing/2014/main" id="{DCB8090A-C810-4319-8160-0B1AF2EC2DD8}"/>
              </a:ext>
            </a:extLst>
          </p:cNvPr>
          <p:cNvSpPr>
            <a:spLocks noGrp="1"/>
          </p:cNvSpPr>
          <p:nvPr>
            <p:ph idx="1"/>
          </p:nvPr>
        </p:nvSpPr>
        <p:spPr/>
        <p:txBody>
          <a:bodyPr/>
          <a:lstStyle/>
          <a:p>
            <a:r>
              <a:rPr lang="en-US" dirty="0"/>
              <a:t>The client side of the DNS is called a DNS resolver. A resolver is responsible for initiating and sequencing the queries that ultimately lead to a full resolution (translation) of the resource sought, e.g., translation of a domain name into an IP address. An individual DNS query may be either </a:t>
            </a:r>
            <a:r>
              <a:rPr lang="en-US" i="1" dirty="0"/>
              <a:t>non-recursive</a:t>
            </a:r>
            <a:r>
              <a:rPr lang="en-US" dirty="0"/>
              <a:t>, </a:t>
            </a:r>
            <a:r>
              <a:rPr lang="en-US" i="1" dirty="0"/>
              <a:t>recursive</a:t>
            </a:r>
            <a:r>
              <a:rPr lang="en-US" dirty="0"/>
              <a:t>, or </a:t>
            </a:r>
            <a:r>
              <a:rPr lang="en-US" i="1" dirty="0"/>
              <a:t>iterative</a:t>
            </a:r>
            <a:r>
              <a:rPr lang="en-US" dirty="0"/>
              <a:t>, or a combination of these</a:t>
            </a:r>
          </a:p>
        </p:txBody>
      </p:sp>
    </p:spTree>
    <p:extLst>
      <p:ext uri="{BB962C8B-B14F-4D97-AF65-F5344CB8AC3E}">
        <p14:creationId xmlns:p14="http://schemas.microsoft.com/office/powerpoint/2010/main" val="205124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86F7-BAF9-4DA6-839C-28B9A163A9E0}"/>
              </a:ext>
            </a:extLst>
          </p:cNvPr>
          <p:cNvSpPr>
            <a:spLocks noGrp="1"/>
          </p:cNvSpPr>
          <p:nvPr>
            <p:ph type="title"/>
          </p:nvPr>
        </p:nvSpPr>
        <p:spPr/>
        <p:txBody>
          <a:bodyPr/>
          <a:lstStyle/>
          <a:p>
            <a:r>
              <a:rPr lang="en-US" dirty="0"/>
              <a:t>DNS Query</a:t>
            </a:r>
          </a:p>
        </p:txBody>
      </p:sp>
      <p:sp>
        <p:nvSpPr>
          <p:cNvPr id="3" name="Content Placeholder 2">
            <a:extLst>
              <a:ext uri="{FF2B5EF4-FFF2-40B4-BE49-F238E27FC236}">
                <a16:creationId xmlns:a16="http://schemas.microsoft.com/office/drawing/2014/main" id="{AC59D37B-142F-478B-BDBA-89909E24DE75}"/>
              </a:ext>
            </a:extLst>
          </p:cNvPr>
          <p:cNvSpPr>
            <a:spLocks noGrp="1"/>
          </p:cNvSpPr>
          <p:nvPr>
            <p:ph idx="1"/>
          </p:nvPr>
        </p:nvSpPr>
        <p:spPr/>
        <p:txBody>
          <a:bodyPr>
            <a:normAutofit fontScale="85000" lnSpcReduction="20000"/>
          </a:bodyPr>
          <a:lstStyle/>
          <a:p>
            <a:r>
              <a:rPr lang="en-US" dirty="0"/>
              <a:t>For the non-recursive query method, a DNS resolver client queries a DNS server that provides a record for a domain for which it is authoritative itself, or it provides a partial result without querying other servers. In case of a caching DNS resolver, the non-recursive query of its local DNS cache delivers a result and reduces the load on upstream DNS servers by caching DNS request records for a period of time after an initial response from upstream DNS servers</a:t>
            </a:r>
          </a:p>
          <a:p>
            <a:r>
              <a:rPr lang="en-US" dirty="0"/>
              <a:t>For the recursive query approach, a DNS resolver client will query a single DNS server, which may then query (as a client itself) other DNS servers on behalf of the requester. For example, a simple "stub resolver" running on a home router will typically make a recursive query to the DNS server run by the user's ISP. A recursive query is one for which the DNS server will fully answer the query (or give an error) by querying other name servers as needed. In typical operation, a client will issue a recursive query to a caching recursive DNS server, which will then issue non-recursive queries to determine the answer and send a single answer back to the client. The resolver, or another DNS server acting recursively on behalf of the resolver, negotiates use of recursive service using bits in the query headers. DNS servers are not required to support recursive queries</a:t>
            </a:r>
          </a:p>
          <a:p>
            <a:r>
              <a:rPr lang="en-US" dirty="0"/>
              <a:t>For the iterative query procedure, a DNS resolver client will query a chain of one or more DNS servers. Each server will refer the client to the next server in the chain, until the current server can fully resolve the request. For example, a possible resolution of www.example.com would query a global root, then a .com server, and finally .example.com</a:t>
            </a:r>
          </a:p>
        </p:txBody>
      </p:sp>
    </p:spTree>
    <p:extLst>
      <p:ext uri="{BB962C8B-B14F-4D97-AF65-F5344CB8AC3E}">
        <p14:creationId xmlns:p14="http://schemas.microsoft.com/office/powerpoint/2010/main" val="314877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329B2-A0F8-4013-996A-3FDB72896A7B}"/>
              </a:ext>
            </a:extLst>
          </p:cNvPr>
          <p:cNvSpPr/>
          <p:nvPr/>
        </p:nvSpPr>
        <p:spPr>
          <a:xfrm>
            <a:off x="663390" y="833719"/>
            <a:ext cx="1353670"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13" name="Rectangle 12">
            <a:extLst>
              <a:ext uri="{FF2B5EF4-FFF2-40B4-BE49-F238E27FC236}">
                <a16:creationId xmlns:a16="http://schemas.microsoft.com/office/drawing/2014/main" id="{1DC1AD0A-BB08-4FD5-9E80-A6999373FFA2}"/>
              </a:ext>
            </a:extLst>
          </p:cNvPr>
          <p:cNvSpPr/>
          <p:nvPr/>
        </p:nvSpPr>
        <p:spPr>
          <a:xfrm>
            <a:off x="663390" y="1335743"/>
            <a:ext cx="1353670"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Mail Client</a:t>
            </a:r>
          </a:p>
        </p:txBody>
      </p:sp>
      <p:sp>
        <p:nvSpPr>
          <p:cNvPr id="15" name="Rectangle: Rounded Corners 14">
            <a:extLst>
              <a:ext uri="{FF2B5EF4-FFF2-40B4-BE49-F238E27FC236}">
                <a16:creationId xmlns:a16="http://schemas.microsoft.com/office/drawing/2014/main" id="{8E19B508-089B-44A6-94C3-0AB03F490969}"/>
              </a:ext>
            </a:extLst>
          </p:cNvPr>
          <p:cNvSpPr/>
          <p:nvPr/>
        </p:nvSpPr>
        <p:spPr>
          <a:xfrm>
            <a:off x="403412" y="510989"/>
            <a:ext cx="1900517" cy="2187388"/>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F4300DD3-1B51-457C-BD1B-C656D336A0CE}"/>
              </a:ext>
            </a:extLst>
          </p:cNvPr>
          <p:cNvSpPr txBox="1"/>
          <p:nvPr/>
        </p:nvSpPr>
        <p:spPr>
          <a:xfrm>
            <a:off x="421343" y="2126448"/>
            <a:ext cx="1837763" cy="369332"/>
          </a:xfrm>
          <a:prstGeom prst="rect">
            <a:avLst/>
          </a:prstGeom>
          <a:noFill/>
        </p:spPr>
        <p:txBody>
          <a:bodyPr wrap="square" rtlCol="0">
            <a:spAutoFit/>
          </a:bodyPr>
          <a:lstStyle/>
          <a:p>
            <a:r>
              <a:rPr lang="en-US" dirty="0"/>
              <a:t>Client programs</a:t>
            </a:r>
          </a:p>
        </p:txBody>
      </p:sp>
      <p:sp>
        <p:nvSpPr>
          <p:cNvPr id="17" name="Rectangle 16">
            <a:extLst>
              <a:ext uri="{FF2B5EF4-FFF2-40B4-BE49-F238E27FC236}">
                <a16:creationId xmlns:a16="http://schemas.microsoft.com/office/drawing/2014/main" id="{A5317257-005A-4DDD-8B3C-5330B23783F6}"/>
              </a:ext>
            </a:extLst>
          </p:cNvPr>
          <p:cNvSpPr/>
          <p:nvPr/>
        </p:nvSpPr>
        <p:spPr>
          <a:xfrm>
            <a:off x="188259" y="224118"/>
            <a:ext cx="4401670" cy="3083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43038AB-8B2C-4931-8281-E873C0A9759A}"/>
              </a:ext>
            </a:extLst>
          </p:cNvPr>
          <p:cNvSpPr txBox="1"/>
          <p:nvPr/>
        </p:nvSpPr>
        <p:spPr>
          <a:xfrm>
            <a:off x="555812" y="2940424"/>
            <a:ext cx="3558988" cy="369332"/>
          </a:xfrm>
          <a:prstGeom prst="rect">
            <a:avLst/>
          </a:prstGeom>
          <a:noFill/>
        </p:spPr>
        <p:txBody>
          <a:bodyPr wrap="square" rtlCol="0">
            <a:spAutoFit/>
          </a:bodyPr>
          <a:lstStyle/>
          <a:p>
            <a:r>
              <a:rPr lang="en-US" dirty="0"/>
              <a:t>Computer/Phone/Tablet </a:t>
            </a:r>
            <a:r>
              <a:rPr lang="en-US" dirty="0" err="1"/>
              <a:t>etc</a:t>
            </a:r>
            <a:endParaRPr lang="en-US" dirty="0"/>
          </a:p>
        </p:txBody>
      </p:sp>
      <p:sp>
        <p:nvSpPr>
          <p:cNvPr id="19" name="TextBox 18">
            <a:extLst>
              <a:ext uri="{FF2B5EF4-FFF2-40B4-BE49-F238E27FC236}">
                <a16:creationId xmlns:a16="http://schemas.microsoft.com/office/drawing/2014/main" id="{B2805D4C-2294-4602-B1EB-E4089E677DD7}"/>
              </a:ext>
            </a:extLst>
          </p:cNvPr>
          <p:cNvSpPr txBox="1"/>
          <p:nvPr/>
        </p:nvSpPr>
        <p:spPr>
          <a:xfrm>
            <a:off x="2684923" y="2142058"/>
            <a:ext cx="1891553" cy="584775"/>
          </a:xfrm>
          <a:prstGeom prst="rect">
            <a:avLst/>
          </a:prstGeom>
          <a:noFill/>
        </p:spPr>
        <p:txBody>
          <a:bodyPr wrap="square" rtlCol="0">
            <a:spAutoFit/>
          </a:bodyPr>
          <a:lstStyle/>
          <a:p>
            <a:r>
              <a:rPr lang="en-US" sz="1400" dirty="0"/>
              <a:t>Operating System</a:t>
            </a:r>
          </a:p>
          <a:p>
            <a:endParaRPr lang="en-US" dirty="0"/>
          </a:p>
        </p:txBody>
      </p:sp>
      <p:sp>
        <p:nvSpPr>
          <p:cNvPr id="20" name="Oval 19">
            <a:extLst>
              <a:ext uri="{FF2B5EF4-FFF2-40B4-BE49-F238E27FC236}">
                <a16:creationId xmlns:a16="http://schemas.microsoft.com/office/drawing/2014/main" id="{3980A0CF-0491-48E1-8701-351F0D5F2A1E}"/>
              </a:ext>
            </a:extLst>
          </p:cNvPr>
          <p:cNvSpPr/>
          <p:nvPr/>
        </p:nvSpPr>
        <p:spPr>
          <a:xfrm>
            <a:off x="2716306" y="753035"/>
            <a:ext cx="1564341" cy="851648"/>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dirty="0"/>
              <a:t>DNS Resolver</a:t>
            </a:r>
          </a:p>
        </p:txBody>
      </p:sp>
      <p:sp>
        <p:nvSpPr>
          <p:cNvPr id="21" name="Rectangle: Rounded Corners 20">
            <a:extLst>
              <a:ext uri="{FF2B5EF4-FFF2-40B4-BE49-F238E27FC236}">
                <a16:creationId xmlns:a16="http://schemas.microsoft.com/office/drawing/2014/main" id="{819C836D-2F2B-469A-87B5-667A69BDFC8E}"/>
              </a:ext>
            </a:extLst>
          </p:cNvPr>
          <p:cNvSpPr/>
          <p:nvPr/>
        </p:nvSpPr>
        <p:spPr>
          <a:xfrm>
            <a:off x="3209365" y="349624"/>
            <a:ext cx="1071282" cy="313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 Cache</a:t>
            </a:r>
            <a:endParaRPr lang="en-US" sz="1600" dirty="0"/>
          </a:p>
        </p:txBody>
      </p:sp>
      <p:sp>
        <p:nvSpPr>
          <p:cNvPr id="22" name="Rectangle: Rounded Corners 21">
            <a:extLst>
              <a:ext uri="{FF2B5EF4-FFF2-40B4-BE49-F238E27FC236}">
                <a16:creationId xmlns:a16="http://schemas.microsoft.com/office/drawing/2014/main" id="{12D0D54D-2D33-41F6-83D7-A7EBDE4361BE}"/>
              </a:ext>
            </a:extLst>
          </p:cNvPr>
          <p:cNvSpPr/>
          <p:nvPr/>
        </p:nvSpPr>
        <p:spPr>
          <a:xfrm>
            <a:off x="5289175" y="506505"/>
            <a:ext cx="1416425" cy="2559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21B5B8D-DF76-4E42-9240-853AAD1DBD9B}"/>
              </a:ext>
            </a:extLst>
          </p:cNvPr>
          <p:cNvSpPr txBox="1"/>
          <p:nvPr/>
        </p:nvSpPr>
        <p:spPr>
          <a:xfrm>
            <a:off x="5495365" y="753035"/>
            <a:ext cx="986117" cy="646331"/>
          </a:xfrm>
          <a:prstGeom prst="rect">
            <a:avLst/>
          </a:prstGeom>
          <a:noFill/>
        </p:spPr>
        <p:txBody>
          <a:bodyPr wrap="square" rtlCol="0">
            <a:spAutoFit/>
          </a:bodyPr>
          <a:lstStyle/>
          <a:p>
            <a:pPr algn="ctr"/>
            <a:r>
              <a:rPr lang="en-US" dirty="0"/>
              <a:t>Home Router</a:t>
            </a:r>
          </a:p>
        </p:txBody>
      </p:sp>
      <p:sp>
        <p:nvSpPr>
          <p:cNvPr id="24" name="Oval 23">
            <a:extLst>
              <a:ext uri="{FF2B5EF4-FFF2-40B4-BE49-F238E27FC236}">
                <a16:creationId xmlns:a16="http://schemas.microsoft.com/office/drawing/2014/main" id="{444F9CCC-E990-43FA-B4AA-466BFD69672A}"/>
              </a:ext>
            </a:extLst>
          </p:cNvPr>
          <p:cNvSpPr/>
          <p:nvPr/>
        </p:nvSpPr>
        <p:spPr>
          <a:xfrm>
            <a:off x="5495365" y="1604683"/>
            <a:ext cx="986117" cy="546847"/>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7B5EF2D-1370-4F8C-93BB-8682369CB5E6}"/>
              </a:ext>
            </a:extLst>
          </p:cNvPr>
          <p:cNvSpPr txBox="1"/>
          <p:nvPr/>
        </p:nvSpPr>
        <p:spPr>
          <a:xfrm>
            <a:off x="5611905" y="1678051"/>
            <a:ext cx="753035" cy="400110"/>
          </a:xfrm>
          <a:prstGeom prst="rect">
            <a:avLst/>
          </a:prstGeom>
          <a:noFill/>
        </p:spPr>
        <p:txBody>
          <a:bodyPr wrap="square" rtlCol="0">
            <a:spAutoFit/>
          </a:bodyPr>
          <a:lstStyle/>
          <a:p>
            <a:pPr algn="ctr"/>
            <a:r>
              <a:rPr lang="en-US" sz="1000" dirty="0"/>
              <a:t>DNS Resolver</a:t>
            </a:r>
            <a:endParaRPr lang="en-US" dirty="0"/>
          </a:p>
        </p:txBody>
      </p:sp>
      <p:sp>
        <p:nvSpPr>
          <p:cNvPr id="26" name="Rectangle: Rounded Corners 25">
            <a:extLst>
              <a:ext uri="{FF2B5EF4-FFF2-40B4-BE49-F238E27FC236}">
                <a16:creationId xmlns:a16="http://schemas.microsoft.com/office/drawing/2014/main" id="{813D0A2C-3D6E-4341-B384-662CD80F55B9}"/>
              </a:ext>
            </a:extLst>
          </p:cNvPr>
          <p:cNvSpPr/>
          <p:nvPr/>
        </p:nvSpPr>
        <p:spPr>
          <a:xfrm>
            <a:off x="5452781" y="2443772"/>
            <a:ext cx="1071282" cy="313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Local Cache</a:t>
            </a:r>
            <a:endParaRPr lang="en-US" sz="1600" dirty="0"/>
          </a:p>
        </p:txBody>
      </p:sp>
      <p:sp>
        <p:nvSpPr>
          <p:cNvPr id="27" name="Rectangle: Rounded Corners 26">
            <a:extLst>
              <a:ext uri="{FF2B5EF4-FFF2-40B4-BE49-F238E27FC236}">
                <a16:creationId xmlns:a16="http://schemas.microsoft.com/office/drawing/2014/main" id="{11577986-B951-4C19-8DBD-9B383FCF27D5}"/>
              </a:ext>
            </a:extLst>
          </p:cNvPr>
          <p:cNvSpPr/>
          <p:nvPr/>
        </p:nvSpPr>
        <p:spPr>
          <a:xfrm>
            <a:off x="3209365" y="3904720"/>
            <a:ext cx="1416425" cy="2559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06AA8F1-0563-4376-9B71-C6CC2C67F9FA}"/>
              </a:ext>
            </a:extLst>
          </p:cNvPr>
          <p:cNvSpPr txBox="1"/>
          <p:nvPr/>
        </p:nvSpPr>
        <p:spPr>
          <a:xfrm>
            <a:off x="3433486" y="3982703"/>
            <a:ext cx="986117" cy="954107"/>
          </a:xfrm>
          <a:prstGeom prst="rect">
            <a:avLst/>
          </a:prstGeom>
          <a:noFill/>
        </p:spPr>
        <p:txBody>
          <a:bodyPr wrap="square" rtlCol="0">
            <a:spAutoFit/>
          </a:bodyPr>
          <a:lstStyle/>
          <a:p>
            <a:pPr algn="ctr"/>
            <a:r>
              <a:rPr lang="en-US" sz="1400" dirty="0"/>
              <a:t>ISP </a:t>
            </a:r>
          </a:p>
          <a:p>
            <a:pPr algn="ctr"/>
            <a:r>
              <a:rPr lang="en-US" sz="1400" dirty="0"/>
              <a:t>Recursive name server</a:t>
            </a:r>
          </a:p>
        </p:txBody>
      </p:sp>
      <p:sp>
        <p:nvSpPr>
          <p:cNvPr id="29" name="Oval 28">
            <a:extLst>
              <a:ext uri="{FF2B5EF4-FFF2-40B4-BE49-F238E27FC236}">
                <a16:creationId xmlns:a16="http://schemas.microsoft.com/office/drawing/2014/main" id="{0459CD92-A110-4C18-B4EB-BA9176CCE2A1}"/>
              </a:ext>
            </a:extLst>
          </p:cNvPr>
          <p:cNvSpPr/>
          <p:nvPr/>
        </p:nvSpPr>
        <p:spPr>
          <a:xfrm>
            <a:off x="3424520" y="4939256"/>
            <a:ext cx="986117" cy="546847"/>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16E041B-EBCD-40CD-8FAD-BC2E5141D577}"/>
              </a:ext>
            </a:extLst>
          </p:cNvPr>
          <p:cNvSpPr txBox="1"/>
          <p:nvPr/>
        </p:nvSpPr>
        <p:spPr>
          <a:xfrm>
            <a:off x="3541060" y="5012624"/>
            <a:ext cx="753035" cy="400110"/>
          </a:xfrm>
          <a:prstGeom prst="rect">
            <a:avLst/>
          </a:prstGeom>
          <a:noFill/>
        </p:spPr>
        <p:txBody>
          <a:bodyPr wrap="square" rtlCol="0">
            <a:spAutoFit/>
          </a:bodyPr>
          <a:lstStyle/>
          <a:p>
            <a:pPr algn="ctr"/>
            <a:r>
              <a:rPr lang="en-US" sz="1000" dirty="0"/>
              <a:t>DNS Resolver</a:t>
            </a:r>
            <a:endParaRPr lang="en-US" dirty="0"/>
          </a:p>
        </p:txBody>
      </p:sp>
      <p:sp>
        <p:nvSpPr>
          <p:cNvPr id="31" name="Rectangle: Rounded Corners 30">
            <a:extLst>
              <a:ext uri="{FF2B5EF4-FFF2-40B4-BE49-F238E27FC236}">
                <a16:creationId xmlns:a16="http://schemas.microsoft.com/office/drawing/2014/main" id="{E1EF7B41-AC61-4853-9EC6-A03F6BA0EF44}"/>
              </a:ext>
            </a:extLst>
          </p:cNvPr>
          <p:cNvSpPr/>
          <p:nvPr/>
        </p:nvSpPr>
        <p:spPr>
          <a:xfrm>
            <a:off x="3381936" y="5778345"/>
            <a:ext cx="1071282" cy="313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Local Cache</a:t>
            </a:r>
            <a:endParaRPr lang="en-US" sz="1600" dirty="0"/>
          </a:p>
        </p:txBody>
      </p:sp>
      <p:sp>
        <p:nvSpPr>
          <p:cNvPr id="33" name="Rectangle: Rounded Corners 32">
            <a:extLst>
              <a:ext uri="{FF2B5EF4-FFF2-40B4-BE49-F238E27FC236}">
                <a16:creationId xmlns:a16="http://schemas.microsoft.com/office/drawing/2014/main" id="{A3D0627F-C284-43E1-B488-3C0B26D1C791}"/>
              </a:ext>
            </a:extLst>
          </p:cNvPr>
          <p:cNvSpPr/>
          <p:nvPr/>
        </p:nvSpPr>
        <p:spPr>
          <a:xfrm>
            <a:off x="8238562" y="109373"/>
            <a:ext cx="1416425" cy="20941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B41F2834-3F34-4160-99B3-5DBCCB8D4E03}"/>
              </a:ext>
            </a:extLst>
          </p:cNvPr>
          <p:cNvSpPr txBox="1"/>
          <p:nvPr/>
        </p:nvSpPr>
        <p:spPr>
          <a:xfrm>
            <a:off x="8453717" y="199020"/>
            <a:ext cx="986117" cy="923330"/>
          </a:xfrm>
          <a:prstGeom prst="rect">
            <a:avLst/>
          </a:prstGeom>
          <a:noFill/>
        </p:spPr>
        <p:txBody>
          <a:bodyPr wrap="square" rtlCol="0">
            <a:spAutoFit/>
          </a:bodyPr>
          <a:lstStyle/>
          <a:p>
            <a:pPr algn="ctr"/>
            <a:r>
              <a:rPr lang="en-US" dirty="0"/>
              <a:t>Root name server</a:t>
            </a:r>
          </a:p>
        </p:txBody>
      </p:sp>
      <p:sp>
        <p:nvSpPr>
          <p:cNvPr id="35" name="Oval 34">
            <a:extLst>
              <a:ext uri="{FF2B5EF4-FFF2-40B4-BE49-F238E27FC236}">
                <a16:creationId xmlns:a16="http://schemas.microsoft.com/office/drawing/2014/main" id="{7AC68DA9-3F52-4D3B-B5C5-A05DE25335B6}"/>
              </a:ext>
            </a:extLst>
          </p:cNvPr>
          <p:cNvSpPr/>
          <p:nvPr/>
        </p:nvSpPr>
        <p:spPr>
          <a:xfrm>
            <a:off x="8408893" y="1524147"/>
            <a:ext cx="986117" cy="480956"/>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B576BC09-1747-47C2-B678-9D352DCA304C}"/>
              </a:ext>
            </a:extLst>
          </p:cNvPr>
          <p:cNvSpPr txBox="1"/>
          <p:nvPr/>
        </p:nvSpPr>
        <p:spPr>
          <a:xfrm>
            <a:off x="8525433" y="1617077"/>
            <a:ext cx="753035" cy="400110"/>
          </a:xfrm>
          <a:prstGeom prst="rect">
            <a:avLst/>
          </a:prstGeom>
          <a:noFill/>
        </p:spPr>
        <p:txBody>
          <a:bodyPr wrap="square" rtlCol="0">
            <a:spAutoFit/>
          </a:bodyPr>
          <a:lstStyle/>
          <a:p>
            <a:pPr algn="ctr"/>
            <a:r>
              <a:rPr lang="en-US" sz="1000" dirty="0"/>
              <a:t>Root zone file</a:t>
            </a:r>
            <a:endParaRPr lang="en-US" dirty="0"/>
          </a:p>
        </p:txBody>
      </p:sp>
      <p:sp>
        <p:nvSpPr>
          <p:cNvPr id="38" name="Rectangle: Rounded Corners 37">
            <a:extLst>
              <a:ext uri="{FF2B5EF4-FFF2-40B4-BE49-F238E27FC236}">
                <a16:creationId xmlns:a16="http://schemas.microsoft.com/office/drawing/2014/main" id="{B4C9948F-1F39-4016-8A61-515A33ACAA9C}"/>
              </a:ext>
            </a:extLst>
          </p:cNvPr>
          <p:cNvSpPr/>
          <p:nvPr/>
        </p:nvSpPr>
        <p:spPr>
          <a:xfrm>
            <a:off x="8238562" y="2303631"/>
            <a:ext cx="1416425" cy="20941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CA3AE91C-5662-424D-AD58-871140BB1972}"/>
              </a:ext>
            </a:extLst>
          </p:cNvPr>
          <p:cNvSpPr txBox="1"/>
          <p:nvPr/>
        </p:nvSpPr>
        <p:spPr>
          <a:xfrm>
            <a:off x="8453717" y="2393278"/>
            <a:ext cx="986117" cy="923330"/>
          </a:xfrm>
          <a:prstGeom prst="rect">
            <a:avLst/>
          </a:prstGeom>
          <a:noFill/>
        </p:spPr>
        <p:txBody>
          <a:bodyPr wrap="square" rtlCol="0">
            <a:spAutoFit/>
          </a:bodyPr>
          <a:lstStyle/>
          <a:p>
            <a:pPr algn="ctr"/>
            <a:r>
              <a:rPr lang="en-US" dirty="0"/>
              <a:t>TLD name server</a:t>
            </a:r>
          </a:p>
        </p:txBody>
      </p:sp>
      <p:sp>
        <p:nvSpPr>
          <p:cNvPr id="40" name="Oval 39">
            <a:extLst>
              <a:ext uri="{FF2B5EF4-FFF2-40B4-BE49-F238E27FC236}">
                <a16:creationId xmlns:a16="http://schemas.microsoft.com/office/drawing/2014/main" id="{28ABFD4E-2E81-48D8-B8C3-001129232DAD}"/>
              </a:ext>
            </a:extLst>
          </p:cNvPr>
          <p:cNvSpPr/>
          <p:nvPr/>
        </p:nvSpPr>
        <p:spPr>
          <a:xfrm>
            <a:off x="8408893" y="3718405"/>
            <a:ext cx="986117" cy="646928"/>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A2D55CA4-F7E6-41A5-9532-F5C4C52F6BAB}"/>
              </a:ext>
            </a:extLst>
          </p:cNvPr>
          <p:cNvSpPr txBox="1"/>
          <p:nvPr/>
        </p:nvSpPr>
        <p:spPr>
          <a:xfrm>
            <a:off x="8511986" y="3859907"/>
            <a:ext cx="869575" cy="400110"/>
          </a:xfrm>
          <a:prstGeom prst="rect">
            <a:avLst/>
          </a:prstGeom>
          <a:noFill/>
        </p:spPr>
        <p:txBody>
          <a:bodyPr wrap="square" rtlCol="0">
            <a:spAutoFit/>
          </a:bodyPr>
          <a:lstStyle/>
          <a:p>
            <a:pPr algn="ctr"/>
            <a:r>
              <a:rPr lang="en-US" sz="1000" dirty="0"/>
              <a:t>Authoritative server IP</a:t>
            </a:r>
            <a:endParaRPr lang="en-US" dirty="0"/>
          </a:p>
        </p:txBody>
      </p:sp>
      <p:sp>
        <p:nvSpPr>
          <p:cNvPr id="42" name="Rectangle: Rounded Corners 41">
            <a:extLst>
              <a:ext uri="{FF2B5EF4-FFF2-40B4-BE49-F238E27FC236}">
                <a16:creationId xmlns:a16="http://schemas.microsoft.com/office/drawing/2014/main" id="{47E59489-4129-41C6-BE23-A07415A54895}"/>
              </a:ext>
            </a:extLst>
          </p:cNvPr>
          <p:cNvSpPr/>
          <p:nvPr/>
        </p:nvSpPr>
        <p:spPr>
          <a:xfrm>
            <a:off x="8238562" y="4497889"/>
            <a:ext cx="1416425" cy="20941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30BDE6A9-B017-4C1B-91CC-4C1839D35127}"/>
              </a:ext>
            </a:extLst>
          </p:cNvPr>
          <p:cNvSpPr txBox="1"/>
          <p:nvPr/>
        </p:nvSpPr>
        <p:spPr>
          <a:xfrm>
            <a:off x="8328208" y="4675200"/>
            <a:ext cx="1237132" cy="523220"/>
          </a:xfrm>
          <a:prstGeom prst="rect">
            <a:avLst/>
          </a:prstGeom>
          <a:noFill/>
        </p:spPr>
        <p:txBody>
          <a:bodyPr wrap="square" rtlCol="0">
            <a:spAutoFit/>
          </a:bodyPr>
          <a:lstStyle/>
          <a:p>
            <a:pPr algn="ctr"/>
            <a:r>
              <a:rPr lang="en-US" sz="1400" dirty="0"/>
              <a:t>Authoritative name server</a:t>
            </a:r>
          </a:p>
        </p:txBody>
      </p:sp>
      <p:sp>
        <p:nvSpPr>
          <p:cNvPr id="44" name="Oval 43">
            <a:extLst>
              <a:ext uri="{FF2B5EF4-FFF2-40B4-BE49-F238E27FC236}">
                <a16:creationId xmlns:a16="http://schemas.microsoft.com/office/drawing/2014/main" id="{FA95AEC6-A08F-42B3-9A35-2F7A854C49AB}"/>
              </a:ext>
            </a:extLst>
          </p:cNvPr>
          <p:cNvSpPr/>
          <p:nvPr/>
        </p:nvSpPr>
        <p:spPr>
          <a:xfrm>
            <a:off x="8408893" y="5912663"/>
            <a:ext cx="986117" cy="480956"/>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6E0F776A-99A9-4A77-956B-552F27B2260E}"/>
              </a:ext>
            </a:extLst>
          </p:cNvPr>
          <p:cNvSpPr txBox="1"/>
          <p:nvPr/>
        </p:nvSpPr>
        <p:spPr>
          <a:xfrm>
            <a:off x="8525433" y="5873066"/>
            <a:ext cx="753035" cy="553998"/>
          </a:xfrm>
          <a:prstGeom prst="rect">
            <a:avLst/>
          </a:prstGeom>
          <a:noFill/>
        </p:spPr>
        <p:txBody>
          <a:bodyPr wrap="square" rtlCol="0">
            <a:spAutoFit/>
          </a:bodyPr>
          <a:lstStyle/>
          <a:p>
            <a:pPr algn="ctr"/>
            <a:r>
              <a:rPr lang="en-US" sz="1000" dirty="0"/>
              <a:t>RR (resource records)</a:t>
            </a:r>
            <a:endParaRPr lang="en-US" dirty="0"/>
          </a:p>
        </p:txBody>
      </p:sp>
      <p:cxnSp>
        <p:nvCxnSpPr>
          <p:cNvPr id="47" name="Connector: Curved 46">
            <a:extLst>
              <a:ext uri="{FF2B5EF4-FFF2-40B4-BE49-F238E27FC236}">
                <a16:creationId xmlns:a16="http://schemas.microsoft.com/office/drawing/2014/main" id="{45505AC5-2CC5-4964-802D-29FA835F2E25}"/>
              </a:ext>
            </a:extLst>
          </p:cNvPr>
          <p:cNvCxnSpPr>
            <a:cxnSpLocks/>
            <a:stCxn id="5" idx="3"/>
            <a:endCxn id="20" idx="2"/>
          </p:cNvCxnSpPr>
          <p:nvPr/>
        </p:nvCxnSpPr>
        <p:spPr>
          <a:xfrm>
            <a:off x="2017060" y="995083"/>
            <a:ext cx="699246" cy="1837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18F7A55-BA9B-493D-B5E9-8C49837A09EA}"/>
              </a:ext>
            </a:extLst>
          </p:cNvPr>
          <p:cNvCxnSpPr>
            <a:cxnSpLocks/>
            <a:stCxn id="13" idx="3"/>
            <a:endCxn id="20" idx="2"/>
          </p:cNvCxnSpPr>
          <p:nvPr/>
        </p:nvCxnSpPr>
        <p:spPr>
          <a:xfrm flipV="1">
            <a:off x="2017060" y="1178859"/>
            <a:ext cx="699246" cy="3182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F0667A52-31B3-4F99-B53E-49091345315D}"/>
              </a:ext>
            </a:extLst>
          </p:cNvPr>
          <p:cNvCxnSpPr>
            <a:cxnSpLocks/>
            <a:endCxn id="21" idx="3"/>
          </p:cNvCxnSpPr>
          <p:nvPr/>
        </p:nvCxnSpPr>
        <p:spPr>
          <a:xfrm flipV="1">
            <a:off x="3541060" y="506506"/>
            <a:ext cx="739587" cy="229046"/>
          </a:xfrm>
          <a:prstGeom prst="curvedConnector3">
            <a:avLst>
              <a:gd name="adj1" fmla="val 1309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5980880A-5F0B-4C4B-8A02-C1055F01EB50}"/>
              </a:ext>
            </a:extLst>
          </p:cNvPr>
          <p:cNvCxnSpPr>
            <a:cxnSpLocks/>
            <a:endCxn id="24" idx="2"/>
          </p:cNvCxnSpPr>
          <p:nvPr/>
        </p:nvCxnSpPr>
        <p:spPr>
          <a:xfrm>
            <a:off x="4249272" y="1210089"/>
            <a:ext cx="1246093" cy="6680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5F26857B-1596-4A8C-8D62-33B0CBAB7423}"/>
              </a:ext>
            </a:extLst>
          </p:cNvPr>
          <p:cNvCxnSpPr>
            <a:cxnSpLocks/>
            <a:endCxn id="26" idx="0"/>
          </p:cNvCxnSpPr>
          <p:nvPr/>
        </p:nvCxnSpPr>
        <p:spPr>
          <a:xfrm rot="16200000" flipH="1">
            <a:off x="5818060" y="2273410"/>
            <a:ext cx="283578" cy="5714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727EFD52-3CAC-40DE-954E-F8404DD7F1CF}"/>
              </a:ext>
            </a:extLst>
          </p:cNvPr>
          <p:cNvCxnSpPr>
            <a:cxnSpLocks/>
          </p:cNvCxnSpPr>
          <p:nvPr/>
        </p:nvCxnSpPr>
        <p:spPr>
          <a:xfrm rot="5400000" flipH="1" flipV="1">
            <a:off x="4551008" y="810335"/>
            <a:ext cx="3762336" cy="3612772"/>
          </a:xfrm>
          <a:prstGeom prst="curvedConnector3">
            <a:avLst>
              <a:gd name="adj1" fmla="val 35942"/>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Curved 60">
            <a:extLst>
              <a:ext uri="{FF2B5EF4-FFF2-40B4-BE49-F238E27FC236}">
                <a16:creationId xmlns:a16="http://schemas.microsoft.com/office/drawing/2014/main" id="{35D41D9B-E281-4174-8FC2-D49200A09A10}"/>
              </a:ext>
            </a:extLst>
          </p:cNvPr>
          <p:cNvCxnSpPr>
            <a:cxnSpLocks/>
          </p:cNvCxnSpPr>
          <p:nvPr/>
        </p:nvCxnSpPr>
        <p:spPr>
          <a:xfrm rot="5400000">
            <a:off x="4491900" y="976574"/>
            <a:ext cx="3889521" cy="3603809"/>
          </a:xfrm>
          <a:prstGeom prst="curvedConnector3">
            <a:avLst>
              <a:gd name="adj1" fmla="val 63138"/>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88741FA8-25D1-475F-AF8E-DAEA17138CA7}"/>
              </a:ext>
            </a:extLst>
          </p:cNvPr>
          <p:cNvCxnSpPr>
            <a:cxnSpLocks/>
          </p:cNvCxnSpPr>
          <p:nvPr/>
        </p:nvCxnSpPr>
        <p:spPr>
          <a:xfrm flipV="1">
            <a:off x="4661645" y="3122697"/>
            <a:ext cx="3496233" cy="185003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C2BC91A9-964B-4080-BF22-C561CF834321}"/>
              </a:ext>
            </a:extLst>
          </p:cNvPr>
          <p:cNvCxnSpPr>
            <a:cxnSpLocks/>
          </p:cNvCxnSpPr>
          <p:nvPr/>
        </p:nvCxnSpPr>
        <p:spPr>
          <a:xfrm rot="10800000" flipV="1">
            <a:off x="4657726" y="3350705"/>
            <a:ext cx="3544977" cy="199871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4763EE39-1159-4197-9656-8FED2919C8B7}"/>
              </a:ext>
            </a:extLst>
          </p:cNvPr>
          <p:cNvSpPr/>
          <p:nvPr/>
        </p:nvSpPr>
        <p:spPr>
          <a:xfrm>
            <a:off x="8408893" y="3248863"/>
            <a:ext cx="986117" cy="480956"/>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3AFF7D32-FD55-41CB-A797-51444DBF340B}"/>
              </a:ext>
            </a:extLst>
          </p:cNvPr>
          <p:cNvSpPr txBox="1"/>
          <p:nvPr/>
        </p:nvSpPr>
        <p:spPr>
          <a:xfrm>
            <a:off x="8525433" y="3209266"/>
            <a:ext cx="753035" cy="553998"/>
          </a:xfrm>
          <a:prstGeom prst="rect">
            <a:avLst/>
          </a:prstGeom>
          <a:noFill/>
        </p:spPr>
        <p:txBody>
          <a:bodyPr wrap="square" rtlCol="0">
            <a:spAutoFit/>
          </a:bodyPr>
          <a:lstStyle/>
          <a:p>
            <a:pPr algn="ctr"/>
            <a:r>
              <a:rPr lang="en-US" sz="1000" dirty="0"/>
              <a:t>RR (resource records)</a:t>
            </a:r>
            <a:endParaRPr lang="en-US" dirty="0"/>
          </a:p>
        </p:txBody>
      </p:sp>
      <p:cxnSp>
        <p:nvCxnSpPr>
          <p:cNvPr id="81" name="Connector: Curved 80">
            <a:extLst>
              <a:ext uri="{FF2B5EF4-FFF2-40B4-BE49-F238E27FC236}">
                <a16:creationId xmlns:a16="http://schemas.microsoft.com/office/drawing/2014/main" id="{A902AD6F-C215-4F6C-86D5-F596E1C175BE}"/>
              </a:ext>
            </a:extLst>
          </p:cNvPr>
          <p:cNvCxnSpPr>
            <a:cxnSpLocks/>
          </p:cNvCxnSpPr>
          <p:nvPr/>
        </p:nvCxnSpPr>
        <p:spPr>
          <a:xfrm rot="10800000">
            <a:off x="4621867" y="6139153"/>
            <a:ext cx="3580836" cy="19414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Curved 82">
            <a:extLst>
              <a:ext uri="{FF2B5EF4-FFF2-40B4-BE49-F238E27FC236}">
                <a16:creationId xmlns:a16="http://schemas.microsoft.com/office/drawing/2014/main" id="{3536C318-1B0C-4B39-82CC-5F55D549035E}"/>
              </a:ext>
            </a:extLst>
          </p:cNvPr>
          <p:cNvCxnSpPr>
            <a:cxnSpLocks/>
            <a:endCxn id="42" idx="1"/>
          </p:cNvCxnSpPr>
          <p:nvPr/>
        </p:nvCxnSpPr>
        <p:spPr>
          <a:xfrm flipV="1">
            <a:off x="4634756" y="5544963"/>
            <a:ext cx="3603806" cy="30706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Curved 87">
            <a:extLst>
              <a:ext uri="{FF2B5EF4-FFF2-40B4-BE49-F238E27FC236}">
                <a16:creationId xmlns:a16="http://schemas.microsoft.com/office/drawing/2014/main" id="{270C1A45-874D-483D-84B8-F95B75BD4D42}"/>
              </a:ext>
            </a:extLst>
          </p:cNvPr>
          <p:cNvCxnSpPr>
            <a:cxnSpLocks/>
            <a:endCxn id="27" idx="1"/>
          </p:cNvCxnSpPr>
          <p:nvPr/>
        </p:nvCxnSpPr>
        <p:spPr>
          <a:xfrm rot="5400000">
            <a:off x="3190369" y="3021123"/>
            <a:ext cx="2182306" cy="2144313"/>
          </a:xfrm>
          <a:prstGeom prst="curvedConnector4">
            <a:avLst>
              <a:gd name="adj1" fmla="val 20680"/>
              <a:gd name="adj2" fmla="val 11066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44EBAA17-1F41-472B-AD1B-D0AA2B682CA3}"/>
              </a:ext>
            </a:extLst>
          </p:cNvPr>
          <p:cNvSpPr txBox="1"/>
          <p:nvPr/>
        </p:nvSpPr>
        <p:spPr>
          <a:xfrm>
            <a:off x="7171767" y="891249"/>
            <a:ext cx="1084726" cy="738664"/>
          </a:xfrm>
          <a:prstGeom prst="rect">
            <a:avLst/>
          </a:prstGeom>
          <a:noFill/>
        </p:spPr>
        <p:txBody>
          <a:bodyPr wrap="square" rtlCol="0">
            <a:spAutoFit/>
          </a:bodyPr>
          <a:lstStyle/>
          <a:p>
            <a:pPr algn="ctr"/>
            <a:r>
              <a:rPr lang="en-US" sz="1400" dirty="0"/>
              <a:t>TLD Address</a:t>
            </a:r>
          </a:p>
          <a:p>
            <a:pPr algn="ctr"/>
            <a:r>
              <a:rPr lang="en-US" sz="1400" dirty="0"/>
              <a:t>(iterative query)</a:t>
            </a:r>
          </a:p>
        </p:txBody>
      </p:sp>
      <p:sp>
        <p:nvSpPr>
          <p:cNvPr id="96" name="TextBox 95">
            <a:extLst>
              <a:ext uri="{FF2B5EF4-FFF2-40B4-BE49-F238E27FC236}">
                <a16:creationId xmlns:a16="http://schemas.microsoft.com/office/drawing/2014/main" id="{B48400A4-3E25-4BCB-AB9C-5ADDF4FEDC46}"/>
              </a:ext>
            </a:extLst>
          </p:cNvPr>
          <p:cNvSpPr txBox="1"/>
          <p:nvPr/>
        </p:nvSpPr>
        <p:spPr>
          <a:xfrm>
            <a:off x="6509351" y="3825998"/>
            <a:ext cx="1742658" cy="954107"/>
          </a:xfrm>
          <a:prstGeom prst="rect">
            <a:avLst/>
          </a:prstGeom>
          <a:noFill/>
        </p:spPr>
        <p:txBody>
          <a:bodyPr wrap="square" rtlCol="0">
            <a:spAutoFit/>
          </a:bodyPr>
          <a:lstStyle/>
          <a:p>
            <a:pPr algn="ctr"/>
            <a:r>
              <a:rPr lang="en-US" sz="1400" dirty="0"/>
              <a:t>RR, or Authoritative name server address</a:t>
            </a:r>
          </a:p>
          <a:p>
            <a:pPr algn="ctr"/>
            <a:r>
              <a:rPr lang="en-US" sz="1400" dirty="0"/>
              <a:t>(iterative query)</a:t>
            </a:r>
          </a:p>
          <a:p>
            <a:pPr algn="ctr"/>
            <a:endParaRPr lang="en-US" sz="1400" dirty="0"/>
          </a:p>
        </p:txBody>
      </p:sp>
      <p:sp>
        <p:nvSpPr>
          <p:cNvPr id="97" name="TextBox 96">
            <a:extLst>
              <a:ext uri="{FF2B5EF4-FFF2-40B4-BE49-F238E27FC236}">
                <a16:creationId xmlns:a16="http://schemas.microsoft.com/office/drawing/2014/main" id="{7A66D473-C79C-401F-BF34-35E98621359A}"/>
              </a:ext>
            </a:extLst>
          </p:cNvPr>
          <p:cNvSpPr txBox="1"/>
          <p:nvPr/>
        </p:nvSpPr>
        <p:spPr>
          <a:xfrm>
            <a:off x="6410739" y="5665708"/>
            <a:ext cx="1742658" cy="738664"/>
          </a:xfrm>
          <a:prstGeom prst="rect">
            <a:avLst/>
          </a:prstGeom>
          <a:noFill/>
        </p:spPr>
        <p:txBody>
          <a:bodyPr wrap="square" rtlCol="0">
            <a:spAutoFit/>
          </a:bodyPr>
          <a:lstStyle/>
          <a:p>
            <a:pPr algn="ctr"/>
            <a:r>
              <a:rPr lang="en-US" sz="1400" dirty="0"/>
              <a:t>RR (resource record)</a:t>
            </a:r>
          </a:p>
          <a:p>
            <a:pPr algn="ctr"/>
            <a:r>
              <a:rPr lang="en-US" sz="1400" dirty="0"/>
              <a:t>(iterative query)</a:t>
            </a:r>
          </a:p>
          <a:p>
            <a:pPr algn="ctr"/>
            <a:endParaRPr lang="en-US" sz="1400" dirty="0"/>
          </a:p>
        </p:txBody>
      </p:sp>
      <p:cxnSp>
        <p:nvCxnSpPr>
          <p:cNvPr id="98" name="Connector: Curved 97">
            <a:extLst>
              <a:ext uri="{FF2B5EF4-FFF2-40B4-BE49-F238E27FC236}">
                <a16:creationId xmlns:a16="http://schemas.microsoft.com/office/drawing/2014/main" id="{B1052F0E-9ED3-433C-BD0A-381B747EEBE4}"/>
              </a:ext>
            </a:extLst>
          </p:cNvPr>
          <p:cNvCxnSpPr>
            <a:cxnSpLocks/>
          </p:cNvCxnSpPr>
          <p:nvPr/>
        </p:nvCxnSpPr>
        <p:spPr>
          <a:xfrm rot="16200000" flipH="1">
            <a:off x="3798616" y="5571959"/>
            <a:ext cx="283578" cy="5714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B8775722-1FC7-4661-90CB-FE8E2AF1551F}"/>
              </a:ext>
            </a:extLst>
          </p:cNvPr>
          <p:cNvSpPr txBox="1"/>
          <p:nvPr/>
        </p:nvSpPr>
        <p:spPr>
          <a:xfrm>
            <a:off x="1675914" y="3962399"/>
            <a:ext cx="1256029" cy="523220"/>
          </a:xfrm>
          <a:prstGeom prst="rect">
            <a:avLst/>
          </a:prstGeom>
          <a:noFill/>
        </p:spPr>
        <p:txBody>
          <a:bodyPr wrap="square" rtlCol="0">
            <a:spAutoFit/>
          </a:bodyPr>
          <a:lstStyle/>
          <a:p>
            <a:pPr algn="ctr"/>
            <a:r>
              <a:rPr lang="en-US" sz="1400" dirty="0"/>
              <a:t>Recursive query</a:t>
            </a:r>
            <a:endParaRPr lang="en-US" dirty="0"/>
          </a:p>
        </p:txBody>
      </p:sp>
      <p:sp>
        <p:nvSpPr>
          <p:cNvPr id="101" name="TextBox 100">
            <a:extLst>
              <a:ext uri="{FF2B5EF4-FFF2-40B4-BE49-F238E27FC236}">
                <a16:creationId xmlns:a16="http://schemas.microsoft.com/office/drawing/2014/main" id="{BD4B8E4E-5A71-4F60-B6FD-AEED446253B6}"/>
              </a:ext>
            </a:extLst>
          </p:cNvPr>
          <p:cNvSpPr txBox="1"/>
          <p:nvPr/>
        </p:nvSpPr>
        <p:spPr>
          <a:xfrm>
            <a:off x="4442009" y="1927565"/>
            <a:ext cx="1077223" cy="461665"/>
          </a:xfrm>
          <a:prstGeom prst="rect">
            <a:avLst/>
          </a:prstGeom>
          <a:noFill/>
        </p:spPr>
        <p:txBody>
          <a:bodyPr wrap="square" rtlCol="0">
            <a:spAutoFit/>
          </a:bodyPr>
          <a:lstStyle/>
          <a:p>
            <a:pPr algn="ctr"/>
            <a:r>
              <a:rPr lang="en-US" sz="1200" dirty="0"/>
              <a:t>Recursive query</a:t>
            </a:r>
            <a:endParaRPr lang="en-US" sz="1600" dirty="0"/>
          </a:p>
        </p:txBody>
      </p:sp>
    </p:spTree>
    <p:extLst>
      <p:ext uri="{BB962C8B-B14F-4D97-AF65-F5344CB8AC3E}">
        <p14:creationId xmlns:p14="http://schemas.microsoft.com/office/powerpoint/2010/main" val="385757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D7F8-EB24-4000-BB3F-41C5F0D1B6FD}"/>
              </a:ext>
            </a:extLst>
          </p:cNvPr>
          <p:cNvSpPr>
            <a:spLocks noGrp="1"/>
          </p:cNvSpPr>
          <p:nvPr>
            <p:ph type="title"/>
          </p:nvPr>
        </p:nvSpPr>
        <p:spPr/>
        <p:txBody>
          <a:bodyPr/>
          <a:lstStyle/>
          <a:p>
            <a:r>
              <a:rPr lang="en-US" dirty="0"/>
              <a:t>DNS protocol </a:t>
            </a:r>
          </a:p>
        </p:txBody>
      </p:sp>
      <p:pic>
        <p:nvPicPr>
          <p:cNvPr id="9" name="Content Placeholder 8">
            <a:extLst>
              <a:ext uri="{FF2B5EF4-FFF2-40B4-BE49-F238E27FC236}">
                <a16:creationId xmlns:a16="http://schemas.microsoft.com/office/drawing/2014/main" id="{39242B12-5CF5-48FE-B371-A36545703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699" y="2698376"/>
            <a:ext cx="8239740" cy="2290716"/>
          </a:xfrm>
        </p:spPr>
      </p:pic>
    </p:spTree>
    <p:extLst>
      <p:ext uri="{BB962C8B-B14F-4D97-AF65-F5344CB8AC3E}">
        <p14:creationId xmlns:p14="http://schemas.microsoft.com/office/powerpoint/2010/main" val="127573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89B3-1E73-4635-9E26-C48C1D022BA0}"/>
              </a:ext>
            </a:extLst>
          </p:cNvPr>
          <p:cNvSpPr>
            <a:spLocks noGrp="1"/>
          </p:cNvSpPr>
          <p:nvPr>
            <p:ph type="title"/>
          </p:nvPr>
        </p:nvSpPr>
        <p:spPr/>
        <p:txBody>
          <a:bodyPr/>
          <a:lstStyle/>
          <a:p>
            <a:r>
              <a:rPr lang="en-US" dirty="0"/>
              <a:t>DNS Record</a:t>
            </a:r>
          </a:p>
        </p:txBody>
      </p:sp>
      <p:pic>
        <p:nvPicPr>
          <p:cNvPr id="6" name="Content Placeholder 5">
            <a:extLst>
              <a:ext uri="{FF2B5EF4-FFF2-40B4-BE49-F238E27FC236}">
                <a16:creationId xmlns:a16="http://schemas.microsoft.com/office/drawing/2014/main" id="{770288C3-2DBD-41F0-9ED2-CE20F18E5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008" y="2160588"/>
            <a:ext cx="5690021" cy="3881437"/>
          </a:xfrm>
        </p:spPr>
      </p:pic>
    </p:spTree>
    <p:extLst>
      <p:ext uri="{BB962C8B-B14F-4D97-AF65-F5344CB8AC3E}">
        <p14:creationId xmlns:p14="http://schemas.microsoft.com/office/powerpoint/2010/main" val="234764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68A5-09A7-423D-B126-A6716A5C45B6}"/>
              </a:ext>
            </a:extLst>
          </p:cNvPr>
          <p:cNvSpPr>
            <a:spLocks noGrp="1"/>
          </p:cNvSpPr>
          <p:nvPr>
            <p:ph type="title"/>
          </p:nvPr>
        </p:nvSpPr>
        <p:spPr/>
        <p:txBody>
          <a:bodyPr/>
          <a:lstStyle/>
          <a:p>
            <a:r>
              <a:rPr lang="en-US" dirty="0"/>
              <a:t>Reverse DNS lookup</a:t>
            </a:r>
          </a:p>
        </p:txBody>
      </p:sp>
      <p:sp>
        <p:nvSpPr>
          <p:cNvPr id="3" name="Content Placeholder 2">
            <a:extLst>
              <a:ext uri="{FF2B5EF4-FFF2-40B4-BE49-F238E27FC236}">
                <a16:creationId xmlns:a16="http://schemas.microsoft.com/office/drawing/2014/main" id="{43636D81-C939-4511-B4F5-CCAD88EE6CBD}"/>
              </a:ext>
            </a:extLst>
          </p:cNvPr>
          <p:cNvSpPr>
            <a:spLocks noGrp="1"/>
          </p:cNvSpPr>
          <p:nvPr>
            <p:ph idx="1"/>
          </p:nvPr>
        </p:nvSpPr>
        <p:spPr/>
        <p:txBody>
          <a:bodyPr>
            <a:normAutofit fontScale="85000" lnSpcReduction="10000"/>
          </a:bodyPr>
          <a:lstStyle/>
          <a:p>
            <a:r>
              <a:rPr lang="en-US" dirty="0"/>
              <a:t>A reverse lookup is a query of the DNS for domain names when the IP address is known. Multiple domain names may be associated with an IP address. The DNS stores IP addresses in the form of domain names as specially formatted names in pointer (PTR) records within the infrastructure top-level domain </a:t>
            </a:r>
            <a:r>
              <a:rPr lang="en-US" dirty="0" err="1"/>
              <a:t>arpa</a:t>
            </a:r>
            <a:r>
              <a:rPr lang="en-US" dirty="0"/>
              <a:t>. For IPv4, the domain is in-</a:t>
            </a:r>
            <a:r>
              <a:rPr lang="en-US" dirty="0" err="1"/>
              <a:t>addr.arpa</a:t>
            </a:r>
            <a:r>
              <a:rPr lang="en-US" dirty="0"/>
              <a:t>. For IPv6, the reverse lookup domain is ip6.arpa. The IP address is represented as a name in reverse-ordered octet representation for IPv4, and reverse-ordered nibble representation for IPv6</a:t>
            </a:r>
          </a:p>
          <a:p>
            <a:r>
              <a:rPr lang="en-US" dirty="0"/>
              <a:t>When performing a reverse lookup, the DNS client converts the address into these formats before querying the name for a PTR record following the delegation chain as for any DNS query. For example, assuming the IPv4 address 208.80.152.2 is assigned to Wikimedia, it is represented as a DNS name in reverse order: 2.152.80.208.in-addr.arpa. When the DNS resolver gets a pointer (PTR) request, it begins by querying the root servers, which point to the servers of American Registry for Internet Numbers (ARIN) for the 208.in-addr.arpa zone. ARIN's servers delegate 152.80.208.in-addr.arpa to Wikimedia to which the resolver sends another query for 2.152.80.208.in-addr.arpa, which results in an authoritative response.</a:t>
            </a:r>
          </a:p>
          <a:p>
            <a:r>
              <a:rPr lang="en-US" dirty="0"/>
              <a:t>These requests are done for security reasons</a:t>
            </a:r>
          </a:p>
        </p:txBody>
      </p:sp>
    </p:spTree>
    <p:extLst>
      <p:ext uri="{BB962C8B-B14F-4D97-AF65-F5344CB8AC3E}">
        <p14:creationId xmlns:p14="http://schemas.microsoft.com/office/powerpoint/2010/main" val="19387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47A-815A-49A6-97A4-9E52B2C3E902}"/>
              </a:ext>
            </a:extLst>
          </p:cNvPr>
          <p:cNvSpPr>
            <a:spLocks noGrp="1"/>
          </p:cNvSpPr>
          <p:nvPr>
            <p:ph type="title"/>
          </p:nvPr>
        </p:nvSpPr>
        <p:spPr/>
        <p:txBody>
          <a:bodyPr/>
          <a:lstStyle/>
          <a:p>
            <a:r>
              <a:rPr lang="en-US" dirty="0"/>
              <a:t>DNS cache poisoning</a:t>
            </a:r>
          </a:p>
        </p:txBody>
      </p:sp>
      <p:sp>
        <p:nvSpPr>
          <p:cNvPr id="3" name="Content Placeholder 2">
            <a:extLst>
              <a:ext uri="{FF2B5EF4-FFF2-40B4-BE49-F238E27FC236}">
                <a16:creationId xmlns:a16="http://schemas.microsoft.com/office/drawing/2014/main" id="{066BA069-9D70-4C0C-971E-A2D9AAFC6844}"/>
              </a:ext>
            </a:extLst>
          </p:cNvPr>
          <p:cNvSpPr>
            <a:spLocks noGrp="1"/>
          </p:cNvSpPr>
          <p:nvPr>
            <p:ph idx="1"/>
          </p:nvPr>
        </p:nvSpPr>
        <p:spPr/>
        <p:txBody>
          <a:bodyPr>
            <a:normAutofit fontScale="85000" lnSpcReduction="10000"/>
          </a:bodyPr>
          <a:lstStyle/>
          <a:p>
            <a:r>
              <a:rPr lang="en-US" dirty="0"/>
              <a:t>DNS spoofing, also referred to as DNS cache poisoning, is a form of computer security hacking in which corrupt Domain Name System data is introduced into the DNS resolver's cache, causing the name server to return an incorrect IP address. This results in traffic being diverted to the attacker's computer (or any other computer)</a:t>
            </a:r>
          </a:p>
          <a:p>
            <a:r>
              <a:rPr lang="en-US" dirty="0"/>
              <a:t>To perform a cache poisoning attack, the attacker exploits flaws in the DNS software. A server should correctly validate DNS responses to ensure that they are from an authoritative source (for example by using DNSSEC); otherwise the server might end up caching the incorrect entries locally and serve them to other users that make the same request</a:t>
            </a:r>
          </a:p>
          <a:p>
            <a:r>
              <a:rPr lang="en-US" dirty="0"/>
              <a:t>This attack can be used to redirect users from a website to another site of the attacker's choosing. For example, an attacker spoofs the IP address DNS entries for a target website on a given DNS server and replaces them with the IP address of a server under their control. The attacker then creates files on the server under their control with names matching those on the target server. These files usually contain malicious content, such as computer worms or viruses. A user whose computer has referenced the poisoned DNS server gets tricked into accepting content coming from a non-authentic server and unknowingly downloads the malicious content.</a:t>
            </a:r>
          </a:p>
        </p:txBody>
      </p:sp>
    </p:spTree>
    <p:extLst>
      <p:ext uri="{BB962C8B-B14F-4D97-AF65-F5344CB8AC3E}">
        <p14:creationId xmlns:p14="http://schemas.microsoft.com/office/powerpoint/2010/main" val="293825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A4FC-DACA-44F1-86D3-7C3E618FCDE2}"/>
              </a:ext>
            </a:extLst>
          </p:cNvPr>
          <p:cNvSpPr>
            <a:spLocks noGrp="1"/>
          </p:cNvSpPr>
          <p:nvPr>
            <p:ph type="title"/>
          </p:nvPr>
        </p:nvSpPr>
        <p:spPr/>
        <p:txBody>
          <a:bodyPr/>
          <a:lstStyle/>
          <a:p>
            <a:r>
              <a:rPr lang="en-US" dirty="0"/>
              <a:t>Additional resources for DNS</a:t>
            </a:r>
          </a:p>
        </p:txBody>
      </p:sp>
      <p:sp>
        <p:nvSpPr>
          <p:cNvPr id="3" name="Content Placeholder 2">
            <a:extLst>
              <a:ext uri="{FF2B5EF4-FFF2-40B4-BE49-F238E27FC236}">
                <a16:creationId xmlns:a16="http://schemas.microsoft.com/office/drawing/2014/main" id="{EFFE2E5E-A15A-4E1B-889C-331069C03739}"/>
              </a:ext>
            </a:extLst>
          </p:cNvPr>
          <p:cNvSpPr>
            <a:spLocks noGrp="1"/>
          </p:cNvSpPr>
          <p:nvPr>
            <p:ph idx="1"/>
          </p:nvPr>
        </p:nvSpPr>
        <p:spPr/>
        <p:txBody>
          <a:bodyPr/>
          <a:lstStyle/>
          <a:p>
            <a:r>
              <a:rPr lang="en-US" dirty="0">
                <a:hlinkClick r:id="rId2"/>
              </a:rPr>
              <a:t>https://www.youtube.com/watch?v=72snZctFFtA</a:t>
            </a:r>
          </a:p>
          <a:p>
            <a:r>
              <a:rPr lang="en-US" dirty="0">
                <a:hlinkClick r:id="rId2"/>
              </a:rPr>
              <a:t>https://www.youtube.com/watch?v=Rck3BALhI5c</a:t>
            </a:r>
            <a:endParaRPr lang="en-US" dirty="0"/>
          </a:p>
          <a:p>
            <a:r>
              <a:rPr lang="en-US" dirty="0">
                <a:hlinkClick r:id="rId3"/>
              </a:rPr>
              <a:t>https://www.youtube.com/watch?v=pkvaTUl5F-Y</a:t>
            </a:r>
            <a:endParaRPr lang="en-US" dirty="0"/>
          </a:p>
          <a:p>
            <a:pPr marL="0" indent="0">
              <a:buNone/>
            </a:pPr>
            <a:endParaRPr lang="en-US" dirty="0"/>
          </a:p>
        </p:txBody>
      </p:sp>
    </p:spTree>
    <p:extLst>
      <p:ext uri="{BB962C8B-B14F-4D97-AF65-F5344CB8AC3E}">
        <p14:creationId xmlns:p14="http://schemas.microsoft.com/office/powerpoint/2010/main" val="158458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C2B9-F73E-41F7-94BE-74940F4C1BC8}"/>
              </a:ext>
            </a:extLst>
          </p:cNvPr>
          <p:cNvSpPr>
            <a:spLocks noGrp="1"/>
          </p:cNvSpPr>
          <p:nvPr>
            <p:ph type="title"/>
          </p:nvPr>
        </p:nvSpPr>
        <p:spPr/>
        <p:txBody>
          <a:bodyPr/>
          <a:lstStyle/>
          <a:p>
            <a:r>
              <a:rPr lang="en-US" dirty="0"/>
              <a:t>Why use names instead of IP numbers</a:t>
            </a:r>
          </a:p>
        </p:txBody>
      </p:sp>
      <p:sp>
        <p:nvSpPr>
          <p:cNvPr id="3" name="Content Placeholder 2">
            <a:extLst>
              <a:ext uri="{FF2B5EF4-FFF2-40B4-BE49-F238E27FC236}">
                <a16:creationId xmlns:a16="http://schemas.microsoft.com/office/drawing/2014/main" id="{C451C66F-6EAA-44FB-BAA3-2984EB6D8A91}"/>
              </a:ext>
            </a:extLst>
          </p:cNvPr>
          <p:cNvSpPr>
            <a:spLocks noGrp="1"/>
          </p:cNvSpPr>
          <p:nvPr>
            <p:ph idx="1"/>
          </p:nvPr>
        </p:nvSpPr>
        <p:spPr/>
        <p:txBody>
          <a:bodyPr/>
          <a:lstStyle/>
          <a:p>
            <a:r>
              <a:rPr lang="en-US" dirty="0"/>
              <a:t>IP Addresses are hard to remember for humans</a:t>
            </a:r>
          </a:p>
          <a:p>
            <a:r>
              <a:rPr lang="en-US" dirty="0"/>
              <a:t>IP Addresses can change</a:t>
            </a:r>
          </a:p>
          <a:p>
            <a:r>
              <a:rPr lang="en-US" dirty="0"/>
              <a:t>Network only understands numeric addresses</a:t>
            </a:r>
          </a:p>
          <a:p>
            <a:endParaRPr lang="en-US" dirty="0"/>
          </a:p>
          <a:p>
            <a:r>
              <a:rPr lang="en-US" dirty="0"/>
              <a:t>Solution:</a:t>
            </a:r>
          </a:p>
          <a:p>
            <a:pPr lvl="1"/>
            <a:r>
              <a:rPr lang="en-US" dirty="0"/>
              <a:t>Use alphanumeric names to refer to hosts</a:t>
            </a:r>
          </a:p>
          <a:p>
            <a:pPr lvl="1"/>
            <a:r>
              <a:rPr lang="en-US" dirty="0"/>
              <a:t>Add a distributed hierarchical protocol (DNS) to map between alphanumeric host names and IP addresses</a:t>
            </a:r>
          </a:p>
        </p:txBody>
      </p:sp>
    </p:spTree>
    <p:extLst>
      <p:ext uri="{BB962C8B-B14F-4D97-AF65-F5344CB8AC3E}">
        <p14:creationId xmlns:p14="http://schemas.microsoft.com/office/powerpoint/2010/main" val="300008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9DC9-7CD4-467C-8CFD-5222CE901C5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0E5BCC4-2C44-4F83-9510-1F383211E7C8}"/>
              </a:ext>
            </a:extLst>
          </p:cNvPr>
          <p:cNvSpPr>
            <a:spLocks noGrp="1"/>
          </p:cNvSpPr>
          <p:nvPr>
            <p:ph idx="1"/>
          </p:nvPr>
        </p:nvSpPr>
        <p:spPr/>
        <p:txBody>
          <a:bodyPr/>
          <a:lstStyle/>
          <a:p>
            <a:r>
              <a:rPr lang="en-US" dirty="0"/>
              <a:t>Wireshark + </a:t>
            </a:r>
            <a:r>
              <a:rPr lang="en-US"/>
              <a:t>nslookup</a:t>
            </a:r>
          </a:p>
        </p:txBody>
      </p:sp>
    </p:spTree>
    <p:extLst>
      <p:ext uri="{BB962C8B-B14F-4D97-AF65-F5344CB8AC3E}">
        <p14:creationId xmlns:p14="http://schemas.microsoft.com/office/powerpoint/2010/main" val="414193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B1C53-3A7D-4E51-AE3E-862F9493EC6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49374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89CF-C1F6-4873-AA7F-7F9F3E1F8C7B}"/>
              </a:ext>
            </a:extLst>
          </p:cNvPr>
          <p:cNvSpPr>
            <a:spLocks noGrp="1"/>
          </p:cNvSpPr>
          <p:nvPr>
            <p:ph type="title"/>
          </p:nvPr>
        </p:nvSpPr>
        <p:spPr/>
        <p:txBody>
          <a:bodyPr/>
          <a:lstStyle/>
          <a:p>
            <a:r>
              <a:rPr lang="en-US" dirty="0"/>
              <a:t>Originally everything was located in ‘hosts’ files:</a:t>
            </a:r>
          </a:p>
        </p:txBody>
      </p:sp>
      <p:sp>
        <p:nvSpPr>
          <p:cNvPr id="3" name="Content Placeholder 2">
            <a:extLst>
              <a:ext uri="{FF2B5EF4-FFF2-40B4-BE49-F238E27FC236}">
                <a16:creationId xmlns:a16="http://schemas.microsoft.com/office/drawing/2014/main" id="{D768ED62-C479-44A6-A8FA-8953001CD8CD}"/>
              </a:ext>
            </a:extLst>
          </p:cNvPr>
          <p:cNvSpPr>
            <a:spLocks noGrp="1"/>
          </p:cNvSpPr>
          <p:nvPr>
            <p:ph idx="1"/>
          </p:nvPr>
        </p:nvSpPr>
        <p:spPr/>
        <p:txBody>
          <a:bodyPr>
            <a:normAutofit fontScale="55000" lnSpcReduction="20000"/>
          </a:bodyPr>
          <a:lstStyle/>
          <a:p>
            <a:r>
              <a:rPr lang="en-US" dirty="0"/>
              <a:t>127.0.0.1		localhost</a:t>
            </a:r>
            <a:br>
              <a:rPr lang="en-US" dirty="0"/>
            </a:br>
            <a:endParaRPr lang="en-US" dirty="0"/>
          </a:p>
          <a:p>
            <a:r>
              <a:rPr lang="en-US" dirty="0"/>
              <a:t>192.168.0.174		store1</a:t>
            </a:r>
          </a:p>
          <a:p>
            <a:r>
              <a:rPr lang="en-US" dirty="0"/>
              <a:t>192.168.0.238		store2</a:t>
            </a:r>
          </a:p>
          <a:p>
            <a:r>
              <a:rPr lang="en-US" dirty="0"/>
              <a:t>192.168.0.244		store3</a:t>
            </a:r>
          </a:p>
          <a:p>
            <a:r>
              <a:rPr lang="en-US" dirty="0"/>
              <a:t>192.168.155.2		operations</a:t>
            </a:r>
          </a:p>
          <a:p>
            <a:r>
              <a:rPr lang="en-US" dirty="0"/>
              <a:t>8.8.8.8			ns.google.com</a:t>
            </a:r>
          </a:p>
          <a:p>
            <a:r>
              <a:rPr lang="en-US" dirty="0"/>
              <a:t>89.25.120.31		google.com</a:t>
            </a:r>
          </a:p>
          <a:p>
            <a:r>
              <a:rPr lang="en-US" dirty="0"/>
              <a:t>89.25.120.24		www.google.com</a:t>
            </a:r>
          </a:p>
          <a:p>
            <a:endParaRPr lang="en-US" dirty="0"/>
          </a:p>
          <a:p>
            <a:r>
              <a:rPr lang="en-US" dirty="0"/>
              <a:t>Linux: /</a:t>
            </a:r>
            <a:r>
              <a:rPr lang="en-US" dirty="0" err="1"/>
              <a:t>etc</a:t>
            </a:r>
            <a:r>
              <a:rPr lang="en-US" dirty="0"/>
              <a:t>/hosts</a:t>
            </a:r>
          </a:p>
          <a:p>
            <a:r>
              <a:rPr lang="en-US" dirty="0"/>
              <a:t>Windows: C:\Windows\System32\drivers\etc\hosts</a:t>
            </a:r>
          </a:p>
          <a:p>
            <a:endParaRPr lang="en-US" dirty="0"/>
          </a:p>
          <a:p>
            <a:r>
              <a:rPr lang="en-US" dirty="0"/>
              <a:t>Originally a file on a shared drive had to be copied each day. After too many computers came onto the network, DNS was created</a:t>
            </a:r>
          </a:p>
          <a:p>
            <a:r>
              <a:rPr lang="en-US" dirty="0"/>
              <a:t>You can still override or add these kinds of mappings to the same files today</a:t>
            </a:r>
          </a:p>
        </p:txBody>
      </p:sp>
    </p:spTree>
    <p:extLst>
      <p:ext uri="{BB962C8B-B14F-4D97-AF65-F5344CB8AC3E}">
        <p14:creationId xmlns:p14="http://schemas.microsoft.com/office/powerpoint/2010/main" val="334206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DAD9-01D6-4122-9ECB-075146B13FFF}"/>
              </a:ext>
            </a:extLst>
          </p:cNvPr>
          <p:cNvSpPr>
            <a:spLocks noGrp="1"/>
          </p:cNvSpPr>
          <p:nvPr>
            <p:ph type="title"/>
          </p:nvPr>
        </p:nvSpPr>
        <p:spPr/>
        <p:txBody>
          <a:bodyPr/>
          <a:lstStyle/>
          <a:p>
            <a:r>
              <a:rPr lang="en-US" dirty="0"/>
              <a:t>What is DNS?</a:t>
            </a:r>
          </a:p>
        </p:txBody>
      </p:sp>
      <p:sp>
        <p:nvSpPr>
          <p:cNvPr id="3" name="Content Placeholder 2">
            <a:extLst>
              <a:ext uri="{FF2B5EF4-FFF2-40B4-BE49-F238E27FC236}">
                <a16:creationId xmlns:a16="http://schemas.microsoft.com/office/drawing/2014/main" id="{54F26689-55C1-4394-8574-7EEB99306CF4}"/>
              </a:ext>
            </a:extLst>
          </p:cNvPr>
          <p:cNvSpPr>
            <a:spLocks noGrp="1"/>
          </p:cNvSpPr>
          <p:nvPr>
            <p:ph idx="1"/>
          </p:nvPr>
        </p:nvSpPr>
        <p:spPr/>
        <p:txBody>
          <a:bodyPr/>
          <a:lstStyle/>
          <a:p>
            <a:r>
              <a:rPr lang="en-US" dirty="0"/>
              <a:t>Internet Directory Service</a:t>
            </a:r>
          </a:p>
          <a:p>
            <a:r>
              <a:rPr lang="en-US" dirty="0"/>
              <a:t>A protocol that maps host names to corresponding IP addresses</a:t>
            </a:r>
          </a:p>
          <a:p>
            <a:r>
              <a:rPr lang="en-US" dirty="0"/>
              <a:t>Mapping host names into their IP addresses is called </a:t>
            </a:r>
            <a:r>
              <a:rPr lang="en-US" b="1" dirty="0"/>
              <a:t>name resolution</a:t>
            </a:r>
            <a:r>
              <a:rPr lang="en-US" dirty="0"/>
              <a:t>, </a:t>
            </a:r>
            <a:r>
              <a:rPr lang="en-US" b="1" dirty="0"/>
              <a:t>name translation</a:t>
            </a:r>
            <a:r>
              <a:rPr lang="en-US" dirty="0"/>
              <a:t>, </a:t>
            </a:r>
            <a:r>
              <a:rPr lang="en-US" b="1" dirty="0"/>
              <a:t>name mapping </a:t>
            </a:r>
            <a:r>
              <a:rPr lang="en-US" dirty="0"/>
              <a:t>or </a:t>
            </a:r>
            <a:r>
              <a:rPr lang="en-US" b="1" dirty="0"/>
              <a:t>address resolution</a:t>
            </a:r>
            <a:r>
              <a:rPr lang="en-US" dirty="0"/>
              <a:t>.</a:t>
            </a:r>
          </a:p>
        </p:txBody>
      </p:sp>
    </p:spTree>
    <p:extLst>
      <p:ext uri="{BB962C8B-B14F-4D97-AF65-F5344CB8AC3E}">
        <p14:creationId xmlns:p14="http://schemas.microsoft.com/office/powerpoint/2010/main" val="150881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F200-79F4-469A-9062-723AA2CE1F97}"/>
              </a:ext>
            </a:extLst>
          </p:cNvPr>
          <p:cNvSpPr>
            <a:spLocks noGrp="1"/>
          </p:cNvSpPr>
          <p:nvPr>
            <p:ph type="title"/>
          </p:nvPr>
        </p:nvSpPr>
        <p:spPr/>
        <p:txBody>
          <a:bodyPr/>
          <a:lstStyle/>
          <a:p>
            <a:r>
              <a:rPr lang="en-US" dirty="0"/>
              <a:t>DNS</a:t>
            </a:r>
          </a:p>
        </p:txBody>
      </p:sp>
      <p:sp>
        <p:nvSpPr>
          <p:cNvPr id="3" name="Content Placeholder 2">
            <a:extLst>
              <a:ext uri="{FF2B5EF4-FFF2-40B4-BE49-F238E27FC236}">
                <a16:creationId xmlns:a16="http://schemas.microsoft.com/office/drawing/2014/main" id="{071BAD64-64B8-45F3-8798-81F6114FC445}"/>
              </a:ext>
            </a:extLst>
          </p:cNvPr>
          <p:cNvSpPr>
            <a:spLocks noGrp="1"/>
          </p:cNvSpPr>
          <p:nvPr>
            <p:ph idx="1"/>
          </p:nvPr>
        </p:nvSpPr>
        <p:spPr/>
        <p:txBody>
          <a:bodyPr>
            <a:normAutofit fontScale="92500" lnSpcReduction="20000"/>
          </a:bodyPr>
          <a:lstStyle/>
          <a:p>
            <a:r>
              <a:rPr lang="en-US" dirty="0"/>
              <a:t>Internet Corporation For Assigned Names and Numbers</a:t>
            </a:r>
          </a:p>
          <a:p>
            <a:pPr lvl="1"/>
            <a:r>
              <a:rPr lang="en-US" dirty="0"/>
              <a:t> IANA is now part of it</a:t>
            </a:r>
          </a:p>
          <a:p>
            <a:pPr lvl="1"/>
            <a:r>
              <a:rPr lang="en-US" dirty="0"/>
              <a:t> Handles ccTLDs</a:t>
            </a:r>
          </a:p>
          <a:p>
            <a:pPr lvl="1"/>
            <a:r>
              <a:rPr lang="en-US" dirty="0"/>
              <a:t> Handles </a:t>
            </a:r>
            <a:r>
              <a:rPr lang="en-US" dirty="0" err="1"/>
              <a:t>gTLDs</a:t>
            </a:r>
            <a:endParaRPr lang="en-US" dirty="0"/>
          </a:p>
          <a:p>
            <a:pPr lvl="1"/>
            <a:r>
              <a:rPr lang="en-US" dirty="0"/>
              <a:t> Handles the Root zone</a:t>
            </a:r>
          </a:p>
          <a:p>
            <a:endParaRPr lang="en-US" dirty="0"/>
          </a:p>
          <a:p>
            <a:r>
              <a:rPr lang="en-US" dirty="0"/>
              <a:t> Country level domains</a:t>
            </a:r>
          </a:p>
          <a:p>
            <a:pPr lvl="1"/>
            <a:r>
              <a:rPr lang="en-US" dirty="0"/>
              <a:t> .</a:t>
            </a:r>
            <a:r>
              <a:rPr lang="en-US" dirty="0" err="1"/>
              <a:t>bg</a:t>
            </a:r>
            <a:r>
              <a:rPr lang="en-US" dirty="0"/>
              <a:t>, .co.za, .co.uk, .edu.us</a:t>
            </a:r>
          </a:p>
          <a:p>
            <a:endParaRPr lang="en-US" dirty="0"/>
          </a:p>
          <a:p>
            <a:r>
              <a:rPr lang="en-US" dirty="0"/>
              <a:t> Top-level domains</a:t>
            </a:r>
          </a:p>
          <a:p>
            <a:pPr lvl="1"/>
            <a:r>
              <a:rPr lang="en-US" dirty="0"/>
              <a:t> .com, </a:t>
            </a:r>
            <a:r>
              <a:rPr lang="en-US" dirty="0" err="1"/>
              <a:t>.net</a:t>
            </a:r>
            <a:r>
              <a:rPr lang="en-US" dirty="0"/>
              <a:t>, .org, .</a:t>
            </a:r>
            <a:r>
              <a:rPr lang="en-US" dirty="0" err="1"/>
              <a:t>edu</a:t>
            </a:r>
            <a:r>
              <a:rPr lang="en-US" dirty="0"/>
              <a:t>, .</a:t>
            </a:r>
            <a:r>
              <a:rPr lang="en-US" dirty="0" err="1"/>
              <a:t>gov</a:t>
            </a:r>
            <a:r>
              <a:rPr lang="en-US" dirty="0"/>
              <a:t>, .mil</a:t>
            </a:r>
          </a:p>
          <a:p>
            <a:pPr lvl="1"/>
            <a:r>
              <a:rPr lang="en-US" dirty="0"/>
              <a:t> .biz, .name, .info</a:t>
            </a:r>
          </a:p>
          <a:p>
            <a:endParaRPr lang="en-US" dirty="0"/>
          </a:p>
        </p:txBody>
      </p:sp>
    </p:spTree>
    <p:extLst>
      <p:ext uri="{BB962C8B-B14F-4D97-AF65-F5344CB8AC3E}">
        <p14:creationId xmlns:p14="http://schemas.microsoft.com/office/powerpoint/2010/main" val="253308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CD5-91F4-4406-9809-959EE905C771}"/>
              </a:ext>
            </a:extLst>
          </p:cNvPr>
          <p:cNvSpPr>
            <a:spLocks noGrp="1"/>
          </p:cNvSpPr>
          <p:nvPr>
            <p:ph type="title"/>
          </p:nvPr>
        </p:nvSpPr>
        <p:spPr/>
        <p:txBody>
          <a:bodyPr/>
          <a:lstStyle/>
          <a:p>
            <a:r>
              <a:rPr lang="en-US" dirty="0"/>
              <a:t>Domain name registrar</a:t>
            </a:r>
          </a:p>
        </p:txBody>
      </p:sp>
      <p:sp>
        <p:nvSpPr>
          <p:cNvPr id="3" name="Content Placeholder 2">
            <a:extLst>
              <a:ext uri="{FF2B5EF4-FFF2-40B4-BE49-F238E27FC236}">
                <a16:creationId xmlns:a16="http://schemas.microsoft.com/office/drawing/2014/main" id="{2A22F8E6-85AE-422F-B44A-F639C34FC34D}"/>
              </a:ext>
            </a:extLst>
          </p:cNvPr>
          <p:cNvSpPr>
            <a:spLocks noGrp="1"/>
          </p:cNvSpPr>
          <p:nvPr>
            <p:ph idx="1"/>
          </p:nvPr>
        </p:nvSpPr>
        <p:spPr/>
        <p:txBody>
          <a:bodyPr/>
          <a:lstStyle/>
          <a:p>
            <a:r>
              <a:rPr lang="en-US" dirty="0"/>
              <a:t>A domain name registrar is an organization or commercial entity that manages the reservation of Internet domain names. A domain name registrar must be accredited by a generic top-level domain (gTLD) registry and/or a country code top-level domain (ccTLD) registry. The management is done in accordance with the guidelines of the designated domain name registries.</a:t>
            </a:r>
          </a:p>
        </p:txBody>
      </p:sp>
    </p:spTree>
    <p:extLst>
      <p:ext uri="{BB962C8B-B14F-4D97-AF65-F5344CB8AC3E}">
        <p14:creationId xmlns:p14="http://schemas.microsoft.com/office/powerpoint/2010/main" val="423621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22E9-5F94-4118-968E-878ECD3F2CF6}"/>
              </a:ext>
            </a:extLst>
          </p:cNvPr>
          <p:cNvSpPr>
            <a:spLocks noGrp="1"/>
          </p:cNvSpPr>
          <p:nvPr>
            <p:ph type="title"/>
          </p:nvPr>
        </p:nvSpPr>
        <p:spPr/>
        <p:txBody>
          <a:bodyPr/>
          <a:lstStyle/>
          <a:p>
            <a:r>
              <a:rPr lang="en-US" dirty="0"/>
              <a:t>DNS Root Servers</a:t>
            </a:r>
          </a:p>
        </p:txBody>
      </p:sp>
      <p:sp>
        <p:nvSpPr>
          <p:cNvPr id="3" name="Content Placeholder 2">
            <a:extLst>
              <a:ext uri="{FF2B5EF4-FFF2-40B4-BE49-F238E27FC236}">
                <a16:creationId xmlns:a16="http://schemas.microsoft.com/office/drawing/2014/main" id="{5DB86434-2F5E-46C2-A158-87BCBFAD5715}"/>
              </a:ext>
            </a:extLst>
          </p:cNvPr>
          <p:cNvSpPr>
            <a:spLocks noGrp="1"/>
          </p:cNvSpPr>
          <p:nvPr>
            <p:ph idx="1"/>
          </p:nvPr>
        </p:nvSpPr>
        <p:spPr/>
        <p:txBody>
          <a:bodyPr/>
          <a:lstStyle/>
          <a:p>
            <a:r>
              <a:rPr lang="en-US" dirty="0"/>
              <a:t>13 server IP numbers</a:t>
            </a:r>
          </a:p>
          <a:p>
            <a:r>
              <a:rPr lang="en-US" dirty="0"/>
              <a:t>This does not mean that there are only 13 physical servers; each operator uses redundant computer equipment to provide reliable service even if failure of hardware or software occurs. Additionally, all (except B-Root) operate in multiple geographical locations using a routing technique called </a:t>
            </a:r>
            <a:r>
              <a:rPr lang="en-US" b="1" dirty="0" err="1"/>
              <a:t>anycast</a:t>
            </a:r>
            <a:r>
              <a:rPr lang="en-US" b="1" dirty="0"/>
              <a:t> addressing</a:t>
            </a:r>
            <a:r>
              <a:rPr lang="en-US" dirty="0"/>
              <a:t>, providing increased performance and even more fault tolerance</a:t>
            </a:r>
          </a:p>
          <a:p>
            <a:r>
              <a:rPr lang="en-US" dirty="0"/>
              <a:t>Logical names in the form </a:t>
            </a:r>
            <a:r>
              <a:rPr lang="en-US" i="1" dirty="0"/>
              <a:t>letter</a:t>
            </a:r>
            <a:r>
              <a:rPr lang="en-US" dirty="0"/>
              <a:t>.root-servers.net, where </a:t>
            </a:r>
            <a:r>
              <a:rPr lang="en-US" i="1" dirty="0"/>
              <a:t>letter</a:t>
            </a:r>
            <a:r>
              <a:rPr lang="en-US" dirty="0"/>
              <a:t> ranges from a to m</a:t>
            </a:r>
          </a:p>
        </p:txBody>
      </p:sp>
    </p:spTree>
    <p:extLst>
      <p:ext uri="{BB962C8B-B14F-4D97-AF65-F5344CB8AC3E}">
        <p14:creationId xmlns:p14="http://schemas.microsoft.com/office/powerpoint/2010/main" val="76502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D6CF-443A-40D5-B40C-2CEC7195E219}"/>
              </a:ext>
            </a:extLst>
          </p:cNvPr>
          <p:cNvSpPr>
            <a:spLocks noGrp="1"/>
          </p:cNvSpPr>
          <p:nvPr>
            <p:ph type="title"/>
          </p:nvPr>
        </p:nvSpPr>
        <p:spPr/>
        <p:txBody>
          <a:bodyPr/>
          <a:lstStyle/>
          <a:p>
            <a:r>
              <a:rPr lang="en-US" b="1" dirty="0"/>
              <a:t>Root zone file</a:t>
            </a:r>
          </a:p>
        </p:txBody>
      </p:sp>
      <p:sp>
        <p:nvSpPr>
          <p:cNvPr id="3" name="Content Placeholder 2">
            <a:extLst>
              <a:ext uri="{FF2B5EF4-FFF2-40B4-BE49-F238E27FC236}">
                <a16:creationId xmlns:a16="http://schemas.microsoft.com/office/drawing/2014/main" id="{EB394E44-36AD-4DBA-9C5E-CFFBBCB81236}"/>
              </a:ext>
            </a:extLst>
          </p:cNvPr>
          <p:cNvSpPr>
            <a:spLocks noGrp="1"/>
          </p:cNvSpPr>
          <p:nvPr>
            <p:ph idx="1"/>
          </p:nvPr>
        </p:nvSpPr>
        <p:spPr/>
        <p:txBody>
          <a:bodyPr>
            <a:normAutofit fontScale="92500" lnSpcReduction="20000"/>
          </a:bodyPr>
          <a:lstStyle/>
          <a:p>
            <a:r>
              <a:rPr lang="en-US" dirty="0"/>
              <a:t>The root zone file is a small (about 2MB) data set whose publication is the primary purpose of root name servers</a:t>
            </a:r>
          </a:p>
          <a:p>
            <a:r>
              <a:rPr lang="en-US" dirty="0"/>
              <a:t>The root zone file is at the apex of a hierarchical distributed database called the Domain Name System (DNS). This database is used by almost all Internet applications to translate worldwide unique names like www.wikipedia.org into other identifiers such as IP addresses.</a:t>
            </a:r>
          </a:p>
          <a:p>
            <a:r>
              <a:rPr lang="en-US" dirty="0"/>
              <a:t>The contents of the root zone file is a list of names and numeric IP addresses of the authoritative DNS servers for all top-level domains (TLDs) such as com, org, </a:t>
            </a:r>
            <a:r>
              <a:rPr lang="en-US" dirty="0" err="1"/>
              <a:t>edu</a:t>
            </a:r>
            <a:r>
              <a:rPr lang="en-US" dirty="0"/>
              <a:t>, or the country code top-level domains. As of July 2015, there were 1058 TLDs. On 12 December 2004, 773 different authoritative servers for those TLDs listed</a:t>
            </a:r>
          </a:p>
          <a:p>
            <a:r>
              <a:rPr lang="en-US" dirty="0"/>
              <a:t>Other name servers forward queries for which they do not have any information about authoritative servers to a root name server. The root name server, using its root zone file, answers with a referral to the authoritative servers for the appropriate TLD or with an indication that no such TLD exists</a:t>
            </a:r>
          </a:p>
        </p:txBody>
      </p:sp>
    </p:spTree>
    <p:extLst>
      <p:ext uri="{BB962C8B-B14F-4D97-AF65-F5344CB8AC3E}">
        <p14:creationId xmlns:p14="http://schemas.microsoft.com/office/powerpoint/2010/main" val="140502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983E2D-EE26-49B5-A361-54DE592A1A5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38649" y="284256"/>
            <a:ext cx="7902575" cy="6300788"/>
          </a:xfrm>
        </p:spPr>
      </p:pic>
    </p:spTree>
    <p:extLst>
      <p:ext uri="{BB962C8B-B14F-4D97-AF65-F5344CB8AC3E}">
        <p14:creationId xmlns:p14="http://schemas.microsoft.com/office/powerpoint/2010/main" val="191684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1851</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DNS</vt:lpstr>
      <vt:lpstr>Why use names instead of IP numbers</vt:lpstr>
      <vt:lpstr>Originally everything was located in ‘hosts’ files:</vt:lpstr>
      <vt:lpstr>What is DNS?</vt:lpstr>
      <vt:lpstr>DNS</vt:lpstr>
      <vt:lpstr>Domain name registrar</vt:lpstr>
      <vt:lpstr>DNS Root Servers</vt:lpstr>
      <vt:lpstr>Root zone file</vt:lpstr>
      <vt:lpstr>PowerPoint Presentation</vt:lpstr>
      <vt:lpstr>DNS Servers</vt:lpstr>
      <vt:lpstr>DNS Servers</vt:lpstr>
      <vt:lpstr>DNS Resolvers</vt:lpstr>
      <vt:lpstr>DNS Query</vt:lpstr>
      <vt:lpstr>PowerPoint Presentation</vt:lpstr>
      <vt:lpstr>DNS protocol </vt:lpstr>
      <vt:lpstr>DNS Record</vt:lpstr>
      <vt:lpstr>Reverse DNS lookup</vt:lpstr>
      <vt:lpstr>DNS cache poisoning</vt:lpstr>
      <vt:lpstr>Additional resources for DNS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dc:title>
  <dc:creator>Ilian A. Trifonov</dc:creator>
  <cp:lastModifiedBy>Ilian A. Trifonov</cp:lastModifiedBy>
  <cp:revision>34</cp:revision>
  <dcterms:created xsi:type="dcterms:W3CDTF">2017-07-20T09:08:26Z</dcterms:created>
  <dcterms:modified xsi:type="dcterms:W3CDTF">2017-07-21T10:51:22Z</dcterms:modified>
</cp:coreProperties>
</file>