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59" r:id="rId10"/>
    <p:sldId id="265" r:id="rId11"/>
    <p:sldId id="267" r:id="rId12"/>
    <p:sldId id="266" r:id="rId13"/>
    <p:sldId id="268" r:id="rId14"/>
    <p:sldId id="269" r:id="rId15"/>
    <p:sldId id="270" r:id="rId16"/>
    <p:sldId id="271" r:id="rId17"/>
    <p:sldId id="284" r:id="rId18"/>
    <p:sldId id="278" r:id="rId19"/>
    <p:sldId id="272" r:id="rId20"/>
    <p:sldId id="273" r:id="rId21"/>
    <p:sldId id="277" r:id="rId22"/>
    <p:sldId id="279" r:id="rId23"/>
    <p:sldId id="274" r:id="rId24"/>
    <p:sldId id="275" r:id="rId25"/>
    <p:sldId id="276" r:id="rId26"/>
    <p:sldId id="280" r:id="rId27"/>
    <p:sldId id="281" r:id="rId28"/>
    <p:sldId id="282" r:id="rId29"/>
    <p:sldId id="28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108"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71492E-7BF6-434A-91B5-5938102D7348}" type="datetimeFigureOut">
              <a:rPr lang="en-US" smtClean="0"/>
              <a:t>7/27/2017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41DCB-E372-4BE8-8550-0D50FE657711}" type="slidenum">
              <a:rPr lang="en-US" smtClean="0"/>
              <a:t>‹#›</a:t>
            </a:fld>
            <a:endParaRPr lang="en-US"/>
          </a:p>
        </p:txBody>
      </p:sp>
    </p:spTree>
    <p:extLst>
      <p:ext uri="{BB962C8B-B14F-4D97-AF65-F5344CB8AC3E}">
        <p14:creationId xmlns:p14="http://schemas.microsoft.com/office/powerpoint/2010/main" val="3930641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71492E-7BF6-434A-91B5-5938102D7348}" type="datetimeFigureOut">
              <a:rPr lang="en-US" smtClean="0"/>
              <a:t>7/27/2017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41DCB-E372-4BE8-8550-0D50FE657711}" type="slidenum">
              <a:rPr lang="en-US" smtClean="0"/>
              <a:t>‹#›</a:t>
            </a:fld>
            <a:endParaRPr lang="en-US"/>
          </a:p>
        </p:txBody>
      </p:sp>
    </p:spTree>
    <p:extLst>
      <p:ext uri="{BB962C8B-B14F-4D97-AF65-F5344CB8AC3E}">
        <p14:creationId xmlns:p14="http://schemas.microsoft.com/office/powerpoint/2010/main" val="636538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71492E-7BF6-434A-91B5-5938102D7348}" type="datetimeFigureOut">
              <a:rPr lang="en-US" smtClean="0"/>
              <a:t>7/27/2017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41DCB-E372-4BE8-8550-0D50FE65771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02918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71492E-7BF6-434A-91B5-5938102D7348}" type="datetimeFigureOut">
              <a:rPr lang="en-US" smtClean="0"/>
              <a:t>7/27/2017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41DCB-E372-4BE8-8550-0D50FE657711}" type="slidenum">
              <a:rPr lang="en-US" smtClean="0"/>
              <a:t>‹#›</a:t>
            </a:fld>
            <a:endParaRPr lang="en-US"/>
          </a:p>
        </p:txBody>
      </p:sp>
    </p:spTree>
    <p:extLst>
      <p:ext uri="{BB962C8B-B14F-4D97-AF65-F5344CB8AC3E}">
        <p14:creationId xmlns:p14="http://schemas.microsoft.com/office/powerpoint/2010/main" val="1507324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71492E-7BF6-434A-91B5-5938102D7348}" type="datetimeFigureOut">
              <a:rPr lang="en-US" smtClean="0"/>
              <a:t>7/27/2017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41DCB-E372-4BE8-8550-0D50FE65771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543655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71492E-7BF6-434A-91B5-5938102D7348}" type="datetimeFigureOut">
              <a:rPr lang="en-US" smtClean="0"/>
              <a:t>7/27/2017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41DCB-E372-4BE8-8550-0D50FE657711}" type="slidenum">
              <a:rPr lang="en-US" smtClean="0"/>
              <a:t>‹#›</a:t>
            </a:fld>
            <a:endParaRPr lang="en-US"/>
          </a:p>
        </p:txBody>
      </p:sp>
    </p:spTree>
    <p:extLst>
      <p:ext uri="{BB962C8B-B14F-4D97-AF65-F5344CB8AC3E}">
        <p14:creationId xmlns:p14="http://schemas.microsoft.com/office/powerpoint/2010/main" val="22979894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71492E-7BF6-434A-91B5-5938102D7348}" type="datetimeFigureOut">
              <a:rPr lang="en-US" smtClean="0"/>
              <a:t>7/27/2017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41DCB-E372-4BE8-8550-0D50FE657711}" type="slidenum">
              <a:rPr lang="en-US" smtClean="0"/>
              <a:t>‹#›</a:t>
            </a:fld>
            <a:endParaRPr lang="en-US"/>
          </a:p>
        </p:txBody>
      </p:sp>
    </p:spTree>
    <p:extLst>
      <p:ext uri="{BB962C8B-B14F-4D97-AF65-F5344CB8AC3E}">
        <p14:creationId xmlns:p14="http://schemas.microsoft.com/office/powerpoint/2010/main" val="18158074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71492E-7BF6-434A-91B5-5938102D7348}" type="datetimeFigureOut">
              <a:rPr lang="en-US" smtClean="0"/>
              <a:t>7/27/2017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41DCB-E372-4BE8-8550-0D50FE657711}" type="slidenum">
              <a:rPr lang="en-US" smtClean="0"/>
              <a:t>‹#›</a:t>
            </a:fld>
            <a:endParaRPr lang="en-US"/>
          </a:p>
        </p:txBody>
      </p:sp>
    </p:spTree>
    <p:extLst>
      <p:ext uri="{BB962C8B-B14F-4D97-AF65-F5344CB8AC3E}">
        <p14:creationId xmlns:p14="http://schemas.microsoft.com/office/powerpoint/2010/main" val="3102528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71492E-7BF6-434A-91B5-5938102D7348}" type="datetimeFigureOut">
              <a:rPr lang="en-US" smtClean="0"/>
              <a:t>7/27/2017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41DCB-E372-4BE8-8550-0D50FE657711}" type="slidenum">
              <a:rPr lang="en-US" smtClean="0"/>
              <a:t>‹#›</a:t>
            </a:fld>
            <a:endParaRPr lang="en-US"/>
          </a:p>
        </p:txBody>
      </p:sp>
    </p:spTree>
    <p:extLst>
      <p:ext uri="{BB962C8B-B14F-4D97-AF65-F5344CB8AC3E}">
        <p14:creationId xmlns:p14="http://schemas.microsoft.com/office/powerpoint/2010/main" val="595505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71492E-7BF6-434A-91B5-5938102D7348}" type="datetimeFigureOut">
              <a:rPr lang="en-US" smtClean="0"/>
              <a:t>7/27/2017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41DCB-E372-4BE8-8550-0D50FE657711}" type="slidenum">
              <a:rPr lang="en-US" smtClean="0"/>
              <a:t>‹#›</a:t>
            </a:fld>
            <a:endParaRPr lang="en-US"/>
          </a:p>
        </p:txBody>
      </p:sp>
    </p:spTree>
    <p:extLst>
      <p:ext uri="{BB962C8B-B14F-4D97-AF65-F5344CB8AC3E}">
        <p14:creationId xmlns:p14="http://schemas.microsoft.com/office/powerpoint/2010/main" val="2331836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71492E-7BF6-434A-91B5-5938102D7348}" type="datetimeFigureOut">
              <a:rPr lang="en-US" smtClean="0"/>
              <a:t>7/27/2017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741DCB-E372-4BE8-8550-0D50FE657711}" type="slidenum">
              <a:rPr lang="en-US" smtClean="0"/>
              <a:t>‹#›</a:t>
            </a:fld>
            <a:endParaRPr lang="en-US"/>
          </a:p>
        </p:txBody>
      </p:sp>
    </p:spTree>
    <p:extLst>
      <p:ext uri="{BB962C8B-B14F-4D97-AF65-F5344CB8AC3E}">
        <p14:creationId xmlns:p14="http://schemas.microsoft.com/office/powerpoint/2010/main" val="2201887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71492E-7BF6-434A-91B5-5938102D7348}" type="datetimeFigureOut">
              <a:rPr lang="en-US" smtClean="0"/>
              <a:t>7/27/2017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741DCB-E372-4BE8-8550-0D50FE657711}" type="slidenum">
              <a:rPr lang="en-US" smtClean="0"/>
              <a:t>‹#›</a:t>
            </a:fld>
            <a:endParaRPr lang="en-US"/>
          </a:p>
        </p:txBody>
      </p:sp>
    </p:spTree>
    <p:extLst>
      <p:ext uri="{BB962C8B-B14F-4D97-AF65-F5344CB8AC3E}">
        <p14:creationId xmlns:p14="http://schemas.microsoft.com/office/powerpoint/2010/main" val="1928829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71492E-7BF6-434A-91B5-5938102D7348}" type="datetimeFigureOut">
              <a:rPr lang="en-US" smtClean="0"/>
              <a:t>7/27/2017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741DCB-E372-4BE8-8550-0D50FE657711}" type="slidenum">
              <a:rPr lang="en-US" smtClean="0"/>
              <a:t>‹#›</a:t>
            </a:fld>
            <a:endParaRPr lang="en-US"/>
          </a:p>
        </p:txBody>
      </p:sp>
    </p:spTree>
    <p:extLst>
      <p:ext uri="{BB962C8B-B14F-4D97-AF65-F5344CB8AC3E}">
        <p14:creationId xmlns:p14="http://schemas.microsoft.com/office/powerpoint/2010/main" val="3144549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71492E-7BF6-434A-91B5-5938102D7348}" type="datetimeFigureOut">
              <a:rPr lang="en-US" smtClean="0"/>
              <a:t>7/27/2017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741DCB-E372-4BE8-8550-0D50FE657711}" type="slidenum">
              <a:rPr lang="en-US" smtClean="0"/>
              <a:t>‹#›</a:t>
            </a:fld>
            <a:endParaRPr lang="en-US"/>
          </a:p>
        </p:txBody>
      </p:sp>
    </p:spTree>
    <p:extLst>
      <p:ext uri="{BB962C8B-B14F-4D97-AF65-F5344CB8AC3E}">
        <p14:creationId xmlns:p14="http://schemas.microsoft.com/office/powerpoint/2010/main" val="3784632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71492E-7BF6-434A-91B5-5938102D7348}" type="datetimeFigureOut">
              <a:rPr lang="en-US" smtClean="0"/>
              <a:t>7/27/2017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741DCB-E372-4BE8-8550-0D50FE657711}" type="slidenum">
              <a:rPr lang="en-US" smtClean="0"/>
              <a:t>‹#›</a:t>
            </a:fld>
            <a:endParaRPr lang="en-US"/>
          </a:p>
        </p:txBody>
      </p:sp>
    </p:spTree>
    <p:extLst>
      <p:ext uri="{BB962C8B-B14F-4D97-AF65-F5344CB8AC3E}">
        <p14:creationId xmlns:p14="http://schemas.microsoft.com/office/powerpoint/2010/main" val="1179961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71492E-7BF6-434A-91B5-5938102D7348}" type="datetimeFigureOut">
              <a:rPr lang="en-US" smtClean="0"/>
              <a:t>7/27/2017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741DCB-E372-4BE8-8550-0D50FE657711}" type="slidenum">
              <a:rPr lang="en-US" smtClean="0"/>
              <a:t>‹#›</a:t>
            </a:fld>
            <a:endParaRPr lang="en-US"/>
          </a:p>
        </p:txBody>
      </p:sp>
    </p:spTree>
    <p:extLst>
      <p:ext uri="{BB962C8B-B14F-4D97-AF65-F5344CB8AC3E}">
        <p14:creationId xmlns:p14="http://schemas.microsoft.com/office/powerpoint/2010/main" val="360547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71492E-7BF6-434A-91B5-5938102D7348}" type="datetimeFigureOut">
              <a:rPr lang="en-US" smtClean="0"/>
              <a:t>7/27/2017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B741DCB-E372-4BE8-8550-0D50FE657711}" type="slidenum">
              <a:rPr lang="en-US" smtClean="0"/>
              <a:t>‹#›</a:t>
            </a:fld>
            <a:endParaRPr lang="en-US"/>
          </a:p>
        </p:txBody>
      </p:sp>
    </p:spTree>
    <p:extLst>
      <p:ext uri="{BB962C8B-B14F-4D97-AF65-F5344CB8AC3E}">
        <p14:creationId xmlns:p14="http://schemas.microsoft.com/office/powerpoint/2010/main" val="7278459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CD45D-2E9F-4573-BB7B-74773CF0F49C}"/>
              </a:ext>
            </a:extLst>
          </p:cNvPr>
          <p:cNvSpPr>
            <a:spLocks noGrp="1"/>
          </p:cNvSpPr>
          <p:nvPr>
            <p:ph type="ctrTitle"/>
          </p:nvPr>
        </p:nvSpPr>
        <p:spPr/>
        <p:txBody>
          <a:bodyPr/>
          <a:lstStyle/>
          <a:p>
            <a:r>
              <a:rPr lang="en-US" dirty="0"/>
              <a:t>IP Addressing</a:t>
            </a:r>
          </a:p>
        </p:txBody>
      </p:sp>
      <p:sp>
        <p:nvSpPr>
          <p:cNvPr id="3" name="Subtitle 2">
            <a:extLst>
              <a:ext uri="{FF2B5EF4-FFF2-40B4-BE49-F238E27FC236}">
                <a16:creationId xmlns:a16="http://schemas.microsoft.com/office/drawing/2014/main" id="{74E520D4-9103-46E7-B3AD-A37A10D98580}"/>
              </a:ext>
            </a:extLst>
          </p:cNvPr>
          <p:cNvSpPr>
            <a:spLocks noGrp="1"/>
          </p:cNvSpPr>
          <p:nvPr>
            <p:ph type="subTitle" idx="1"/>
          </p:nvPr>
        </p:nvSpPr>
        <p:spPr/>
        <p:txBody>
          <a:bodyPr/>
          <a:lstStyle/>
          <a:p>
            <a:r>
              <a:rPr lang="en-US" dirty="0"/>
              <a:t>By Ilian Trifonov</a:t>
            </a:r>
          </a:p>
        </p:txBody>
      </p:sp>
    </p:spTree>
    <p:extLst>
      <p:ext uri="{BB962C8B-B14F-4D97-AF65-F5344CB8AC3E}">
        <p14:creationId xmlns:p14="http://schemas.microsoft.com/office/powerpoint/2010/main" val="249441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09D3F-8A18-47AB-9934-A26CE330DB25}"/>
              </a:ext>
            </a:extLst>
          </p:cNvPr>
          <p:cNvSpPr>
            <a:spLocks noGrp="1"/>
          </p:cNvSpPr>
          <p:nvPr>
            <p:ph type="title"/>
          </p:nvPr>
        </p:nvSpPr>
        <p:spPr/>
        <p:txBody>
          <a:bodyPr/>
          <a:lstStyle/>
          <a:p>
            <a:r>
              <a:rPr lang="en-US" dirty="0"/>
              <a:t>IP Addresses</a:t>
            </a:r>
          </a:p>
        </p:txBody>
      </p:sp>
      <p:sp>
        <p:nvSpPr>
          <p:cNvPr id="3" name="Content Placeholder 2">
            <a:extLst>
              <a:ext uri="{FF2B5EF4-FFF2-40B4-BE49-F238E27FC236}">
                <a16:creationId xmlns:a16="http://schemas.microsoft.com/office/drawing/2014/main" id="{3E2404EC-6C94-4BCC-B27D-44693CA9E1C4}"/>
              </a:ext>
            </a:extLst>
          </p:cNvPr>
          <p:cNvSpPr>
            <a:spLocks noGrp="1"/>
          </p:cNvSpPr>
          <p:nvPr>
            <p:ph idx="1"/>
          </p:nvPr>
        </p:nvSpPr>
        <p:spPr/>
        <p:txBody>
          <a:bodyPr/>
          <a:lstStyle/>
          <a:p>
            <a:r>
              <a:rPr lang="en-US" dirty="0"/>
              <a:t>213.130.72.18 – dotted quad notation</a:t>
            </a:r>
          </a:p>
          <a:p>
            <a:r>
              <a:rPr lang="en-US" dirty="0"/>
              <a:t>Each number between the dots is between 0 and 255</a:t>
            </a:r>
          </a:p>
          <a:p>
            <a:r>
              <a:rPr lang="en-US" dirty="0"/>
              <a:t>Each number is an octet </a:t>
            </a:r>
          </a:p>
          <a:p>
            <a:r>
              <a:rPr lang="en-US" dirty="0"/>
              <a:t>Octet is a unit of digital information in computing and telecommunications that consists of eight bits</a:t>
            </a:r>
          </a:p>
        </p:txBody>
      </p:sp>
    </p:spTree>
    <p:extLst>
      <p:ext uri="{BB962C8B-B14F-4D97-AF65-F5344CB8AC3E}">
        <p14:creationId xmlns:p14="http://schemas.microsoft.com/office/powerpoint/2010/main" val="2903810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F662E-30F9-40F4-8DE5-AFF05D33FFDB}"/>
              </a:ext>
            </a:extLst>
          </p:cNvPr>
          <p:cNvSpPr>
            <a:spLocks noGrp="1"/>
          </p:cNvSpPr>
          <p:nvPr>
            <p:ph type="title"/>
          </p:nvPr>
        </p:nvSpPr>
        <p:spPr/>
        <p:txBody>
          <a:bodyPr/>
          <a:lstStyle/>
          <a:p>
            <a:r>
              <a:rPr lang="en-US" dirty="0"/>
              <a:t>How do we convert binary to decimal?</a:t>
            </a:r>
          </a:p>
        </p:txBody>
      </p:sp>
      <p:graphicFrame>
        <p:nvGraphicFramePr>
          <p:cNvPr id="4" name="Content Placeholder 3">
            <a:extLst>
              <a:ext uri="{FF2B5EF4-FFF2-40B4-BE49-F238E27FC236}">
                <a16:creationId xmlns:a16="http://schemas.microsoft.com/office/drawing/2014/main" id="{A065F071-E0FC-47BE-9832-43F7D107A227}"/>
              </a:ext>
            </a:extLst>
          </p:cNvPr>
          <p:cNvGraphicFramePr>
            <a:graphicFrameLocks noGrp="1"/>
          </p:cNvGraphicFramePr>
          <p:nvPr>
            <p:ph idx="1"/>
            <p:extLst>
              <p:ext uri="{D42A27DB-BD31-4B8C-83A1-F6EECF244321}">
                <p14:modId xmlns:p14="http://schemas.microsoft.com/office/powerpoint/2010/main" val="131970748"/>
              </p:ext>
            </p:extLst>
          </p:nvPr>
        </p:nvGraphicFramePr>
        <p:xfrm>
          <a:off x="677863" y="2160587"/>
          <a:ext cx="9210208" cy="1021883"/>
        </p:xfrm>
        <a:graphic>
          <a:graphicData uri="http://schemas.openxmlformats.org/drawingml/2006/table">
            <a:tbl>
              <a:tblPr firstRow="1" bandRow="1">
                <a:tableStyleId>{5C22544A-7EE6-4342-B048-85BDC9FD1C3A}</a:tableStyleId>
              </a:tblPr>
              <a:tblGrid>
                <a:gridCol w="1151276">
                  <a:extLst>
                    <a:ext uri="{9D8B030D-6E8A-4147-A177-3AD203B41FA5}">
                      <a16:colId xmlns:a16="http://schemas.microsoft.com/office/drawing/2014/main" val="1740248611"/>
                    </a:ext>
                  </a:extLst>
                </a:gridCol>
                <a:gridCol w="1151276">
                  <a:extLst>
                    <a:ext uri="{9D8B030D-6E8A-4147-A177-3AD203B41FA5}">
                      <a16:colId xmlns:a16="http://schemas.microsoft.com/office/drawing/2014/main" val="376041811"/>
                    </a:ext>
                  </a:extLst>
                </a:gridCol>
                <a:gridCol w="1151276">
                  <a:extLst>
                    <a:ext uri="{9D8B030D-6E8A-4147-A177-3AD203B41FA5}">
                      <a16:colId xmlns:a16="http://schemas.microsoft.com/office/drawing/2014/main" val="2525198980"/>
                    </a:ext>
                  </a:extLst>
                </a:gridCol>
                <a:gridCol w="1151276">
                  <a:extLst>
                    <a:ext uri="{9D8B030D-6E8A-4147-A177-3AD203B41FA5}">
                      <a16:colId xmlns:a16="http://schemas.microsoft.com/office/drawing/2014/main" val="2099107014"/>
                    </a:ext>
                  </a:extLst>
                </a:gridCol>
                <a:gridCol w="1151276">
                  <a:extLst>
                    <a:ext uri="{9D8B030D-6E8A-4147-A177-3AD203B41FA5}">
                      <a16:colId xmlns:a16="http://schemas.microsoft.com/office/drawing/2014/main" val="2933012552"/>
                    </a:ext>
                  </a:extLst>
                </a:gridCol>
                <a:gridCol w="1151276">
                  <a:extLst>
                    <a:ext uri="{9D8B030D-6E8A-4147-A177-3AD203B41FA5}">
                      <a16:colId xmlns:a16="http://schemas.microsoft.com/office/drawing/2014/main" val="369789135"/>
                    </a:ext>
                  </a:extLst>
                </a:gridCol>
                <a:gridCol w="1151276">
                  <a:extLst>
                    <a:ext uri="{9D8B030D-6E8A-4147-A177-3AD203B41FA5}">
                      <a16:colId xmlns:a16="http://schemas.microsoft.com/office/drawing/2014/main" val="1337916637"/>
                    </a:ext>
                  </a:extLst>
                </a:gridCol>
                <a:gridCol w="1151276">
                  <a:extLst>
                    <a:ext uri="{9D8B030D-6E8A-4147-A177-3AD203B41FA5}">
                      <a16:colId xmlns:a16="http://schemas.microsoft.com/office/drawing/2014/main" val="2068273832"/>
                    </a:ext>
                  </a:extLst>
                </a:gridCol>
              </a:tblGrid>
              <a:tr h="647021">
                <a:tc>
                  <a:txBody>
                    <a:bodyPr/>
                    <a:lstStyle/>
                    <a:p>
                      <a:r>
                        <a:rPr lang="en-US" dirty="0"/>
                        <a:t>128(2^7)</a:t>
                      </a:r>
                    </a:p>
                  </a:txBody>
                  <a:tcPr/>
                </a:tc>
                <a:tc>
                  <a:txBody>
                    <a:bodyPr/>
                    <a:lstStyle/>
                    <a:p>
                      <a:r>
                        <a:rPr lang="en-US" dirty="0"/>
                        <a:t>64(2^6)</a:t>
                      </a:r>
                    </a:p>
                  </a:txBody>
                  <a:tcPr/>
                </a:tc>
                <a:tc>
                  <a:txBody>
                    <a:bodyPr/>
                    <a:lstStyle/>
                    <a:p>
                      <a:r>
                        <a:rPr lang="en-US" dirty="0"/>
                        <a:t>32(2^5)</a:t>
                      </a:r>
                    </a:p>
                  </a:txBody>
                  <a:tcPr/>
                </a:tc>
                <a:tc>
                  <a:txBody>
                    <a:bodyPr/>
                    <a:lstStyle/>
                    <a:p>
                      <a:r>
                        <a:rPr lang="en-US" dirty="0"/>
                        <a:t>16(2^4)</a:t>
                      </a:r>
                    </a:p>
                  </a:txBody>
                  <a:tcPr/>
                </a:tc>
                <a:tc>
                  <a:txBody>
                    <a:bodyPr/>
                    <a:lstStyle/>
                    <a:p>
                      <a:r>
                        <a:rPr lang="en-US" dirty="0"/>
                        <a:t>8(2^3)</a:t>
                      </a:r>
                    </a:p>
                  </a:txBody>
                  <a:tcPr/>
                </a:tc>
                <a:tc>
                  <a:txBody>
                    <a:bodyPr/>
                    <a:lstStyle/>
                    <a:p>
                      <a:r>
                        <a:rPr lang="en-US" dirty="0"/>
                        <a:t>4(2^2)</a:t>
                      </a:r>
                    </a:p>
                  </a:txBody>
                  <a:tcPr/>
                </a:tc>
                <a:tc>
                  <a:txBody>
                    <a:bodyPr/>
                    <a:lstStyle/>
                    <a:p>
                      <a:r>
                        <a:rPr lang="en-US" dirty="0"/>
                        <a:t>2(2^1)</a:t>
                      </a:r>
                    </a:p>
                  </a:txBody>
                  <a:tcPr/>
                </a:tc>
                <a:tc>
                  <a:txBody>
                    <a:bodyPr/>
                    <a:lstStyle/>
                    <a:p>
                      <a:r>
                        <a:rPr lang="en-US" dirty="0"/>
                        <a:t>1 (2^0)</a:t>
                      </a:r>
                    </a:p>
                  </a:txBody>
                  <a:tcPr/>
                </a:tc>
                <a:extLst>
                  <a:ext uri="{0D108BD9-81ED-4DB2-BD59-A6C34878D82A}">
                    <a16:rowId xmlns:a16="http://schemas.microsoft.com/office/drawing/2014/main" val="1128337986"/>
                  </a:ext>
                </a:extLst>
              </a:tr>
              <a:tr h="374862">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024759668"/>
                  </a:ext>
                </a:extLst>
              </a:tr>
            </a:tbl>
          </a:graphicData>
        </a:graphic>
      </p:graphicFrame>
      <p:sp>
        <p:nvSpPr>
          <p:cNvPr id="5" name="TextBox 4">
            <a:extLst>
              <a:ext uri="{FF2B5EF4-FFF2-40B4-BE49-F238E27FC236}">
                <a16:creationId xmlns:a16="http://schemas.microsoft.com/office/drawing/2014/main" id="{56803B7B-CB13-49BB-AD0D-D0D6988F8659}"/>
              </a:ext>
            </a:extLst>
          </p:cNvPr>
          <p:cNvSpPr txBox="1"/>
          <p:nvPr/>
        </p:nvSpPr>
        <p:spPr>
          <a:xfrm>
            <a:off x="842681" y="4267200"/>
            <a:ext cx="9556377" cy="1292662"/>
          </a:xfrm>
          <a:prstGeom prst="rect">
            <a:avLst/>
          </a:prstGeom>
          <a:noFill/>
        </p:spPr>
        <p:txBody>
          <a:bodyPr wrap="square" rtlCol="0">
            <a:spAutoFit/>
          </a:bodyPr>
          <a:lstStyle/>
          <a:p>
            <a:r>
              <a:rPr lang="en-US" dirty="0"/>
              <a:t>128            +0              +32         +0             +0               +4            +0              +0     </a:t>
            </a:r>
          </a:p>
          <a:p>
            <a:endParaRPr lang="en-US" dirty="0"/>
          </a:p>
          <a:p>
            <a:endParaRPr lang="en-US" dirty="0"/>
          </a:p>
          <a:p>
            <a:r>
              <a:rPr lang="en-US" dirty="0"/>
              <a:t>						</a:t>
            </a:r>
            <a:r>
              <a:rPr lang="en-US" sz="2400" dirty="0"/>
              <a:t>=    164 </a:t>
            </a:r>
            <a:endParaRPr lang="en-US" dirty="0"/>
          </a:p>
        </p:txBody>
      </p:sp>
    </p:spTree>
    <p:extLst>
      <p:ext uri="{BB962C8B-B14F-4D97-AF65-F5344CB8AC3E}">
        <p14:creationId xmlns:p14="http://schemas.microsoft.com/office/powerpoint/2010/main" val="3531630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4E1CC-258E-4C8F-A969-E162C379E3DF}"/>
              </a:ext>
            </a:extLst>
          </p:cNvPr>
          <p:cNvSpPr>
            <a:spLocks noGrp="1"/>
          </p:cNvSpPr>
          <p:nvPr>
            <p:ph type="title"/>
          </p:nvPr>
        </p:nvSpPr>
        <p:spPr/>
        <p:txBody>
          <a:bodyPr/>
          <a:lstStyle/>
          <a:p>
            <a:r>
              <a:rPr lang="en-US" dirty="0"/>
              <a:t>IP Address</a:t>
            </a:r>
          </a:p>
        </p:txBody>
      </p:sp>
      <p:sp>
        <p:nvSpPr>
          <p:cNvPr id="3" name="Content Placeholder 2">
            <a:extLst>
              <a:ext uri="{FF2B5EF4-FFF2-40B4-BE49-F238E27FC236}">
                <a16:creationId xmlns:a16="http://schemas.microsoft.com/office/drawing/2014/main" id="{89EFE2DD-D993-4B5C-8723-98E73AE1D385}"/>
              </a:ext>
            </a:extLst>
          </p:cNvPr>
          <p:cNvSpPr>
            <a:spLocks noGrp="1"/>
          </p:cNvSpPr>
          <p:nvPr>
            <p:ph idx="1"/>
          </p:nvPr>
        </p:nvSpPr>
        <p:spPr/>
        <p:txBody>
          <a:bodyPr/>
          <a:lstStyle/>
          <a:p>
            <a:r>
              <a:rPr lang="en-US" dirty="0"/>
              <a:t>IP is actually in the format </a:t>
            </a:r>
            <a:r>
              <a:rPr lang="en-US" dirty="0" err="1"/>
              <a:t>xxxxxxxx.xxxxxxxx.xxxxxxxx.xxxxxxxx</a:t>
            </a:r>
            <a:endParaRPr lang="en-US" dirty="0"/>
          </a:p>
          <a:p>
            <a:r>
              <a:rPr lang="en-US" dirty="0"/>
              <a:t>The IP 213.130.72.18 is ‭11010101‬.10000010‬.‭01001000‬.‭00010010‬</a:t>
            </a:r>
          </a:p>
          <a:p>
            <a:endParaRPr lang="en-US" dirty="0"/>
          </a:p>
        </p:txBody>
      </p:sp>
    </p:spTree>
    <p:extLst>
      <p:ext uri="{BB962C8B-B14F-4D97-AF65-F5344CB8AC3E}">
        <p14:creationId xmlns:p14="http://schemas.microsoft.com/office/powerpoint/2010/main" val="1095217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D175E-9630-4B8F-A2D0-620CC4E0F6AA}"/>
              </a:ext>
            </a:extLst>
          </p:cNvPr>
          <p:cNvSpPr>
            <a:spLocks noGrp="1"/>
          </p:cNvSpPr>
          <p:nvPr>
            <p:ph type="title"/>
          </p:nvPr>
        </p:nvSpPr>
        <p:spPr/>
        <p:txBody>
          <a:bodyPr/>
          <a:lstStyle/>
          <a:p>
            <a:r>
              <a:rPr lang="en-US" dirty="0"/>
              <a:t>IP address classes</a:t>
            </a:r>
          </a:p>
        </p:txBody>
      </p:sp>
      <p:sp>
        <p:nvSpPr>
          <p:cNvPr id="3" name="Content Placeholder 2">
            <a:extLst>
              <a:ext uri="{FF2B5EF4-FFF2-40B4-BE49-F238E27FC236}">
                <a16:creationId xmlns:a16="http://schemas.microsoft.com/office/drawing/2014/main" id="{74DCBCCF-31AB-41BC-9977-BD550A0DEA76}"/>
              </a:ext>
            </a:extLst>
          </p:cNvPr>
          <p:cNvSpPr>
            <a:spLocks noGrp="1"/>
          </p:cNvSpPr>
          <p:nvPr>
            <p:ph idx="1"/>
          </p:nvPr>
        </p:nvSpPr>
        <p:spPr/>
        <p:txBody>
          <a:bodyPr/>
          <a:lstStyle/>
          <a:p>
            <a:r>
              <a:rPr lang="en-US" dirty="0"/>
              <a:t>A, B, C – For allocating IP addresses</a:t>
            </a:r>
          </a:p>
          <a:p>
            <a:r>
              <a:rPr lang="en-US" dirty="0"/>
              <a:t>D – For multicasting</a:t>
            </a:r>
          </a:p>
          <a:p>
            <a:r>
              <a:rPr lang="en-US" dirty="0"/>
              <a:t>E – Reserved for experimental use</a:t>
            </a:r>
          </a:p>
          <a:p>
            <a:r>
              <a:rPr lang="en-US" dirty="0"/>
              <a:t>The leading bits identify the class</a:t>
            </a:r>
          </a:p>
        </p:txBody>
      </p:sp>
    </p:spTree>
    <p:extLst>
      <p:ext uri="{BB962C8B-B14F-4D97-AF65-F5344CB8AC3E}">
        <p14:creationId xmlns:p14="http://schemas.microsoft.com/office/powerpoint/2010/main" val="1892817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E25B7-0DA0-4C02-84F6-128BEF22E07C}"/>
              </a:ext>
            </a:extLst>
          </p:cNvPr>
          <p:cNvSpPr>
            <a:spLocks noGrp="1"/>
          </p:cNvSpPr>
          <p:nvPr>
            <p:ph type="title"/>
          </p:nvPr>
        </p:nvSpPr>
        <p:spPr/>
        <p:txBody>
          <a:bodyPr/>
          <a:lstStyle/>
          <a:p>
            <a:r>
              <a:rPr lang="en-US" dirty="0"/>
              <a:t>Class A</a:t>
            </a:r>
          </a:p>
        </p:txBody>
      </p:sp>
      <p:sp>
        <p:nvSpPr>
          <p:cNvPr id="3" name="Content Placeholder 2">
            <a:extLst>
              <a:ext uri="{FF2B5EF4-FFF2-40B4-BE49-F238E27FC236}">
                <a16:creationId xmlns:a16="http://schemas.microsoft.com/office/drawing/2014/main" id="{3139B169-B85F-494F-84C4-094551C0756B}"/>
              </a:ext>
            </a:extLst>
          </p:cNvPr>
          <p:cNvSpPr>
            <a:spLocks noGrp="1"/>
          </p:cNvSpPr>
          <p:nvPr>
            <p:ph idx="1"/>
          </p:nvPr>
        </p:nvSpPr>
        <p:spPr>
          <a:xfrm>
            <a:off x="677334" y="2160589"/>
            <a:ext cx="8596668" cy="1344611"/>
          </a:xfrm>
        </p:spPr>
        <p:txBody>
          <a:bodyPr/>
          <a:lstStyle/>
          <a:p>
            <a:pPr marL="0" indent="0">
              <a:buNone/>
            </a:pPr>
            <a:r>
              <a:rPr lang="en-US" dirty="0"/>
              <a:t>Network = N													Host=H</a:t>
            </a:r>
          </a:p>
          <a:p>
            <a:pPr marL="0" indent="0">
              <a:buNone/>
            </a:pPr>
            <a:endParaRPr lang="en-US" dirty="0"/>
          </a:p>
          <a:p>
            <a:pPr marL="0" indent="0" algn="ctr">
              <a:buNone/>
            </a:pPr>
            <a:r>
              <a:rPr lang="en-US" dirty="0"/>
              <a:t>0NNNNNNN.HHHHHHHH.HHHHHHHH.HHHHHHHH</a:t>
            </a:r>
          </a:p>
          <a:p>
            <a:pPr marL="0" indent="0">
              <a:buNone/>
            </a:pPr>
            <a:endParaRPr lang="en-US" dirty="0"/>
          </a:p>
        </p:txBody>
      </p:sp>
      <p:cxnSp>
        <p:nvCxnSpPr>
          <p:cNvPr id="7" name="Straight Arrow Connector 6">
            <a:extLst>
              <a:ext uri="{FF2B5EF4-FFF2-40B4-BE49-F238E27FC236}">
                <a16:creationId xmlns:a16="http://schemas.microsoft.com/office/drawing/2014/main" id="{AB3A212B-2EB3-46DB-B736-CF6F2AE77121}"/>
              </a:ext>
            </a:extLst>
          </p:cNvPr>
          <p:cNvCxnSpPr>
            <a:cxnSpLocks/>
          </p:cNvCxnSpPr>
          <p:nvPr/>
        </p:nvCxnSpPr>
        <p:spPr>
          <a:xfrm flipV="1">
            <a:off x="2160494" y="3307976"/>
            <a:ext cx="313765" cy="573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4463704-6874-403D-B187-8037000E1D57}"/>
              </a:ext>
            </a:extLst>
          </p:cNvPr>
          <p:cNvSpPr txBox="1"/>
          <p:nvPr/>
        </p:nvSpPr>
        <p:spPr>
          <a:xfrm>
            <a:off x="1246094" y="4034118"/>
            <a:ext cx="1783977" cy="369332"/>
          </a:xfrm>
          <a:prstGeom prst="rect">
            <a:avLst/>
          </a:prstGeom>
          <a:noFill/>
        </p:spPr>
        <p:txBody>
          <a:bodyPr wrap="square" rtlCol="0">
            <a:spAutoFit/>
          </a:bodyPr>
          <a:lstStyle/>
          <a:p>
            <a:r>
              <a:rPr lang="en-US" dirty="0"/>
              <a:t>Leading bit</a:t>
            </a:r>
          </a:p>
        </p:txBody>
      </p:sp>
      <p:cxnSp>
        <p:nvCxnSpPr>
          <p:cNvPr id="13" name="Straight Arrow Connector 12">
            <a:extLst>
              <a:ext uri="{FF2B5EF4-FFF2-40B4-BE49-F238E27FC236}">
                <a16:creationId xmlns:a16="http://schemas.microsoft.com/office/drawing/2014/main" id="{2FF8BD87-E8C8-4BB9-80B4-B021765AA82B}"/>
              </a:ext>
            </a:extLst>
          </p:cNvPr>
          <p:cNvCxnSpPr/>
          <p:nvPr/>
        </p:nvCxnSpPr>
        <p:spPr>
          <a:xfrm flipH="1" flipV="1">
            <a:off x="3030071" y="3307976"/>
            <a:ext cx="376517" cy="2151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8BF695D-673E-4530-B7E0-0C2ADFB645F5}"/>
              </a:ext>
            </a:extLst>
          </p:cNvPr>
          <p:cNvSpPr txBox="1"/>
          <p:nvPr/>
        </p:nvSpPr>
        <p:spPr>
          <a:xfrm>
            <a:off x="2160494" y="5674659"/>
            <a:ext cx="3603812" cy="646331"/>
          </a:xfrm>
          <a:prstGeom prst="rect">
            <a:avLst/>
          </a:prstGeom>
          <a:noFill/>
        </p:spPr>
        <p:txBody>
          <a:bodyPr wrap="square" rtlCol="0">
            <a:spAutoFit/>
          </a:bodyPr>
          <a:lstStyle/>
          <a:p>
            <a:r>
              <a:rPr lang="en-US" dirty="0"/>
              <a:t>7 bits</a:t>
            </a:r>
          </a:p>
          <a:p>
            <a:r>
              <a:rPr lang="en-US" dirty="0"/>
              <a:t>2^7 networks (128)</a:t>
            </a:r>
          </a:p>
        </p:txBody>
      </p:sp>
      <p:cxnSp>
        <p:nvCxnSpPr>
          <p:cNvPr id="16" name="Straight Arrow Connector 15">
            <a:extLst>
              <a:ext uri="{FF2B5EF4-FFF2-40B4-BE49-F238E27FC236}">
                <a16:creationId xmlns:a16="http://schemas.microsoft.com/office/drawing/2014/main" id="{62DB7D58-71E3-4AF5-9818-C62618AD8C57}"/>
              </a:ext>
            </a:extLst>
          </p:cNvPr>
          <p:cNvCxnSpPr>
            <a:cxnSpLocks/>
          </p:cNvCxnSpPr>
          <p:nvPr/>
        </p:nvCxnSpPr>
        <p:spPr>
          <a:xfrm flipH="1" flipV="1">
            <a:off x="5611906" y="3433483"/>
            <a:ext cx="457200" cy="600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5A6B857-1511-4DCD-B2E2-064973ECE390}"/>
              </a:ext>
            </a:extLst>
          </p:cNvPr>
          <p:cNvSpPr txBox="1"/>
          <p:nvPr/>
        </p:nvSpPr>
        <p:spPr>
          <a:xfrm>
            <a:off x="4885765" y="4123765"/>
            <a:ext cx="4052047" cy="1200329"/>
          </a:xfrm>
          <a:prstGeom prst="rect">
            <a:avLst/>
          </a:prstGeom>
          <a:noFill/>
        </p:spPr>
        <p:txBody>
          <a:bodyPr wrap="square" rtlCol="0">
            <a:spAutoFit/>
          </a:bodyPr>
          <a:lstStyle/>
          <a:p>
            <a:r>
              <a:rPr lang="en-US" dirty="0"/>
              <a:t>24 bits</a:t>
            </a:r>
          </a:p>
          <a:p>
            <a:r>
              <a:rPr lang="en-US" dirty="0"/>
              <a:t>2^24 Hosts (16 777 216 – 2) </a:t>
            </a:r>
          </a:p>
          <a:p>
            <a:r>
              <a:rPr lang="en-US" dirty="0"/>
              <a:t>The first and last address are reserved for network and broadcast</a:t>
            </a:r>
          </a:p>
        </p:txBody>
      </p:sp>
    </p:spTree>
    <p:extLst>
      <p:ext uri="{BB962C8B-B14F-4D97-AF65-F5344CB8AC3E}">
        <p14:creationId xmlns:p14="http://schemas.microsoft.com/office/powerpoint/2010/main" val="3714726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E25B7-0DA0-4C02-84F6-128BEF22E07C}"/>
              </a:ext>
            </a:extLst>
          </p:cNvPr>
          <p:cNvSpPr>
            <a:spLocks noGrp="1"/>
          </p:cNvSpPr>
          <p:nvPr>
            <p:ph type="title"/>
          </p:nvPr>
        </p:nvSpPr>
        <p:spPr/>
        <p:txBody>
          <a:bodyPr/>
          <a:lstStyle/>
          <a:p>
            <a:r>
              <a:rPr lang="en-US" dirty="0"/>
              <a:t>Class B</a:t>
            </a:r>
          </a:p>
        </p:txBody>
      </p:sp>
      <p:sp>
        <p:nvSpPr>
          <p:cNvPr id="3" name="Content Placeholder 2">
            <a:extLst>
              <a:ext uri="{FF2B5EF4-FFF2-40B4-BE49-F238E27FC236}">
                <a16:creationId xmlns:a16="http://schemas.microsoft.com/office/drawing/2014/main" id="{3139B169-B85F-494F-84C4-094551C0756B}"/>
              </a:ext>
            </a:extLst>
          </p:cNvPr>
          <p:cNvSpPr>
            <a:spLocks noGrp="1"/>
          </p:cNvSpPr>
          <p:nvPr>
            <p:ph idx="1"/>
          </p:nvPr>
        </p:nvSpPr>
        <p:spPr>
          <a:xfrm>
            <a:off x="677334" y="2160589"/>
            <a:ext cx="8596668" cy="1344611"/>
          </a:xfrm>
        </p:spPr>
        <p:txBody>
          <a:bodyPr/>
          <a:lstStyle/>
          <a:p>
            <a:pPr marL="0" indent="0">
              <a:buNone/>
            </a:pPr>
            <a:r>
              <a:rPr lang="en-US" dirty="0"/>
              <a:t>Network = N													Host=H</a:t>
            </a:r>
          </a:p>
          <a:p>
            <a:pPr marL="0" indent="0">
              <a:buNone/>
            </a:pPr>
            <a:endParaRPr lang="en-US" dirty="0"/>
          </a:p>
          <a:p>
            <a:pPr marL="0" indent="0" algn="ctr">
              <a:buNone/>
            </a:pPr>
            <a:r>
              <a:rPr lang="en-US" dirty="0"/>
              <a:t>10NNNNNN.NNNNNNNN.HHHHHHHH.HHHHHHHH</a:t>
            </a:r>
          </a:p>
          <a:p>
            <a:pPr marL="0" indent="0">
              <a:buNone/>
            </a:pPr>
            <a:endParaRPr lang="en-US" dirty="0"/>
          </a:p>
        </p:txBody>
      </p:sp>
      <p:cxnSp>
        <p:nvCxnSpPr>
          <p:cNvPr id="7" name="Straight Arrow Connector 6">
            <a:extLst>
              <a:ext uri="{FF2B5EF4-FFF2-40B4-BE49-F238E27FC236}">
                <a16:creationId xmlns:a16="http://schemas.microsoft.com/office/drawing/2014/main" id="{AB3A212B-2EB3-46DB-B736-CF6F2AE77121}"/>
              </a:ext>
            </a:extLst>
          </p:cNvPr>
          <p:cNvCxnSpPr>
            <a:cxnSpLocks/>
          </p:cNvCxnSpPr>
          <p:nvPr/>
        </p:nvCxnSpPr>
        <p:spPr>
          <a:xfrm flipV="1">
            <a:off x="2160494" y="3307976"/>
            <a:ext cx="313765" cy="573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4463704-6874-403D-B187-8037000E1D57}"/>
              </a:ext>
            </a:extLst>
          </p:cNvPr>
          <p:cNvSpPr txBox="1"/>
          <p:nvPr/>
        </p:nvSpPr>
        <p:spPr>
          <a:xfrm>
            <a:off x="1246094" y="4034118"/>
            <a:ext cx="1783977" cy="369332"/>
          </a:xfrm>
          <a:prstGeom prst="rect">
            <a:avLst/>
          </a:prstGeom>
          <a:noFill/>
        </p:spPr>
        <p:txBody>
          <a:bodyPr wrap="square" rtlCol="0">
            <a:spAutoFit/>
          </a:bodyPr>
          <a:lstStyle/>
          <a:p>
            <a:r>
              <a:rPr lang="en-US" dirty="0"/>
              <a:t>Leading bits</a:t>
            </a:r>
          </a:p>
        </p:txBody>
      </p:sp>
      <p:cxnSp>
        <p:nvCxnSpPr>
          <p:cNvPr id="13" name="Straight Arrow Connector 12">
            <a:extLst>
              <a:ext uri="{FF2B5EF4-FFF2-40B4-BE49-F238E27FC236}">
                <a16:creationId xmlns:a16="http://schemas.microsoft.com/office/drawing/2014/main" id="{2FF8BD87-E8C8-4BB9-80B4-B021765AA82B}"/>
              </a:ext>
            </a:extLst>
          </p:cNvPr>
          <p:cNvCxnSpPr>
            <a:cxnSpLocks/>
          </p:cNvCxnSpPr>
          <p:nvPr/>
        </p:nvCxnSpPr>
        <p:spPr>
          <a:xfrm flipV="1">
            <a:off x="3406589" y="3307976"/>
            <a:ext cx="233082" cy="2151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8BF695D-673E-4530-B7E0-0C2ADFB645F5}"/>
              </a:ext>
            </a:extLst>
          </p:cNvPr>
          <p:cNvSpPr txBox="1"/>
          <p:nvPr/>
        </p:nvSpPr>
        <p:spPr>
          <a:xfrm>
            <a:off x="2160494" y="5674659"/>
            <a:ext cx="3603812" cy="646331"/>
          </a:xfrm>
          <a:prstGeom prst="rect">
            <a:avLst/>
          </a:prstGeom>
          <a:noFill/>
        </p:spPr>
        <p:txBody>
          <a:bodyPr wrap="square" rtlCol="0">
            <a:spAutoFit/>
          </a:bodyPr>
          <a:lstStyle/>
          <a:p>
            <a:r>
              <a:rPr lang="en-US" dirty="0"/>
              <a:t>14 bits</a:t>
            </a:r>
          </a:p>
          <a:p>
            <a:r>
              <a:rPr lang="en-US" dirty="0"/>
              <a:t>2^14 networks (16 384)</a:t>
            </a:r>
          </a:p>
        </p:txBody>
      </p:sp>
      <p:cxnSp>
        <p:nvCxnSpPr>
          <p:cNvPr id="16" name="Straight Arrow Connector 15">
            <a:extLst>
              <a:ext uri="{FF2B5EF4-FFF2-40B4-BE49-F238E27FC236}">
                <a16:creationId xmlns:a16="http://schemas.microsoft.com/office/drawing/2014/main" id="{62DB7D58-71E3-4AF5-9818-C62618AD8C57}"/>
              </a:ext>
            </a:extLst>
          </p:cNvPr>
          <p:cNvCxnSpPr>
            <a:cxnSpLocks/>
          </p:cNvCxnSpPr>
          <p:nvPr/>
        </p:nvCxnSpPr>
        <p:spPr>
          <a:xfrm flipH="1" flipV="1">
            <a:off x="5611906" y="3433483"/>
            <a:ext cx="457200" cy="600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5A6B857-1511-4DCD-B2E2-064973ECE390}"/>
              </a:ext>
            </a:extLst>
          </p:cNvPr>
          <p:cNvSpPr txBox="1"/>
          <p:nvPr/>
        </p:nvSpPr>
        <p:spPr>
          <a:xfrm>
            <a:off x="4885765" y="4123765"/>
            <a:ext cx="4052047" cy="1200329"/>
          </a:xfrm>
          <a:prstGeom prst="rect">
            <a:avLst/>
          </a:prstGeom>
          <a:noFill/>
        </p:spPr>
        <p:txBody>
          <a:bodyPr wrap="square" rtlCol="0">
            <a:spAutoFit/>
          </a:bodyPr>
          <a:lstStyle/>
          <a:p>
            <a:r>
              <a:rPr lang="en-US" dirty="0"/>
              <a:t>16 bits</a:t>
            </a:r>
          </a:p>
          <a:p>
            <a:r>
              <a:rPr lang="en-US" dirty="0"/>
              <a:t>2^16 Hosts (65 536 – 2) </a:t>
            </a:r>
          </a:p>
          <a:p>
            <a:r>
              <a:rPr lang="en-US" dirty="0"/>
              <a:t>The first and last address are reserved for network and broadcast</a:t>
            </a:r>
          </a:p>
        </p:txBody>
      </p:sp>
    </p:spTree>
    <p:extLst>
      <p:ext uri="{BB962C8B-B14F-4D97-AF65-F5344CB8AC3E}">
        <p14:creationId xmlns:p14="http://schemas.microsoft.com/office/powerpoint/2010/main" val="2849461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E25B7-0DA0-4C02-84F6-128BEF22E07C}"/>
              </a:ext>
            </a:extLst>
          </p:cNvPr>
          <p:cNvSpPr>
            <a:spLocks noGrp="1"/>
          </p:cNvSpPr>
          <p:nvPr>
            <p:ph type="title"/>
          </p:nvPr>
        </p:nvSpPr>
        <p:spPr/>
        <p:txBody>
          <a:bodyPr/>
          <a:lstStyle/>
          <a:p>
            <a:r>
              <a:rPr lang="en-US" dirty="0"/>
              <a:t>Class C</a:t>
            </a:r>
          </a:p>
        </p:txBody>
      </p:sp>
      <p:sp>
        <p:nvSpPr>
          <p:cNvPr id="3" name="Content Placeholder 2">
            <a:extLst>
              <a:ext uri="{FF2B5EF4-FFF2-40B4-BE49-F238E27FC236}">
                <a16:creationId xmlns:a16="http://schemas.microsoft.com/office/drawing/2014/main" id="{3139B169-B85F-494F-84C4-094551C0756B}"/>
              </a:ext>
            </a:extLst>
          </p:cNvPr>
          <p:cNvSpPr>
            <a:spLocks noGrp="1"/>
          </p:cNvSpPr>
          <p:nvPr>
            <p:ph idx="1"/>
          </p:nvPr>
        </p:nvSpPr>
        <p:spPr>
          <a:xfrm>
            <a:off x="677334" y="2160589"/>
            <a:ext cx="8596668" cy="1344611"/>
          </a:xfrm>
        </p:spPr>
        <p:txBody>
          <a:bodyPr/>
          <a:lstStyle/>
          <a:p>
            <a:pPr marL="0" indent="0">
              <a:buNone/>
            </a:pPr>
            <a:r>
              <a:rPr lang="en-US" dirty="0"/>
              <a:t>Network = N													Host=H</a:t>
            </a:r>
          </a:p>
          <a:p>
            <a:pPr marL="0" indent="0">
              <a:buNone/>
            </a:pPr>
            <a:endParaRPr lang="en-US" dirty="0"/>
          </a:p>
          <a:p>
            <a:pPr marL="0" indent="0" algn="ctr">
              <a:buNone/>
            </a:pPr>
            <a:r>
              <a:rPr lang="en-US" dirty="0"/>
              <a:t>110NNNNN.NNNNNNNN.NNNNNNNN.HHHHHHHH</a:t>
            </a:r>
          </a:p>
          <a:p>
            <a:pPr marL="0" indent="0">
              <a:buNone/>
            </a:pPr>
            <a:endParaRPr lang="en-US" dirty="0"/>
          </a:p>
        </p:txBody>
      </p:sp>
      <p:cxnSp>
        <p:nvCxnSpPr>
          <p:cNvPr id="7" name="Straight Arrow Connector 6">
            <a:extLst>
              <a:ext uri="{FF2B5EF4-FFF2-40B4-BE49-F238E27FC236}">
                <a16:creationId xmlns:a16="http://schemas.microsoft.com/office/drawing/2014/main" id="{AB3A212B-2EB3-46DB-B736-CF6F2AE77121}"/>
              </a:ext>
            </a:extLst>
          </p:cNvPr>
          <p:cNvCxnSpPr>
            <a:cxnSpLocks/>
          </p:cNvCxnSpPr>
          <p:nvPr/>
        </p:nvCxnSpPr>
        <p:spPr>
          <a:xfrm flipV="1">
            <a:off x="2160494" y="3307976"/>
            <a:ext cx="313765" cy="573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4463704-6874-403D-B187-8037000E1D57}"/>
              </a:ext>
            </a:extLst>
          </p:cNvPr>
          <p:cNvSpPr txBox="1"/>
          <p:nvPr/>
        </p:nvSpPr>
        <p:spPr>
          <a:xfrm>
            <a:off x="1246094" y="4034118"/>
            <a:ext cx="1783977" cy="369332"/>
          </a:xfrm>
          <a:prstGeom prst="rect">
            <a:avLst/>
          </a:prstGeom>
          <a:noFill/>
        </p:spPr>
        <p:txBody>
          <a:bodyPr wrap="square" rtlCol="0">
            <a:spAutoFit/>
          </a:bodyPr>
          <a:lstStyle/>
          <a:p>
            <a:r>
              <a:rPr lang="en-US" dirty="0"/>
              <a:t>Leading bits</a:t>
            </a:r>
          </a:p>
        </p:txBody>
      </p:sp>
      <p:cxnSp>
        <p:nvCxnSpPr>
          <p:cNvPr id="13" name="Straight Arrow Connector 12">
            <a:extLst>
              <a:ext uri="{FF2B5EF4-FFF2-40B4-BE49-F238E27FC236}">
                <a16:creationId xmlns:a16="http://schemas.microsoft.com/office/drawing/2014/main" id="{2FF8BD87-E8C8-4BB9-80B4-B021765AA82B}"/>
              </a:ext>
            </a:extLst>
          </p:cNvPr>
          <p:cNvCxnSpPr>
            <a:cxnSpLocks/>
          </p:cNvCxnSpPr>
          <p:nvPr/>
        </p:nvCxnSpPr>
        <p:spPr>
          <a:xfrm flipV="1">
            <a:off x="3406589" y="3442447"/>
            <a:ext cx="251011" cy="2017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8BF695D-673E-4530-B7E0-0C2ADFB645F5}"/>
              </a:ext>
            </a:extLst>
          </p:cNvPr>
          <p:cNvSpPr txBox="1"/>
          <p:nvPr/>
        </p:nvSpPr>
        <p:spPr>
          <a:xfrm>
            <a:off x="2160494" y="5674659"/>
            <a:ext cx="3603812" cy="646331"/>
          </a:xfrm>
          <a:prstGeom prst="rect">
            <a:avLst/>
          </a:prstGeom>
          <a:noFill/>
        </p:spPr>
        <p:txBody>
          <a:bodyPr wrap="square" rtlCol="0">
            <a:spAutoFit/>
          </a:bodyPr>
          <a:lstStyle/>
          <a:p>
            <a:r>
              <a:rPr lang="en-US" dirty="0"/>
              <a:t>21 bits</a:t>
            </a:r>
          </a:p>
          <a:p>
            <a:r>
              <a:rPr lang="en-US" dirty="0"/>
              <a:t>2^21 networks (2 097 152)</a:t>
            </a:r>
          </a:p>
        </p:txBody>
      </p:sp>
      <p:cxnSp>
        <p:nvCxnSpPr>
          <p:cNvPr id="16" name="Straight Arrow Connector 15">
            <a:extLst>
              <a:ext uri="{FF2B5EF4-FFF2-40B4-BE49-F238E27FC236}">
                <a16:creationId xmlns:a16="http://schemas.microsoft.com/office/drawing/2014/main" id="{62DB7D58-71E3-4AF5-9818-C62618AD8C57}"/>
              </a:ext>
            </a:extLst>
          </p:cNvPr>
          <p:cNvCxnSpPr>
            <a:cxnSpLocks/>
          </p:cNvCxnSpPr>
          <p:nvPr/>
        </p:nvCxnSpPr>
        <p:spPr>
          <a:xfrm flipV="1">
            <a:off x="6069106" y="3307976"/>
            <a:ext cx="403412" cy="726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5A6B857-1511-4DCD-B2E2-064973ECE390}"/>
              </a:ext>
            </a:extLst>
          </p:cNvPr>
          <p:cNvSpPr txBox="1"/>
          <p:nvPr/>
        </p:nvSpPr>
        <p:spPr>
          <a:xfrm>
            <a:off x="4885765" y="4123765"/>
            <a:ext cx="4052047" cy="1200329"/>
          </a:xfrm>
          <a:prstGeom prst="rect">
            <a:avLst/>
          </a:prstGeom>
          <a:noFill/>
        </p:spPr>
        <p:txBody>
          <a:bodyPr wrap="square" rtlCol="0">
            <a:spAutoFit/>
          </a:bodyPr>
          <a:lstStyle/>
          <a:p>
            <a:r>
              <a:rPr lang="en-US" dirty="0"/>
              <a:t>8 bits</a:t>
            </a:r>
          </a:p>
          <a:p>
            <a:r>
              <a:rPr lang="en-US" dirty="0"/>
              <a:t>2^8 Hosts (256 – 2) </a:t>
            </a:r>
          </a:p>
          <a:p>
            <a:r>
              <a:rPr lang="en-US" dirty="0"/>
              <a:t>The first and last address are reserved for network and broadcast</a:t>
            </a:r>
          </a:p>
        </p:txBody>
      </p:sp>
    </p:spTree>
    <p:extLst>
      <p:ext uri="{BB962C8B-B14F-4D97-AF65-F5344CB8AC3E}">
        <p14:creationId xmlns:p14="http://schemas.microsoft.com/office/powerpoint/2010/main" val="4164577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7F790-8FAC-4138-AACA-F2329590833C}"/>
              </a:ext>
            </a:extLst>
          </p:cNvPr>
          <p:cNvSpPr>
            <a:spLocks noGrp="1"/>
          </p:cNvSpPr>
          <p:nvPr>
            <p:ph type="title"/>
          </p:nvPr>
        </p:nvSpPr>
        <p:spPr/>
        <p:txBody>
          <a:bodyPr/>
          <a:lstStyle/>
          <a:p>
            <a:r>
              <a:rPr lang="en-US" dirty="0"/>
              <a:t>IP Address Class ranges</a:t>
            </a:r>
          </a:p>
        </p:txBody>
      </p:sp>
      <p:graphicFrame>
        <p:nvGraphicFramePr>
          <p:cNvPr id="4" name="Content Placeholder 3">
            <a:extLst>
              <a:ext uri="{FF2B5EF4-FFF2-40B4-BE49-F238E27FC236}">
                <a16:creationId xmlns:a16="http://schemas.microsoft.com/office/drawing/2014/main" id="{7D504390-43BA-4BD6-8324-F6C8BB9E9D99}"/>
              </a:ext>
            </a:extLst>
          </p:cNvPr>
          <p:cNvGraphicFramePr>
            <a:graphicFrameLocks noGrp="1"/>
          </p:cNvGraphicFramePr>
          <p:nvPr>
            <p:ph idx="1"/>
            <p:extLst>
              <p:ext uri="{D42A27DB-BD31-4B8C-83A1-F6EECF244321}">
                <p14:modId xmlns:p14="http://schemas.microsoft.com/office/powerpoint/2010/main" val="1495380251"/>
              </p:ext>
            </p:extLst>
          </p:nvPr>
        </p:nvGraphicFramePr>
        <p:xfrm>
          <a:off x="677863" y="2160588"/>
          <a:ext cx="8596311" cy="2225040"/>
        </p:xfrm>
        <a:graphic>
          <a:graphicData uri="http://schemas.openxmlformats.org/drawingml/2006/table">
            <a:tbl>
              <a:tblPr firstRow="1" bandRow="1">
                <a:tableStyleId>{5C22544A-7EE6-4342-B048-85BDC9FD1C3A}</a:tableStyleId>
              </a:tblPr>
              <a:tblGrid>
                <a:gridCol w="2865437">
                  <a:extLst>
                    <a:ext uri="{9D8B030D-6E8A-4147-A177-3AD203B41FA5}">
                      <a16:colId xmlns:a16="http://schemas.microsoft.com/office/drawing/2014/main" val="3307268304"/>
                    </a:ext>
                  </a:extLst>
                </a:gridCol>
                <a:gridCol w="2865437">
                  <a:extLst>
                    <a:ext uri="{9D8B030D-6E8A-4147-A177-3AD203B41FA5}">
                      <a16:colId xmlns:a16="http://schemas.microsoft.com/office/drawing/2014/main" val="3020813971"/>
                    </a:ext>
                  </a:extLst>
                </a:gridCol>
                <a:gridCol w="2865437">
                  <a:extLst>
                    <a:ext uri="{9D8B030D-6E8A-4147-A177-3AD203B41FA5}">
                      <a16:colId xmlns:a16="http://schemas.microsoft.com/office/drawing/2014/main" val="1683149927"/>
                    </a:ext>
                  </a:extLst>
                </a:gridCol>
              </a:tblGrid>
              <a:tr h="370840">
                <a:tc>
                  <a:txBody>
                    <a:bodyPr/>
                    <a:lstStyle/>
                    <a:p>
                      <a:r>
                        <a:rPr lang="en-US" dirty="0"/>
                        <a:t>Class</a:t>
                      </a:r>
                    </a:p>
                  </a:txBody>
                  <a:tcPr/>
                </a:tc>
                <a:tc>
                  <a:txBody>
                    <a:bodyPr/>
                    <a:lstStyle/>
                    <a:p>
                      <a:r>
                        <a:rPr lang="en-US" dirty="0"/>
                        <a:t>1</a:t>
                      </a:r>
                      <a:r>
                        <a:rPr lang="en-US" baseline="30000" dirty="0"/>
                        <a:t>st</a:t>
                      </a:r>
                      <a:r>
                        <a:rPr lang="en-US" dirty="0"/>
                        <a:t> Octet Decimal Range</a:t>
                      </a:r>
                    </a:p>
                  </a:txBody>
                  <a:tcPr/>
                </a:tc>
                <a:tc>
                  <a:txBody>
                    <a:bodyPr/>
                    <a:lstStyle/>
                    <a:p>
                      <a:r>
                        <a:rPr lang="en-US" dirty="0"/>
                        <a:t>1</a:t>
                      </a:r>
                      <a:r>
                        <a:rPr lang="en-US" baseline="30000" dirty="0"/>
                        <a:t>st</a:t>
                      </a:r>
                      <a:r>
                        <a:rPr lang="en-US" dirty="0"/>
                        <a:t> Octet High Order Bits</a:t>
                      </a:r>
                    </a:p>
                  </a:txBody>
                  <a:tcPr/>
                </a:tc>
                <a:extLst>
                  <a:ext uri="{0D108BD9-81ED-4DB2-BD59-A6C34878D82A}">
                    <a16:rowId xmlns:a16="http://schemas.microsoft.com/office/drawing/2014/main" val="2585314110"/>
                  </a:ext>
                </a:extLst>
              </a:tr>
              <a:tr h="370840">
                <a:tc>
                  <a:txBody>
                    <a:bodyPr/>
                    <a:lstStyle/>
                    <a:p>
                      <a:r>
                        <a:rPr lang="en-US" dirty="0"/>
                        <a:t>A</a:t>
                      </a:r>
                    </a:p>
                  </a:txBody>
                  <a:tcPr/>
                </a:tc>
                <a:tc>
                  <a:txBody>
                    <a:bodyPr/>
                    <a:lstStyle/>
                    <a:p>
                      <a:r>
                        <a:rPr lang="en-US" dirty="0"/>
                        <a:t>1-126</a:t>
                      </a:r>
                    </a:p>
                  </a:txBody>
                  <a:tcPr/>
                </a:tc>
                <a:tc>
                  <a:txBody>
                    <a:bodyPr/>
                    <a:lstStyle/>
                    <a:p>
                      <a:r>
                        <a:rPr lang="en-US" dirty="0"/>
                        <a:t>0</a:t>
                      </a:r>
                    </a:p>
                  </a:txBody>
                  <a:tcPr/>
                </a:tc>
                <a:extLst>
                  <a:ext uri="{0D108BD9-81ED-4DB2-BD59-A6C34878D82A}">
                    <a16:rowId xmlns:a16="http://schemas.microsoft.com/office/drawing/2014/main" val="2870817249"/>
                  </a:ext>
                </a:extLst>
              </a:tr>
              <a:tr h="370840">
                <a:tc>
                  <a:txBody>
                    <a:bodyPr/>
                    <a:lstStyle/>
                    <a:p>
                      <a:r>
                        <a:rPr lang="en-US" dirty="0"/>
                        <a:t>B</a:t>
                      </a:r>
                    </a:p>
                  </a:txBody>
                  <a:tcPr/>
                </a:tc>
                <a:tc>
                  <a:txBody>
                    <a:bodyPr/>
                    <a:lstStyle/>
                    <a:p>
                      <a:r>
                        <a:rPr lang="en-US" dirty="0"/>
                        <a:t>128-191</a:t>
                      </a:r>
                    </a:p>
                  </a:txBody>
                  <a:tcPr/>
                </a:tc>
                <a:tc>
                  <a:txBody>
                    <a:bodyPr/>
                    <a:lstStyle/>
                    <a:p>
                      <a:r>
                        <a:rPr lang="en-US" dirty="0"/>
                        <a:t>10</a:t>
                      </a:r>
                    </a:p>
                  </a:txBody>
                  <a:tcPr/>
                </a:tc>
                <a:extLst>
                  <a:ext uri="{0D108BD9-81ED-4DB2-BD59-A6C34878D82A}">
                    <a16:rowId xmlns:a16="http://schemas.microsoft.com/office/drawing/2014/main" val="419971523"/>
                  </a:ext>
                </a:extLst>
              </a:tr>
              <a:tr h="370840">
                <a:tc>
                  <a:txBody>
                    <a:bodyPr/>
                    <a:lstStyle/>
                    <a:p>
                      <a:r>
                        <a:rPr lang="en-US" dirty="0"/>
                        <a:t>C</a:t>
                      </a:r>
                    </a:p>
                  </a:txBody>
                  <a:tcPr/>
                </a:tc>
                <a:tc>
                  <a:txBody>
                    <a:bodyPr/>
                    <a:lstStyle/>
                    <a:p>
                      <a:r>
                        <a:rPr lang="en-US" dirty="0"/>
                        <a:t>192-223</a:t>
                      </a:r>
                    </a:p>
                  </a:txBody>
                  <a:tcPr/>
                </a:tc>
                <a:tc>
                  <a:txBody>
                    <a:bodyPr/>
                    <a:lstStyle/>
                    <a:p>
                      <a:r>
                        <a:rPr lang="en-US" dirty="0"/>
                        <a:t>110</a:t>
                      </a:r>
                    </a:p>
                  </a:txBody>
                  <a:tcPr/>
                </a:tc>
                <a:extLst>
                  <a:ext uri="{0D108BD9-81ED-4DB2-BD59-A6C34878D82A}">
                    <a16:rowId xmlns:a16="http://schemas.microsoft.com/office/drawing/2014/main" val="1918953148"/>
                  </a:ext>
                </a:extLst>
              </a:tr>
              <a:tr h="370840">
                <a:tc>
                  <a:txBody>
                    <a:bodyPr/>
                    <a:lstStyle/>
                    <a:p>
                      <a:r>
                        <a:rPr lang="en-US" dirty="0"/>
                        <a:t>D</a:t>
                      </a:r>
                    </a:p>
                  </a:txBody>
                  <a:tcPr/>
                </a:tc>
                <a:tc>
                  <a:txBody>
                    <a:bodyPr/>
                    <a:lstStyle/>
                    <a:p>
                      <a:r>
                        <a:rPr lang="en-US" dirty="0"/>
                        <a:t>224-239</a:t>
                      </a:r>
                    </a:p>
                  </a:txBody>
                  <a:tcPr/>
                </a:tc>
                <a:tc>
                  <a:txBody>
                    <a:bodyPr/>
                    <a:lstStyle/>
                    <a:p>
                      <a:r>
                        <a:rPr lang="en-US" dirty="0"/>
                        <a:t>1110</a:t>
                      </a:r>
                    </a:p>
                  </a:txBody>
                  <a:tcPr/>
                </a:tc>
                <a:extLst>
                  <a:ext uri="{0D108BD9-81ED-4DB2-BD59-A6C34878D82A}">
                    <a16:rowId xmlns:a16="http://schemas.microsoft.com/office/drawing/2014/main" val="3120919691"/>
                  </a:ext>
                </a:extLst>
              </a:tr>
              <a:tr h="370840">
                <a:tc>
                  <a:txBody>
                    <a:bodyPr/>
                    <a:lstStyle/>
                    <a:p>
                      <a:r>
                        <a:rPr lang="en-US" dirty="0"/>
                        <a:t>E</a:t>
                      </a:r>
                    </a:p>
                  </a:txBody>
                  <a:tcPr/>
                </a:tc>
                <a:tc>
                  <a:txBody>
                    <a:bodyPr/>
                    <a:lstStyle/>
                    <a:p>
                      <a:r>
                        <a:rPr lang="en-US" dirty="0"/>
                        <a:t>240-254</a:t>
                      </a:r>
                    </a:p>
                  </a:txBody>
                  <a:tcPr/>
                </a:tc>
                <a:tc>
                  <a:txBody>
                    <a:bodyPr/>
                    <a:lstStyle/>
                    <a:p>
                      <a:r>
                        <a:rPr lang="en-US" dirty="0"/>
                        <a:t>1111</a:t>
                      </a:r>
                    </a:p>
                  </a:txBody>
                  <a:tcPr/>
                </a:tc>
                <a:extLst>
                  <a:ext uri="{0D108BD9-81ED-4DB2-BD59-A6C34878D82A}">
                    <a16:rowId xmlns:a16="http://schemas.microsoft.com/office/drawing/2014/main" val="2740567643"/>
                  </a:ext>
                </a:extLst>
              </a:tr>
            </a:tbl>
          </a:graphicData>
        </a:graphic>
      </p:graphicFrame>
    </p:spTree>
    <p:extLst>
      <p:ext uri="{BB962C8B-B14F-4D97-AF65-F5344CB8AC3E}">
        <p14:creationId xmlns:p14="http://schemas.microsoft.com/office/powerpoint/2010/main" val="951884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5015E-DD22-4757-AACA-07A65035A252}"/>
              </a:ext>
            </a:extLst>
          </p:cNvPr>
          <p:cNvSpPr>
            <a:spLocks noGrp="1"/>
          </p:cNvSpPr>
          <p:nvPr>
            <p:ph type="title"/>
          </p:nvPr>
        </p:nvSpPr>
        <p:spPr/>
        <p:txBody>
          <a:bodyPr/>
          <a:lstStyle/>
          <a:p>
            <a:r>
              <a:rPr lang="en-US" dirty="0"/>
              <a:t>Subnet Mask</a:t>
            </a:r>
          </a:p>
        </p:txBody>
      </p:sp>
      <p:sp>
        <p:nvSpPr>
          <p:cNvPr id="3" name="Content Placeholder 2">
            <a:extLst>
              <a:ext uri="{FF2B5EF4-FFF2-40B4-BE49-F238E27FC236}">
                <a16:creationId xmlns:a16="http://schemas.microsoft.com/office/drawing/2014/main" id="{D2212F89-274A-47D6-9CDC-21528E133A31}"/>
              </a:ext>
            </a:extLst>
          </p:cNvPr>
          <p:cNvSpPr>
            <a:spLocks noGrp="1"/>
          </p:cNvSpPr>
          <p:nvPr>
            <p:ph idx="1"/>
          </p:nvPr>
        </p:nvSpPr>
        <p:spPr/>
        <p:txBody>
          <a:bodyPr/>
          <a:lstStyle/>
          <a:p>
            <a:r>
              <a:rPr lang="en-US" dirty="0"/>
              <a:t>The subnet mask is used by the TCP/IP protocol to determine whether a host is on the local subnet or on a remote network. </a:t>
            </a:r>
          </a:p>
          <a:p>
            <a:r>
              <a:rPr lang="en-US" dirty="0"/>
              <a:t>For example using a 255.255.255.0 subnet mask, and an IP 192.168.1.32:</a:t>
            </a:r>
          </a:p>
          <a:p>
            <a:pPr lvl="1"/>
            <a:r>
              <a:rPr lang="en-US" dirty="0"/>
              <a:t>192.168.1.X – On the local subnet</a:t>
            </a:r>
          </a:p>
          <a:p>
            <a:pPr lvl="1"/>
            <a:r>
              <a:rPr lang="en-US" dirty="0"/>
              <a:t>111.15.5.14 – On a remote network</a:t>
            </a:r>
          </a:p>
        </p:txBody>
      </p:sp>
    </p:spTree>
    <p:extLst>
      <p:ext uri="{BB962C8B-B14F-4D97-AF65-F5344CB8AC3E}">
        <p14:creationId xmlns:p14="http://schemas.microsoft.com/office/powerpoint/2010/main" val="3894682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3E0F7-8FC0-4586-BA8D-B56D1F253779}"/>
              </a:ext>
            </a:extLst>
          </p:cNvPr>
          <p:cNvSpPr>
            <a:spLocks noGrp="1"/>
          </p:cNvSpPr>
          <p:nvPr>
            <p:ph type="title"/>
          </p:nvPr>
        </p:nvSpPr>
        <p:spPr/>
        <p:txBody>
          <a:bodyPr/>
          <a:lstStyle/>
          <a:p>
            <a:r>
              <a:rPr lang="en-US" dirty="0"/>
              <a:t>Subnet Mask</a:t>
            </a:r>
          </a:p>
        </p:txBody>
      </p:sp>
      <p:sp>
        <p:nvSpPr>
          <p:cNvPr id="3" name="Content Placeholder 2">
            <a:extLst>
              <a:ext uri="{FF2B5EF4-FFF2-40B4-BE49-F238E27FC236}">
                <a16:creationId xmlns:a16="http://schemas.microsoft.com/office/drawing/2014/main" id="{00E4B899-782F-4EF2-A7B1-665C8B261242}"/>
              </a:ext>
            </a:extLst>
          </p:cNvPr>
          <p:cNvSpPr>
            <a:spLocks noGrp="1"/>
          </p:cNvSpPr>
          <p:nvPr>
            <p:ph idx="1"/>
          </p:nvPr>
        </p:nvSpPr>
        <p:spPr/>
        <p:txBody>
          <a:bodyPr/>
          <a:lstStyle/>
          <a:p>
            <a:r>
              <a:rPr lang="en-US" dirty="0"/>
              <a:t>Class A – 255.0.0.0 – 11111111.00000000.00000000.00000000</a:t>
            </a:r>
          </a:p>
          <a:p>
            <a:r>
              <a:rPr lang="en-US" dirty="0"/>
              <a:t>Class B – 255.255.0.0 – 11111111. 11111111.00000000.00000000</a:t>
            </a:r>
          </a:p>
          <a:p>
            <a:r>
              <a:rPr lang="en-US" dirty="0"/>
              <a:t>Class C – 255.255.255.0 – 11111111. 11111111. 11111111.00000000</a:t>
            </a:r>
          </a:p>
        </p:txBody>
      </p:sp>
    </p:spTree>
    <p:extLst>
      <p:ext uri="{BB962C8B-B14F-4D97-AF65-F5344CB8AC3E}">
        <p14:creationId xmlns:p14="http://schemas.microsoft.com/office/powerpoint/2010/main" val="1230482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495AC-7EF0-47AE-9A33-E889908D0D8D}"/>
              </a:ext>
            </a:extLst>
          </p:cNvPr>
          <p:cNvSpPr>
            <a:spLocks noGrp="1"/>
          </p:cNvSpPr>
          <p:nvPr>
            <p:ph type="title"/>
          </p:nvPr>
        </p:nvSpPr>
        <p:spPr/>
        <p:txBody>
          <a:bodyPr/>
          <a:lstStyle/>
          <a:p>
            <a:r>
              <a:rPr lang="en-US" dirty="0"/>
              <a:t>Internet Protocol (IP) address</a:t>
            </a:r>
          </a:p>
        </p:txBody>
      </p:sp>
      <p:sp>
        <p:nvSpPr>
          <p:cNvPr id="3" name="Content Placeholder 2">
            <a:extLst>
              <a:ext uri="{FF2B5EF4-FFF2-40B4-BE49-F238E27FC236}">
                <a16:creationId xmlns:a16="http://schemas.microsoft.com/office/drawing/2014/main" id="{84E94319-3247-4589-8501-31B543848BC6}"/>
              </a:ext>
            </a:extLst>
          </p:cNvPr>
          <p:cNvSpPr>
            <a:spLocks noGrp="1"/>
          </p:cNvSpPr>
          <p:nvPr>
            <p:ph idx="1"/>
          </p:nvPr>
        </p:nvSpPr>
        <p:spPr/>
        <p:txBody>
          <a:bodyPr/>
          <a:lstStyle/>
          <a:p>
            <a:r>
              <a:rPr lang="en-US" dirty="0"/>
              <a:t>Numerical label assigned to each device connected to a computer network that uses the Internet Protocol for communication</a:t>
            </a:r>
          </a:p>
          <a:p>
            <a:r>
              <a:rPr lang="en-US" dirty="0"/>
              <a:t>An IP address serves two principal functions: host or network interface identification and location addressing</a:t>
            </a:r>
          </a:p>
          <a:p>
            <a:r>
              <a:rPr lang="en-US" dirty="0"/>
              <a:t>IPv4 – 32 bit</a:t>
            </a:r>
          </a:p>
          <a:p>
            <a:r>
              <a:rPr lang="en-US" dirty="0"/>
              <a:t>IPv6 – 128 bit</a:t>
            </a:r>
          </a:p>
          <a:p>
            <a:r>
              <a:rPr lang="en-US" dirty="0"/>
              <a:t>Needed to uniquely identify computers on a network and the internet</a:t>
            </a:r>
          </a:p>
        </p:txBody>
      </p:sp>
    </p:spTree>
    <p:extLst>
      <p:ext uri="{BB962C8B-B14F-4D97-AF65-F5344CB8AC3E}">
        <p14:creationId xmlns:p14="http://schemas.microsoft.com/office/powerpoint/2010/main" val="3333827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95430-ACFF-4BC3-B94B-8702716FFE9F}"/>
              </a:ext>
            </a:extLst>
          </p:cNvPr>
          <p:cNvSpPr>
            <a:spLocks noGrp="1"/>
          </p:cNvSpPr>
          <p:nvPr>
            <p:ph type="title"/>
          </p:nvPr>
        </p:nvSpPr>
        <p:spPr/>
        <p:txBody>
          <a:bodyPr/>
          <a:lstStyle/>
          <a:p>
            <a:r>
              <a:rPr lang="en-US" dirty="0"/>
              <a:t>Special IP Addresses</a:t>
            </a:r>
          </a:p>
        </p:txBody>
      </p:sp>
      <p:sp>
        <p:nvSpPr>
          <p:cNvPr id="3" name="Content Placeholder 2">
            <a:extLst>
              <a:ext uri="{FF2B5EF4-FFF2-40B4-BE49-F238E27FC236}">
                <a16:creationId xmlns:a16="http://schemas.microsoft.com/office/drawing/2014/main" id="{43AAEFA0-3B5A-4754-BB29-06F1291FA761}"/>
              </a:ext>
            </a:extLst>
          </p:cNvPr>
          <p:cNvSpPr>
            <a:spLocks noGrp="1"/>
          </p:cNvSpPr>
          <p:nvPr>
            <p:ph idx="1"/>
          </p:nvPr>
        </p:nvSpPr>
        <p:spPr/>
        <p:txBody>
          <a:bodyPr>
            <a:normAutofit lnSpcReduction="10000"/>
          </a:bodyPr>
          <a:lstStyle/>
          <a:p>
            <a:r>
              <a:rPr lang="en-US" dirty="0"/>
              <a:t>Loopback address – 127.0.0.0</a:t>
            </a:r>
          </a:p>
          <a:p>
            <a:r>
              <a:rPr lang="en-US" dirty="0"/>
              <a:t>Broadcast address – All host bits are set to 1, and any data sent to this address will be sent to all addresses connected to the network</a:t>
            </a:r>
          </a:p>
          <a:p>
            <a:pPr lvl="1"/>
            <a:r>
              <a:rPr lang="en-US" dirty="0"/>
              <a:t>Class A – X.255.255.255</a:t>
            </a:r>
          </a:p>
          <a:p>
            <a:pPr lvl="1"/>
            <a:r>
              <a:rPr lang="en-US" dirty="0"/>
              <a:t>Class B – X.X.255.255</a:t>
            </a:r>
          </a:p>
          <a:p>
            <a:pPr lvl="1"/>
            <a:r>
              <a:rPr lang="en-US" dirty="0"/>
              <a:t>Class C – X.X.X.255</a:t>
            </a:r>
          </a:p>
          <a:p>
            <a:r>
              <a:rPr lang="en-US" dirty="0"/>
              <a:t>Network address - All host bits are set to 0. Examples:</a:t>
            </a:r>
          </a:p>
          <a:p>
            <a:pPr lvl="1"/>
            <a:r>
              <a:rPr lang="en-US" dirty="0"/>
              <a:t>Class A – X.0.0.0</a:t>
            </a:r>
          </a:p>
          <a:p>
            <a:pPr lvl="1"/>
            <a:r>
              <a:rPr lang="en-US" dirty="0"/>
              <a:t>Class B – X.X.0.0</a:t>
            </a:r>
          </a:p>
          <a:p>
            <a:pPr lvl="1"/>
            <a:r>
              <a:rPr lang="en-US" dirty="0"/>
              <a:t>Class C – X.X.X.0</a:t>
            </a:r>
          </a:p>
          <a:p>
            <a:pPr marL="457200" lvl="1" indent="0">
              <a:buNone/>
            </a:pPr>
            <a:r>
              <a:rPr lang="en-US" dirty="0"/>
              <a:t>			</a:t>
            </a:r>
          </a:p>
        </p:txBody>
      </p:sp>
    </p:spTree>
    <p:extLst>
      <p:ext uri="{BB962C8B-B14F-4D97-AF65-F5344CB8AC3E}">
        <p14:creationId xmlns:p14="http://schemas.microsoft.com/office/powerpoint/2010/main" val="2856649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09A76-C2D8-47E5-A643-F2A9374CAAFD}"/>
              </a:ext>
            </a:extLst>
          </p:cNvPr>
          <p:cNvSpPr>
            <a:spLocks noGrp="1"/>
          </p:cNvSpPr>
          <p:nvPr>
            <p:ph type="title"/>
          </p:nvPr>
        </p:nvSpPr>
        <p:spPr/>
        <p:txBody>
          <a:bodyPr/>
          <a:lstStyle/>
          <a:p>
            <a:r>
              <a:rPr lang="en-US" dirty="0"/>
              <a:t>IPv4 Address count</a:t>
            </a:r>
          </a:p>
        </p:txBody>
      </p:sp>
      <p:sp>
        <p:nvSpPr>
          <p:cNvPr id="3" name="Content Placeholder 2">
            <a:extLst>
              <a:ext uri="{FF2B5EF4-FFF2-40B4-BE49-F238E27FC236}">
                <a16:creationId xmlns:a16="http://schemas.microsoft.com/office/drawing/2014/main" id="{BF50806F-0DBA-4D5A-9BB0-A117DF5A9941}"/>
              </a:ext>
            </a:extLst>
          </p:cNvPr>
          <p:cNvSpPr>
            <a:spLocks noGrp="1"/>
          </p:cNvSpPr>
          <p:nvPr>
            <p:ph idx="1"/>
          </p:nvPr>
        </p:nvSpPr>
        <p:spPr/>
        <p:txBody>
          <a:bodyPr/>
          <a:lstStyle/>
          <a:p>
            <a:r>
              <a:rPr lang="en-US" dirty="0"/>
              <a:t>4,294,967,296 possible IPv4 addresses</a:t>
            </a:r>
          </a:p>
          <a:p>
            <a:r>
              <a:rPr lang="en-US" dirty="0"/>
              <a:t>This is less than the population of the earth, not to mention that each person can have multiple devices</a:t>
            </a:r>
          </a:p>
          <a:p>
            <a:r>
              <a:rPr lang="en-US" dirty="0"/>
              <a:t>This is the reason for </a:t>
            </a:r>
            <a:r>
              <a:rPr lang="en-US" b="1" dirty="0"/>
              <a:t>Network Address Translation </a:t>
            </a:r>
            <a:r>
              <a:rPr lang="en-US" dirty="0"/>
              <a:t>and Private IP address spaces (</a:t>
            </a:r>
            <a:r>
              <a:rPr lang="en-US" b="1" dirty="0"/>
              <a:t>Private Network</a:t>
            </a:r>
            <a:r>
              <a:rPr lang="en-US" dirty="0"/>
              <a:t>)</a:t>
            </a:r>
          </a:p>
        </p:txBody>
      </p:sp>
    </p:spTree>
    <p:extLst>
      <p:ext uri="{BB962C8B-B14F-4D97-AF65-F5344CB8AC3E}">
        <p14:creationId xmlns:p14="http://schemas.microsoft.com/office/powerpoint/2010/main" val="1021479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030E5-C4E2-4F84-8E7F-60F4DC63B074}"/>
              </a:ext>
            </a:extLst>
          </p:cNvPr>
          <p:cNvSpPr>
            <a:spLocks noGrp="1"/>
          </p:cNvSpPr>
          <p:nvPr>
            <p:ph type="title"/>
          </p:nvPr>
        </p:nvSpPr>
        <p:spPr/>
        <p:txBody>
          <a:bodyPr/>
          <a:lstStyle/>
          <a:p>
            <a:r>
              <a:rPr lang="en-US" dirty="0"/>
              <a:t>Private network reserved address spaces</a:t>
            </a:r>
          </a:p>
        </p:txBody>
      </p:sp>
      <p:sp>
        <p:nvSpPr>
          <p:cNvPr id="3" name="Content Placeholder 2">
            <a:extLst>
              <a:ext uri="{FF2B5EF4-FFF2-40B4-BE49-F238E27FC236}">
                <a16:creationId xmlns:a16="http://schemas.microsoft.com/office/drawing/2014/main" id="{16EC50F4-9EBC-4646-B72C-F2313942DF3B}"/>
              </a:ext>
            </a:extLst>
          </p:cNvPr>
          <p:cNvSpPr>
            <a:spLocks noGrp="1"/>
          </p:cNvSpPr>
          <p:nvPr>
            <p:ph idx="1"/>
          </p:nvPr>
        </p:nvSpPr>
        <p:spPr>
          <a:xfrm>
            <a:off x="677334" y="2160590"/>
            <a:ext cx="8596668" cy="519858"/>
          </a:xfrm>
        </p:spPr>
        <p:txBody>
          <a:bodyPr/>
          <a:lstStyle/>
          <a:p>
            <a:r>
              <a:rPr lang="en-US" dirty="0"/>
              <a:t>IPv4</a:t>
            </a:r>
          </a:p>
        </p:txBody>
      </p:sp>
      <p:pic>
        <p:nvPicPr>
          <p:cNvPr id="5" name="Picture 4">
            <a:extLst>
              <a:ext uri="{FF2B5EF4-FFF2-40B4-BE49-F238E27FC236}">
                <a16:creationId xmlns:a16="http://schemas.microsoft.com/office/drawing/2014/main" id="{CC74B845-6188-486F-9AF9-3CFAB4F92F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754" y="2680448"/>
            <a:ext cx="9091893" cy="968941"/>
          </a:xfrm>
          <a:prstGeom prst="rect">
            <a:avLst/>
          </a:prstGeom>
        </p:spPr>
      </p:pic>
      <p:sp>
        <p:nvSpPr>
          <p:cNvPr id="7" name="Content Placeholder 2">
            <a:extLst>
              <a:ext uri="{FF2B5EF4-FFF2-40B4-BE49-F238E27FC236}">
                <a16:creationId xmlns:a16="http://schemas.microsoft.com/office/drawing/2014/main" id="{7DE27744-5558-4077-BA2B-9C996E69D32F}"/>
              </a:ext>
            </a:extLst>
          </p:cNvPr>
          <p:cNvSpPr txBox="1">
            <a:spLocks/>
          </p:cNvSpPr>
          <p:nvPr/>
        </p:nvSpPr>
        <p:spPr>
          <a:xfrm>
            <a:off x="677334" y="3879579"/>
            <a:ext cx="8596668" cy="519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IPv6</a:t>
            </a:r>
          </a:p>
        </p:txBody>
      </p:sp>
      <p:pic>
        <p:nvPicPr>
          <p:cNvPr id="9" name="Picture 8">
            <a:extLst>
              <a:ext uri="{FF2B5EF4-FFF2-40B4-BE49-F238E27FC236}">
                <a16:creationId xmlns:a16="http://schemas.microsoft.com/office/drawing/2014/main" id="{21059607-962C-4144-82A9-4BE2FD4D0F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754" y="4683983"/>
            <a:ext cx="6276975" cy="866775"/>
          </a:xfrm>
          <a:prstGeom prst="rect">
            <a:avLst/>
          </a:prstGeom>
        </p:spPr>
      </p:pic>
    </p:spTree>
    <p:extLst>
      <p:ext uri="{BB962C8B-B14F-4D97-AF65-F5344CB8AC3E}">
        <p14:creationId xmlns:p14="http://schemas.microsoft.com/office/powerpoint/2010/main" val="3491739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AC014-2E1C-4CE7-AAF6-0E9AD49D3F33}"/>
              </a:ext>
            </a:extLst>
          </p:cNvPr>
          <p:cNvSpPr>
            <a:spLocks noGrp="1"/>
          </p:cNvSpPr>
          <p:nvPr>
            <p:ph type="title"/>
          </p:nvPr>
        </p:nvSpPr>
        <p:spPr/>
        <p:txBody>
          <a:bodyPr>
            <a:normAutofit fontScale="90000"/>
          </a:bodyPr>
          <a:lstStyle/>
          <a:p>
            <a:r>
              <a:rPr lang="en-US" b="1" dirty="0"/>
              <a:t>Classless Inter-Domain Routing</a:t>
            </a:r>
            <a:br>
              <a:rPr lang="en-US" b="1" dirty="0"/>
            </a:br>
            <a:r>
              <a:rPr lang="en-US" b="1" dirty="0"/>
              <a:t>(CIRD)</a:t>
            </a:r>
            <a:br>
              <a:rPr lang="en-US" b="1" dirty="0"/>
            </a:br>
            <a:endParaRPr lang="en-US" dirty="0"/>
          </a:p>
        </p:txBody>
      </p:sp>
      <p:sp>
        <p:nvSpPr>
          <p:cNvPr id="3" name="Content Placeholder 2">
            <a:extLst>
              <a:ext uri="{FF2B5EF4-FFF2-40B4-BE49-F238E27FC236}">
                <a16:creationId xmlns:a16="http://schemas.microsoft.com/office/drawing/2014/main" id="{C9213C38-1909-4081-A1AA-5F8C6F3AF436}"/>
              </a:ext>
            </a:extLst>
          </p:cNvPr>
          <p:cNvSpPr>
            <a:spLocks noGrp="1"/>
          </p:cNvSpPr>
          <p:nvPr>
            <p:ph idx="1"/>
          </p:nvPr>
        </p:nvSpPr>
        <p:spPr/>
        <p:txBody>
          <a:bodyPr/>
          <a:lstStyle/>
          <a:p>
            <a:r>
              <a:rPr lang="en-US" dirty="0"/>
              <a:t>Currently used instead of the classful network design</a:t>
            </a:r>
          </a:p>
          <a:p>
            <a:r>
              <a:rPr lang="en-US" dirty="0"/>
              <a:t>Its goal was to slow the growth of routing tables on routers across the Internet, and to help slow the rapid exhaustion of IPv4 addresses</a:t>
            </a:r>
          </a:p>
          <a:p>
            <a:r>
              <a:rPr lang="en-US" dirty="0"/>
              <a:t>Classless Inter-Domain Routing allocates address space to Internet service providers and end users on any address bit boundary, instead of on 8-bit segments</a:t>
            </a:r>
          </a:p>
          <a:p>
            <a:r>
              <a:rPr lang="en-US" dirty="0"/>
              <a:t>It is based on the variable-length subnet masking (VLSM) technique with effective qualities of specifying arbitrary-length prefixes. CIDR introduced a new method of representation for IP addresses, now commonly known as </a:t>
            </a:r>
            <a:r>
              <a:rPr lang="en-US" b="1" dirty="0"/>
              <a:t>CIDR notation</a:t>
            </a:r>
          </a:p>
        </p:txBody>
      </p:sp>
    </p:spTree>
    <p:extLst>
      <p:ext uri="{BB962C8B-B14F-4D97-AF65-F5344CB8AC3E}">
        <p14:creationId xmlns:p14="http://schemas.microsoft.com/office/powerpoint/2010/main" val="3995676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5594B-B517-448D-831A-5D325FF2672C}"/>
              </a:ext>
            </a:extLst>
          </p:cNvPr>
          <p:cNvSpPr>
            <a:spLocks noGrp="1"/>
          </p:cNvSpPr>
          <p:nvPr>
            <p:ph type="title"/>
          </p:nvPr>
        </p:nvSpPr>
        <p:spPr/>
        <p:txBody>
          <a:bodyPr/>
          <a:lstStyle/>
          <a:p>
            <a:r>
              <a:rPr lang="en-US" dirty="0"/>
              <a:t>CIDR notation</a:t>
            </a:r>
          </a:p>
        </p:txBody>
      </p:sp>
      <p:sp>
        <p:nvSpPr>
          <p:cNvPr id="3" name="Content Placeholder 2">
            <a:extLst>
              <a:ext uri="{FF2B5EF4-FFF2-40B4-BE49-F238E27FC236}">
                <a16:creationId xmlns:a16="http://schemas.microsoft.com/office/drawing/2014/main" id="{45BDF882-6AF1-4C67-872D-EB421A95AD02}"/>
              </a:ext>
            </a:extLst>
          </p:cNvPr>
          <p:cNvSpPr>
            <a:spLocks noGrp="1"/>
          </p:cNvSpPr>
          <p:nvPr>
            <p:ph idx="1"/>
          </p:nvPr>
        </p:nvSpPr>
        <p:spPr/>
        <p:txBody>
          <a:bodyPr/>
          <a:lstStyle/>
          <a:p>
            <a:r>
              <a:rPr lang="en-US" dirty="0"/>
              <a:t>It is a compact representation of an IP address and its associated routing prefix. The notation is constructed from an IP address, a slash ('/') character, and a decimal number. The number is the count of leading 1 bits in the routing mask, traditionally called the network mask</a:t>
            </a:r>
          </a:p>
          <a:p>
            <a:r>
              <a:rPr lang="en-US" dirty="0"/>
              <a:t>The address may denote a single, distinct interface address or the beginning address of an entire network. The maximum size of the network is given by the number of addresses that are possible with the remaining, least-significant bits below the prefix</a:t>
            </a:r>
          </a:p>
          <a:p>
            <a:endParaRPr lang="en-US" dirty="0"/>
          </a:p>
        </p:txBody>
      </p:sp>
    </p:spTree>
    <p:extLst>
      <p:ext uri="{BB962C8B-B14F-4D97-AF65-F5344CB8AC3E}">
        <p14:creationId xmlns:p14="http://schemas.microsoft.com/office/powerpoint/2010/main" val="2080810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48D37-BC15-48BE-BD72-F2058FF4C5F7}"/>
              </a:ext>
            </a:extLst>
          </p:cNvPr>
          <p:cNvSpPr>
            <a:spLocks noGrp="1"/>
          </p:cNvSpPr>
          <p:nvPr>
            <p:ph type="title"/>
          </p:nvPr>
        </p:nvSpPr>
        <p:spPr/>
        <p:txBody>
          <a:bodyPr/>
          <a:lstStyle/>
          <a:p>
            <a:r>
              <a:rPr lang="en-US" dirty="0"/>
              <a:t>CIDR notation example</a:t>
            </a:r>
          </a:p>
        </p:txBody>
      </p:sp>
      <p:sp>
        <p:nvSpPr>
          <p:cNvPr id="3" name="Content Placeholder 2">
            <a:extLst>
              <a:ext uri="{FF2B5EF4-FFF2-40B4-BE49-F238E27FC236}">
                <a16:creationId xmlns:a16="http://schemas.microsoft.com/office/drawing/2014/main" id="{526BBF3B-248F-4E9D-BBFB-CE97FE6B5B6A}"/>
              </a:ext>
            </a:extLst>
          </p:cNvPr>
          <p:cNvSpPr>
            <a:spLocks noGrp="1"/>
          </p:cNvSpPr>
          <p:nvPr>
            <p:ph idx="1"/>
          </p:nvPr>
        </p:nvSpPr>
        <p:spPr/>
        <p:txBody>
          <a:bodyPr/>
          <a:lstStyle/>
          <a:p>
            <a:r>
              <a:rPr lang="en-US" dirty="0"/>
              <a:t>192.168.100.14/24 represents the IPv4 address 192.168.100.14 and its associated routing prefix 192.168.100.0, or equivalently, its subnet mask 255.255.255.0, which has 24 leading 1-bits.</a:t>
            </a:r>
          </a:p>
          <a:p>
            <a:r>
              <a:rPr lang="en-US" dirty="0"/>
              <a:t>the IPv4 block 192.168.100.0/22 represents the 1024 IPv4 addresses from 192.168.100.0 to 192.168.103.255.</a:t>
            </a:r>
          </a:p>
          <a:p>
            <a:r>
              <a:rPr lang="en-US" dirty="0"/>
              <a:t>the IPv6 block 2001:db8::/48 represents the block of IPv6 addresses from 2001:db8:0:0:0:0:0:0 to 2001:db8:0:ffff:ffff:ffff:ffff:ffff.</a:t>
            </a:r>
          </a:p>
          <a:p>
            <a:r>
              <a:rPr lang="en-US" dirty="0"/>
              <a:t>::1/128 represents the IPv6 loopback address. Its prefix size is 128, the size of the address itself.</a:t>
            </a:r>
          </a:p>
          <a:p>
            <a:endParaRPr lang="en-US" dirty="0"/>
          </a:p>
        </p:txBody>
      </p:sp>
    </p:spTree>
    <p:extLst>
      <p:ext uri="{BB962C8B-B14F-4D97-AF65-F5344CB8AC3E}">
        <p14:creationId xmlns:p14="http://schemas.microsoft.com/office/powerpoint/2010/main" val="1572280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2970C-B4B3-44D7-81FC-A30F371AF385}"/>
              </a:ext>
            </a:extLst>
          </p:cNvPr>
          <p:cNvSpPr>
            <a:spLocks noGrp="1"/>
          </p:cNvSpPr>
          <p:nvPr>
            <p:ph type="title"/>
          </p:nvPr>
        </p:nvSpPr>
        <p:spPr/>
        <p:txBody>
          <a:bodyPr/>
          <a:lstStyle/>
          <a:p>
            <a:r>
              <a:rPr lang="en-US" dirty="0"/>
              <a:t>Routing tables</a:t>
            </a:r>
          </a:p>
        </p:txBody>
      </p:sp>
      <p:sp>
        <p:nvSpPr>
          <p:cNvPr id="3" name="Content Placeholder 2">
            <a:extLst>
              <a:ext uri="{FF2B5EF4-FFF2-40B4-BE49-F238E27FC236}">
                <a16:creationId xmlns:a16="http://schemas.microsoft.com/office/drawing/2014/main" id="{A19EB680-0526-4B99-B808-81216B389459}"/>
              </a:ext>
            </a:extLst>
          </p:cNvPr>
          <p:cNvSpPr>
            <a:spLocks noGrp="1"/>
          </p:cNvSpPr>
          <p:nvPr>
            <p:ph idx="1"/>
          </p:nvPr>
        </p:nvSpPr>
        <p:spPr/>
        <p:txBody>
          <a:bodyPr/>
          <a:lstStyle/>
          <a:p>
            <a:r>
              <a:rPr lang="en-US" dirty="0"/>
              <a:t>Each router has a routing table</a:t>
            </a:r>
          </a:p>
          <a:p>
            <a:r>
              <a:rPr lang="en-US" dirty="0"/>
              <a:t>It contains records for where to route packets to</a:t>
            </a:r>
          </a:p>
          <a:p>
            <a:r>
              <a:rPr lang="en-US" dirty="0"/>
              <a:t>Each record is binary, and packets are routed by matching the bits left to right</a:t>
            </a:r>
          </a:p>
          <a:p>
            <a:r>
              <a:rPr lang="en-US" dirty="0"/>
              <a:t>The longest match wins</a:t>
            </a:r>
          </a:p>
          <a:p>
            <a:r>
              <a:rPr lang="en-US" dirty="0"/>
              <a:t>CIDR notation is used, and the longest match is denoted with the highest number behind the “/”</a:t>
            </a:r>
          </a:p>
        </p:txBody>
      </p:sp>
    </p:spTree>
    <p:extLst>
      <p:ext uri="{BB962C8B-B14F-4D97-AF65-F5344CB8AC3E}">
        <p14:creationId xmlns:p14="http://schemas.microsoft.com/office/powerpoint/2010/main" val="759837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E4C70-9155-4580-82FF-CD3575CFD796}"/>
              </a:ext>
            </a:extLst>
          </p:cNvPr>
          <p:cNvSpPr>
            <a:spLocks noGrp="1"/>
          </p:cNvSpPr>
          <p:nvPr>
            <p:ph type="title"/>
          </p:nvPr>
        </p:nvSpPr>
        <p:spPr/>
        <p:txBody>
          <a:bodyPr/>
          <a:lstStyle/>
          <a:p>
            <a:r>
              <a:rPr lang="en-US" dirty="0"/>
              <a:t>Routing table example</a:t>
            </a:r>
          </a:p>
        </p:txBody>
      </p:sp>
      <p:pic>
        <p:nvPicPr>
          <p:cNvPr id="5" name="Content Placeholder 4">
            <a:extLst>
              <a:ext uri="{FF2B5EF4-FFF2-40B4-BE49-F238E27FC236}">
                <a16:creationId xmlns:a16="http://schemas.microsoft.com/office/drawing/2014/main" id="{73683D46-F34E-40B5-9ECF-809E6942D8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6094" y="1472108"/>
            <a:ext cx="6483135" cy="4569917"/>
          </a:xfrm>
        </p:spPr>
      </p:pic>
    </p:spTree>
    <p:extLst>
      <p:ext uri="{BB962C8B-B14F-4D97-AF65-F5344CB8AC3E}">
        <p14:creationId xmlns:p14="http://schemas.microsoft.com/office/powerpoint/2010/main" val="3586506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398CD-3BE8-448C-AECC-3A34CBD963FD}"/>
              </a:ext>
            </a:extLst>
          </p:cNvPr>
          <p:cNvSpPr>
            <a:spLocks noGrp="1"/>
          </p:cNvSpPr>
          <p:nvPr>
            <p:ph type="title"/>
          </p:nvPr>
        </p:nvSpPr>
        <p:spPr/>
        <p:txBody>
          <a:bodyPr/>
          <a:lstStyle/>
          <a:p>
            <a:r>
              <a:rPr lang="en-US" dirty="0"/>
              <a:t>Routing</a:t>
            </a:r>
          </a:p>
        </p:txBody>
      </p:sp>
      <p:sp>
        <p:nvSpPr>
          <p:cNvPr id="3" name="Content Placeholder 2">
            <a:extLst>
              <a:ext uri="{FF2B5EF4-FFF2-40B4-BE49-F238E27FC236}">
                <a16:creationId xmlns:a16="http://schemas.microsoft.com/office/drawing/2014/main" id="{07192D69-6CB8-42CD-A840-36A4338836F0}"/>
              </a:ext>
            </a:extLst>
          </p:cNvPr>
          <p:cNvSpPr>
            <a:spLocks noGrp="1"/>
          </p:cNvSpPr>
          <p:nvPr>
            <p:ph idx="1"/>
          </p:nvPr>
        </p:nvSpPr>
        <p:spPr/>
        <p:txBody>
          <a:bodyPr/>
          <a:lstStyle/>
          <a:p>
            <a:r>
              <a:rPr lang="en-US" dirty="0"/>
              <a:t>We have to get to IP address 89.2.33.12</a:t>
            </a:r>
          </a:p>
          <a:p>
            <a:r>
              <a:rPr lang="en-US" dirty="0"/>
              <a:t>The routing table has entries for:</a:t>
            </a:r>
          </a:p>
          <a:p>
            <a:pPr lvl="1"/>
            <a:r>
              <a:rPr lang="en-US" b="1" dirty="0"/>
              <a:t>89.2/16</a:t>
            </a:r>
          </a:p>
          <a:p>
            <a:pPr lvl="1"/>
            <a:r>
              <a:rPr lang="en-US" dirty="0"/>
              <a:t>145.23.1/24</a:t>
            </a:r>
          </a:p>
          <a:p>
            <a:pPr lvl="1"/>
            <a:r>
              <a:rPr lang="en-US" dirty="0"/>
              <a:t>86/8</a:t>
            </a:r>
          </a:p>
          <a:p>
            <a:pPr lvl="1"/>
            <a:r>
              <a:rPr lang="en-US" b="1" dirty="0"/>
              <a:t>89.2.33/24</a:t>
            </a:r>
          </a:p>
          <a:p>
            <a:r>
              <a:rPr lang="en-US" dirty="0"/>
              <a:t>It picks “89.2.33/24” because it is the longest, and routes to the next hop</a:t>
            </a:r>
          </a:p>
        </p:txBody>
      </p:sp>
    </p:spTree>
    <p:extLst>
      <p:ext uri="{BB962C8B-B14F-4D97-AF65-F5344CB8AC3E}">
        <p14:creationId xmlns:p14="http://schemas.microsoft.com/office/powerpoint/2010/main" val="39359080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F20318-2EA7-4BCC-BA32-3CA551817876}"/>
              </a:ext>
            </a:extLst>
          </p:cNvPr>
          <p:cNvSpPr>
            <a:spLocks noGrp="1"/>
          </p:cNvSpPr>
          <p:nvPr>
            <p:ph type="title"/>
          </p:nvPr>
        </p:nvSpPr>
        <p:spPr>
          <a:xfrm>
            <a:off x="820770" y="2823882"/>
            <a:ext cx="8596668" cy="1320800"/>
          </a:xfrm>
        </p:spPr>
        <p:txBody>
          <a:bodyPr/>
          <a:lstStyle/>
          <a:p>
            <a:pPr algn="ctr"/>
            <a:r>
              <a:rPr lang="en-US" dirty="0"/>
              <a:t>Questions?</a:t>
            </a:r>
          </a:p>
        </p:txBody>
      </p:sp>
    </p:spTree>
    <p:extLst>
      <p:ext uri="{BB962C8B-B14F-4D97-AF65-F5344CB8AC3E}">
        <p14:creationId xmlns:p14="http://schemas.microsoft.com/office/powerpoint/2010/main" val="422213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48155-1131-4C57-9F1F-060A8D4FE310}"/>
              </a:ext>
            </a:extLst>
          </p:cNvPr>
          <p:cNvSpPr>
            <a:spLocks noGrp="1"/>
          </p:cNvSpPr>
          <p:nvPr>
            <p:ph type="title"/>
          </p:nvPr>
        </p:nvSpPr>
        <p:spPr/>
        <p:txBody>
          <a:bodyPr/>
          <a:lstStyle/>
          <a:p>
            <a:r>
              <a:rPr lang="en-US" dirty="0"/>
              <a:t>IP Address</a:t>
            </a:r>
          </a:p>
        </p:txBody>
      </p:sp>
      <p:sp>
        <p:nvSpPr>
          <p:cNvPr id="3" name="Content Placeholder 2">
            <a:extLst>
              <a:ext uri="{FF2B5EF4-FFF2-40B4-BE49-F238E27FC236}">
                <a16:creationId xmlns:a16="http://schemas.microsoft.com/office/drawing/2014/main" id="{3CD7C049-33E2-461B-A481-EC7D0CA9B2CE}"/>
              </a:ext>
            </a:extLst>
          </p:cNvPr>
          <p:cNvSpPr>
            <a:spLocks noGrp="1"/>
          </p:cNvSpPr>
          <p:nvPr>
            <p:ph idx="1"/>
          </p:nvPr>
        </p:nvSpPr>
        <p:spPr/>
        <p:txBody>
          <a:bodyPr/>
          <a:lstStyle/>
          <a:p>
            <a:r>
              <a:rPr lang="en-US" dirty="0"/>
              <a:t>The IP address space is managed globally by the Internet Assigned Numbers Authority (IANA), and by five regional Internet registries (RIR) responsible in their designated territories for assignment to end users and local Internet registries, such as Internet service providers. IPv4 addresses have been distributed by IANA to the RIRs in blocks of approximately 16.8 million addresses each</a:t>
            </a:r>
          </a:p>
          <a:p>
            <a:endParaRPr lang="en-US" dirty="0"/>
          </a:p>
        </p:txBody>
      </p:sp>
    </p:spTree>
    <p:extLst>
      <p:ext uri="{BB962C8B-B14F-4D97-AF65-F5344CB8AC3E}">
        <p14:creationId xmlns:p14="http://schemas.microsoft.com/office/powerpoint/2010/main" val="3786853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A2905-A6F4-403E-B8C3-6CAF164ADE4A}"/>
              </a:ext>
            </a:extLst>
          </p:cNvPr>
          <p:cNvSpPr>
            <a:spLocks noGrp="1"/>
          </p:cNvSpPr>
          <p:nvPr>
            <p:ph type="title"/>
          </p:nvPr>
        </p:nvSpPr>
        <p:spPr/>
        <p:txBody>
          <a:bodyPr/>
          <a:lstStyle/>
          <a:p>
            <a:r>
              <a:rPr lang="en-US" dirty="0"/>
              <a:t>IP Header</a:t>
            </a:r>
          </a:p>
        </p:txBody>
      </p:sp>
      <p:pic>
        <p:nvPicPr>
          <p:cNvPr id="5" name="Content Placeholder 4">
            <a:extLst>
              <a:ext uri="{FF2B5EF4-FFF2-40B4-BE49-F238E27FC236}">
                <a16:creationId xmlns:a16="http://schemas.microsoft.com/office/drawing/2014/main" id="{7F011A7E-BDBE-47B7-A5F3-F0AC9794F2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4285" y="1634564"/>
            <a:ext cx="8462443" cy="4563675"/>
          </a:xfrm>
        </p:spPr>
      </p:pic>
    </p:spTree>
    <p:extLst>
      <p:ext uri="{BB962C8B-B14F-4D97-AF65-F5344CB8AC3E}">
        <p14:creationId xmlns:p14="http://schemas.microsoft.com/office/powerpoint/2010/main" val="1147564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02510-FBDE-4623-82B9-3BE000778A74}"/>
              </a:ext>
            </a:extLst>
          </p:cNvPr>
          <p:cNvSpPr>
            <a:spLocks noGrp="1"/>
          </p:cNvSpPr>
          <p:nvPr>
            <p:ph type="title"/>
          </p:nvPr>
        </p:nvSpPr>
        <p:spPr/>
        <p:txBody>
          <a:bodyPr/>
          <a:lstStyle/>
          <a:p>
            <a:r>
              <a:rPr lang="en-US" dirty="0"/>
              <a:t>IP Header</a:t>
            </a:r>
          </a:p>
        </p:txBody>
      </p:sp>
      <p:sp>
        <p:nvSpPr>
          <p:cNvPr id="3" name="Content Placeholder 2">
            <a:extLst>
              <a:ext uri="{FF2B5EF4-FFF2-40B4-BE49-F238E27FC236}">
                <a16:creationId xmlns:a16="http://schemas.microsoft.com/office/drawing/2014/main" id="{54D5A35A-776E-4012-AA23-2CCE2906E810}"/>
              </a:ext>
            </a:extLst>
          </p:cNvPr>
          <p:cNvSpPr>
            <a:spLocks noGrp="1"/>
          </p:cNvSpPr>
          <p:nvPr>
            <p:ph idx="1"/>
          </p:nvPr>
        </p:nvSpPr>
        <p:spPr/>
        <p:txBody>
          <a:bodyPr/>
          <a:lstStyle/>
          <a:p>
            <a:r>
              <a:rPr lang="en-US" dirty="0"/>
              <a:t>Version - The first header field in an IP packet is the four-bit version field. For IPv4, this is always equal to 4</a:t>
            </a:r>
          </a:p>
          <a:p>
            <a:r>
              <a:rPr lang="en-US" dirty="0"/>
              <a:t>Internet Header Length (IHL) - The Internet Header Length (IHL) field has 4 bits, which is the number of 32-bit words. Since an IPv4 header may contain a variable number of options, this field specifies the size of the header (this also coincides with the offset to the data)</a:t>
            </a:r>
          </a:p>
          <a:p>
            <a:r>
              <a:rPr lang="en-US" dirty="0"/>
              <a:t>Differentiated Services Code Point (DSCP) - Originally defined as the Type of service (</a:t>
            </a:r>
            <a:r>
              <a:rPr lang="en-US" dirty="0" err="1"/>
              <a:t>ToS</a:t>
            </a:r>
            <a:r>
              <a:rPr lang="en-US" dirty="0"/>
              <a:t>) field. New technologies are emerging that require real-time data streaming and therefore make use of the DSCP field. An example is Voice over IP (VoIP), which is used for interactive data voice exchange</a:t>
            </a:r>
          </a:p>
        </p:txBody>
      </p:sp>
    </p:spTree>
    <p:extLst>
      <p:ext uri="{BB962C8B-B14F-4D97-AF65-F5344CB8AC3E}">
        <p14:creationId xmlns:p14="http://schemas.microsoft.com/office/powerpoint/2010/main" val="1219105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B0F05-343D-4C7B-934C-12B4F3096152}"/>
              </a:ext>
            </a:extLst>
          </p:cNvPr>
          <p:cNvSpPr>
            <a:spLocks noGrp="1"/>
          </p:cNvSpPr>
          <p:nvPr>
            <p:ph type="title"/>
          </p:nvPr>
        </p:nvSpPr>
        <p:spPr/>
        <p:txBody>
          <a:bodyPr/>
          <a:lstStyle/>
          <a:p>
            <a:r>
              <a:rPr lang="en-US" dirty="0"/>
              <a:t>IP Header</a:t>
            </a:r>
          </a:p>
        </p:txBody>
      </p:sp>
      <p:sp>
        <p:nvSpPr>
          <p:cNvPr id="3" name="Content Placeholder 2">
            <a:extLst>
              <a:ext uri="{FF2B5EF4-FFF2-40B4-BE49-F238E27FC236}">
                <a16:creationId xmlns:a16="http://schemas.microsoft.com/office/drawing/2014/main" id="{B66B4730-8083-49C9-A29D-A017F1C12F7A}"/>
              </a:ext>
            </a:extLst>
          </p:cNvPr>
          <p:cNvSpPr>
            <a:spLocks noGrp="1"/>
          </p:cNvSpPr>
          <p:nvPr>
            <p:ph idx="1"/>
          </p:nvPr>
        </p:nvSpPr>
        <p:spPr/>
        <p:txBody>
          <a:bodyPr>
            <a:normAutofit lnSpcReduction="10000"/>
          </a:bodyPr>
          <a:lstStyle/>
          <a:p>
            <a:r>
              <a:rPr lang="en-US" dirty="0"/>
              <a:t>Explicit Congestion Notification (ECN) - Allows end-to-end notification of network congestion without dropping packets. ECN is an optional feature that is only used when both endpoints support it and are willing to use it</a:t>
            </a:r>
          </a:p>
          <a:p>
            <a:r>
              <a:rPr lang="en-US" dirty="0"/>
              <a:t>Total Length - This 16-bit field defines the entire packet size in bytes, including header and data</a:t>
            </a:r>
          </a:p>
          <a:p>
            <a:r>
              <a:rPr lang="en-US" dirty="0"/>
              <a:t>Identification - This field is an identification field and is primarily used for uniquely identifying the group of fragments of a single IP datagram</a:t>
            </a:r>
          </a:p>
          <a:p>
            <a:r>
              <a:rPr lang="en-US" dirty="0"/>
              <a:t>Flags - A three-bit field follows and is used to control or identify fragments. They are (in order, from most significant to least significant):</a:t>
            </a:r>
          </a:p>
          <a:p>
            <a:pPr lvl="1"/>
            <a:r>
              <a:rPr lang="en-US" dirty="0"/>
              <a:t>bit 0: Reserved; must be zero</a:t>
            </a:r>
          </a:p>
          <a:p>
            <a:pPr lvl="1"/>
            <a:r>
              <a:rPr lang="en-US" dirty="0"/>
              <a:t>bit 1: Don't Fragment (DF)</a:t>
            </a:r>
          </a:p>
          <a:p>
            <a:pPr lvl="1"/>
            <a:r>
              <a:rPr lang="en-US" dirty="0"/>
              <a:t>bit 2: More Fragments (MF)</a:t>
            </a:r>
          </a:p>
          <a:p>
            <a:endParaRPr lang="en-US" dirty="0"/>
          </a:p>
        </p:txBody>
      </p:sp>
    </p:spTree>
    <p:extLst>
      <p:ext uri="{BB962C8B-B14F-4D97-AF65-F5344CB8AC3E}">
        <p14:creationId xmlns:p14="http://schemas.microsoft.com/office/powerpoint/2010/main" val="1901988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301F9-22B1-4B30-903D-03A984DCB570}"/>
              </a:ext>
            </a:extLst>
          </p:cNvPr>
          <p:cNvSpPr>
            <a:spLocks noGrp="1"/>
          </p:cNvSpPr>
          <p:nvPr>
            <p:ph type="title"/>
          </p:nvPr>
        </p:nvSpPr>
        <p:spPr/>
        <p:txBody>
          <a:bodyPr/>
          <a:lstStyle/>
          <a:p>
            <a:r>
              <a:rPr lang="en-US" dirty="0"/>
              <a:t>IP Header</a:t>
            </a:r>
          </a:p>
        </p:txBody>
      </p:sp>
      <p:sp>
        <p:nvSpPr>
          <p:cNvPr id="3" name="Content Placeholder 2">
            <a:extLst>
              <a:ext uri="{FF2B5EF4-FFF2-40B4-BE49-F238E27FC236}">
                <a16:creationId xmlns:a16="http://schemas.microsoft.com/office/drawing/2014/main" id="{F2FE3F4B-F42C-4E12-8DDA-1871FC080AD2}"/>
              </a:ext>
            </a:extLst>
          </p:cNvPr>
          <p:cNvSpPr>
            <a:spLocks noGrp="1"/>
          </p:cNvSpPr>
          <p:nvPr>
            <p:ph idx="1"/>
          </p:nvPr>
        </p:nvSpPr>
        <p:spPr/>
        <p:txBody>
          <a:bodyPr/>
          <a:lstStyle/>
          <a:p>
            <a:r>
              <a:rPr lang="en-US" dirty="0"/>
              <a:t>Fragment Offset - The fragment offset field is measured in units of eight-byte blocks. It is 13 bits long and specifies the offset of a particular fragment relative to the beginning of the original unfragmented IP datagram. The first fragment has an offset of zero</a:t>
            </a:r>
          </a:p>
          <a:p>
            <a:r>
              <a:rPr lang="en-US" dirty="0"/>
              <a:t>Time To Live (TTL) - An eight-bit time to live field helps prevent datagrams from persisting (e.g. going in circles) on an internet. This field limits a datagram's lifetime. It is specified in seconds, but time intervals less than 1 second are rounded up to 1. In practice, the field has become a hop count—when the datagram arrives at a router, the router decrements the TTL field by one. When the TTL field hits zero, the router discards the packet and typically sends an ICMP Time Exceeded message to the sender</a:t>
            </a:r>
          </a:p>
        </p:txBody>
      </p:sp>
    </p:spTree>
    <p:extLst>
      <p:ext uri="{BB962C8B-B14F-4D97-AF65-F5344CB8AC3E}">
        <p14:creationId xmlns:p14="http://schemas.microsoft.com/office/powerpoint/2010/main" val="1009932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1C3F6-533D-4761-8CE9-5B684268F6E7}"/>
              </a:ext>
            </a:extLst>
          </p:cNvPr>
          <p:cNvSpPr>
            <a:spLocks noGrp="1"/>
          </p:cNvSpPr>
          <p:nvPr>
            <p:ph type="title"/>
          </p:nvPr>
        </p:nvSpPr>
        <p:spPr/>
        <p:txBody>
          <a:bodyPr/>
          <a:lstStyle/>
          <a:p>
            <a:r>
              <a:rPr lang="en-US" dirty="0"/>
              <a:t>IP Header</a:t>
            </a:r>
          </a:p>
        </p:txBody>
      </p:sp>
      <p:sp>
        <p:nvSpPr>
          <p:cNvPr id="3" name="Content Placeholder 2">
            <a:extLst>
              <a:ext uri="{FF2B5EF4-FFF2-40B4-BE49-F238E27FC236}">
                <a16:creationId xmlns:a16="http://schemas.microsoft.com/office/drawing/2014/main" id="{75778E8B-9383-457A-A27B-E4075C6AAFB6}"/>
              </a:ext>
            </a:extLst>
          </p:cNvPr>
          <p:cNvSpPr>
            <a:spLocks noGrp="1"/>
          </p:cNvSpPr>
          <p:nvPr>
            <p:ph idx="1"/>
          </p:nvPr>
        </p:nvSpPr>
        <p:spPr/>
        <p:txBody>
          <a:bodyPr/>
          <a:lstStyle/>
          <a:p>
            <a:r>
              <a:rPr lang="en-US" dirty="0"/>
              <a:t>Protocol - This field defines the protocol used in the data portion of the IP datagram</a:t>
            </a:r>
          </a:p>
          <a:p>
            <a:r>
              <a:rPr lang="en-US" dirty="0"/>
              <a:t>Header Checksum - The 16-bit checksum field is used for error-checking of the header</a:t>
            </a:r>
          </a:p>
          <a:p>
            <a:r>
              <a:rPr lang="en-US" dirty="0"/>
              <a:t>Source address - This field is the IPv4 address of the sender of the packet.</a:t>
            </a:r>
          </a:p>
          <a:p>
            <a:r>
              <a:rPr lang="en-US" dirty="0"/>
              <a:t>Destination address - This field is the IPv4 address of the receiver of the packet.</a:t>
            </a:r>
          </a:p>
          <a:p>
            <a:r>
              <a:rPr lang="en-US" dirty="0"/>
              <a:t>Options - The options field is not often used.</a:t>
            </a:r>
          </a:p>
        </p:txBody>
      </p:sp>
      <p:pic>
        <p:nvPicPr>
          <p:cNvPr id="9" name="Picture 8">
            <a:extLst>
              <a:ext uri="{FF2B5EF4-FFF2-40B4-BE49-F238E27FC236}">
                <a16:creationId xmlns:a16="http://schemas.microsoft.com/office/drawing/2014/main" id="{4CC256F7-D53E-4FDC-8F8C-45637D4071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4583" y="4989139"/>
            <a:ext cx="7482462" cy="1366838"/>
          </a:xfrm>
          <a:prstGeom prst="rect">
            <a:avLst/>
          </a:prstGeom>
        </p:spPr>
      </p:pic>
    </p:spTree>
    <p:extLst>
      <p:ext uri="{BB962C8B-B14F-4D97-AF65-F5344CB8AC3E}">
        <p14:creationId xmlns:p14="http://schemas.microsoft.com/office/powerpoint/2010/main" val="3140246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A1B08-0688-4339-9F0D-25851BE78372}"/>
              </a:ext>
            </a:extLst>
          </p:cNvPr>
          <p:cNvSpPr>
            <a:spLocks noGrp="1"/>
          </p:cNvSpPr>
          <p:nvPr>
            <p:ph type="title"/>
          </p:nvPr>
        </p:nvSpPr>
        <p:spPr/>
        <p:txBody>
          <a:bodyPr/>
          <a:lstStyle/>
          <a:p>
            <a:r>
              <a:rPr lang="en-US" dirty="0"/>
              <a:t>IP Address</a:t>
            </a:r>
          </a:p>
        </p:txBody>
      </p:sp>
      <p:sp>
        <p:nvSpPr>
          <p:cNvPr id="3" name="Content Placeholder 2">
            <a:extLst>
              <a:ext uri="{FF2B5EF4-FFF2-40B4-BE49-F238E27FC236}">
                <a16:creationId xmlns:a16="http://schemas.microsoft.com/office/drawing/2014/main" id="{61481A5B-6C9B-4DF4-A2CE-1B7DE1BB0223}"/>
              </a:ext>
            </a:extLst>
          </p:cNvPr>
          <p:cNvSpPr>
            <a:spLocks noGrp="1"/>
          </p:cNvSpPr>
          <p:nvPr>
            <p:ph idx="1"/>
          </p:nvPr>
        </p:nvSpPr>
        <p:spPr/>
        <p:txBody>
          <a:bodyPr/>
          <a:lstStyle/>
          <a:p>
            <a:r>
              <a:rPr lang="en-US" dirty="0"/>
              <a:t>It is used to uniquely identify each host on a network</a:t>
            </a:r>
          </a:p>
          <a:p>
            <a:r>
              <a:rPr lang="en-US" dirty="0"/>
              <a:t>The header of each IP packet contains the IP address of the sending host, and that of the destination host</a:t>
            </a:r>
          </a:p>
        </p:txBody>
      </p:sp>
    </p:spTree>
    <p:extLst>
      <p:ext uri="{BB962C8B-B14F-4D97-AF65-F5344CB8AC3E}">
        <p14:creationId xmlns:p14="http://schemas.microsoft.com/office/powerpoint/2010/main" val="28593104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113</TotalTime>
  <Words>1577</Words>
  <Application>Microsoft Office PowerPoint</Application>
  <PresentationFormat>Widescreen</PresentationFormat>
  <Paragraphs>174</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Trebuchet MS</vt:lpstr>
      <vt:lpstr>Wingdings 3</vt:lpstr>
      <vt:lpstr>Facet</vt:lpstr>
      <vt:lpstr>IP Addressing</vt:lpstr>
      <vt:lpstr>Internet Protocol (IP) address</vt:lpstr>
      <vt:lpstr>IP Address</vt:lpstr>
      <vt:lpstr>IP Header</vt:lpstr>
      <vt:lpstr>IP Header</vt:lpstr>
      <vt:lpstr>IP Header</vt:lpstr>
      <vt:lpstr>IP Header</vt:lpstr>
      <vt:lpstr>IP Header</vt:lpstr>
      <vt:lpstr>IP Address</vt:lpstr>
      <vt:lpstr>IP Addresses</vt:lpstr>
      <vt:lpstr>How do we convert binary to decimal?</vt:lpstr>
      <vt:lpstr>IP Address</vt:lpstr>
      <vt:lpstr>IP address classes</vt:lpstr>
      <vt:lpstr>Class A</vt:lpstr>
      <vt:lpstr>Class B</vt:lpstr>
      <vt:lpstr>Class C</vt:lpstr>
      <vt:lpstr>IP Address Class ranges</vt:lpstr>
      <vt:lpstr>Subnet Mask</vt:lpstr>
      <vt:lpstr>Subnet Mask</vt:lpstr>
      <vt:lpstr>Special IP Addresses</vt:lpstr>
      <vt:lpstr>IPv4 Address count</vt:lpstr>
      <vt:lpstr>Private network reserved address spaces</vt:lpstr>
      <vt:lpstr>Classless Inter-Domain Routing (CIRD) </vt:lpstr>
      <vt:lpstr>CIDR notation</vt:lpstr>
      <vt:lpstr>CIDR notation example</vt:lpstr>
      <vt:lpstr>Routing tables</vt:lpstr>
      <vt:lpstr>Routing table example</vt:lpstr>
      <vt:lpstr>Routing</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 Addressing</dc:title>
  <dc:creator>Ilian A. Trifonov</dc:creator>
  <cp:lastModifiedBy>Ilian A. Trifonov</cp:lastModifiedBy>
  <cp:revision>38</cp:revision>
  <dcterms:created xsi:type="dcterms:W3CDTF">2017-07-26T12:31:08Z</dcterms:created>
  <dcterms:modified xsi:type="dcterms:W3CDTF">2017-07-27T11:48:14Z</dcterms:modified>
</cp:coreProperties>
</file>